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3"/>
  </p:notesMasterIdLst>
  <p:sldIdLst>
    <p:sldId id="256" r:id="rId2"/>
    <p:sldId id="302" r:id="rId3"/>
    <p:sldId id="301" r:id="rId4"/>
    <p:sldId id="322" r:id="rId5"/>
    <p:sldId id="323" r:id="rId6"/>
    <p:sldId id="324" r:id="rId7"/>
    <p:sldId id="325" r:id="rId8"/>
    <p:sldId id="306" r:id="rId9"/>
    <p:sldId id="257" r:id="rId10"/>
    <p:sldId id="258" r:id="rId11"/>
    <p:sldId id="264" r:id="rId12"/>
    <p:sldId id="259" r:id="rId13"/>
    <p:sldId id="265" r:id="rId14"/>
    <p:sldId id="260" r:id="rId15"/>
    <p:sldId id="266" r:id="rId16"/>
    <p:sldId id="262" r:id="rId17"/>
    <p:sldId id="263" r:id="rId18"/>
    <p:sldId id="268" r:id="rId19"/>
    <p:sldId id="267" r:id="rId20"/>
    <p:sldId id="269" r:id="rId21"/>
    <p:sldId id="286" r:id="rId22"/>
    <p:sldId id="270" r:id="rId23"/>
    <p:sldId id="271" r:id="rId24"/>
    <p:sldId id="272" r:id="rId25"/>
    <p:sldId id="273" r:id="rId26"/>
    <p:sldId id="274" r:id="rId27"/>
    <p:sldId id="287" r:id="rId28"/>
    <p:sldId id="275" r:id="rId29"/>
    <p:sldId id="288" r:id="rId30"/>
    <p:sldId id="290" r:id="rId31"/>
    <p:sldId id="291" r:id="rId32"/>
    <p:sldId id="292" r:id="rId33"/>
    <p:sldId id="293" r:id="rId34"/>
    <p:sldId id="294" r:id="rId35"/>
    <p:sldId id="295" r:id="rId36"/>
    <p:sldId id="296" r:id="rId37"/>
    <p:sldId id="297" r:id="rId38"/>
    <p:sldId id="298" r:id="rId39"/>
    <p:sldId id="299" r:id="rId40"/>
    <p:sldId id="300" r:id="rId41"/>
    <p:sldId id="341" r:id="rId42"/>
    <p:sldId id="326" r:id="rId43"/>
    <p:sldId id="327" r:id="rId44"/>
    <p:sldId id="328" r:id="rId45"/>
    <p:sldId id="329" r:id="rId46"/>
    <p:sldId id="330" r:id="rId47"/>
    <p:sldId id="331" r:id="rId48"/>
    <p:sldId id="332" r:id="rId49"/>
    <p:sldId id="333" r:id="rId50"/>
    <p:sldId id="334" r:id="rId51"/>
    <p:sldId id="335" r:id="rId52"/>
    <p:sldId id="336" r:id="rId53"/>
    <p:sldId id="337" r:id="rId54"/>
    <p:sldId id="338" r:id="rId55"/>
    <p:sldId id="339" r:id="rId56"/>
    <p:sldId id="340" r:id="rId57"/>
    <p:sldId id="342" r:id="rId58"/>
    <p:sldId id="343" r:id="rId59"/>
    <p:sldId id="344" r:id="rId60"/>
    <p:sldId id="345" r:id="rId61"/>
    <p:sldId id="346" r:id="rId62"/>
    <p:sldId id="347" r:id="rId63"/>
    <p:sldId id="348" r:id="rId64"/>
    <p:sldId id="349" r:id="rId65"/>
    <p:sldId id="350" r:id="rId66"/>
    <p:sldId id="351" r:id="rId67"/>
    <p:sldId id="352" r:id="rId68"/>
    <p:sldId id="353" r:id="rId69"/>
    <p:sldId id="354" r:id="rId70"/>
    <p:sldId id="355" r:id="rId71"/>
    <p:sldId id="356" r:id="rId72"/>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p:scale>
          <a:sx n="100" d="100"/>
          <a:sy n="100" d="100"/>
        </p:scale>
        <p:origin x="-1944" y="-264"/>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4.png"/></Relationships>
</file>

<file path=ppt/drawings/_rels/vmlDrawing3.v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image" Target="../media/image26.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95D3F3F-3D2B-40F0-8280-5219B2E9B15D}" type="datetimeFigureOut">
              <a:rPr lang="zh-CN" altLang="en-US" smtClean="0"/>
              <a:t>2019/11/1</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B18DBDA-67D5-4B37-A02D-61B307538C4C}" type="slidenum">
              <a:rPr lang="zh-CN" altLang="en-US" smtClean="0"/>
              <a:t>‹#›</a:t>
            </a:fld>
            <a:endParaRPr lang="zh-CN" altLang="en-US"/>
          </a:p>
        </p:txBody>
      </p:sp>
    </p:spTree>
    <p:extLst>
      <p:ext uri="{BB962C8B-B14F-4D97-AF65-F5344CB8AC3E}">
        <p14:creationId xmlns:p14="http://schemas.microsoft.com/office/powerpoint/2010/main" val="12029541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2"/>
          <p:cNvSpPr>
            <a:spLocks noGrp="1" noRot="1" noChangeAspect="1" noChangeArrowheads="1" noTextEdit="1"/>
          </p:cNvSpPr>
          <p:nvPr>
            <p:ph type="sldImg"/>
          </p:nvPr>
        </p:nvSpPr>
        <p:spPr>
          <a:xfrm>
            <a:off x="811213" y="246063"/>
            <a:ext cx="5343525" cy="4008437"/>
          </a:xfrm>
          <a:ln/>
        </p:spPr>
      </p:sp>
      <p:sp>
        <p:nvSpPr>
          <p:cNvPr id="135171" name="Rectangle 3"/>
          <p:cNvSpPr>
            <a:spLocks noGrp="1" noChangeArrowheads="1"/>
          </p:cNvSpPr>
          <p:nvPr>
            <p:ph type="body" idx="1"/>
          </p:nvPr>
        </p:nvSpPr>
        <p:spPr>
          <a:xfrm>
            <a:off x="823913" y="4395788"/>
            <a:ext cx="5237162" cy="42735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smtClean="0"/>
              <a:t>3500XL</a:t>
            </a:r>
            <a:r>
              <a:rPr lang="zh-CN" altLang="en-US" smtClean="0"/>
              <a:t>系列在原有</a:t>
            </a:r>
            <a:r>
              <a:rPr lang="en-US" altLang="zh-CN" smtClean="0"/>
              <a:t>3512XL</a:t>
            </a:r>
            <a:r>
              <a:rPr lang="zh-CN" altLang="en-US" smtClean="0"/>
              <a:t>，</a:t>
            </a:r>
            <a:r>
              <a:rPr lang="en-US" altLang="zh-CN" smtClean="0"/>
              <a:t>3524XL</a:t>
            </a:r>
            <a:r>
              <a:rPr lang="zh-CN" altLang="en-US" smtClean="0"/>
              <a:t>，</a:t>
            </a:r>
            <a:r>
              <a:rPr lang="en-US" altLang="zh-CN" smtClean="0"/>
              <a:t>3508GXL(8</a:t>
            </a:r>
            <a:r>
              <a:rPr lang="zh-CN" altLang="en-US" smtClean="0"/>
              <a:t>个千兆口</a:t>
            </a:r>
            <a:r>
              <a:rPr lang="en-US" altLang="zh-CN" smtClean="0"/>
              <a:t>)</a:t>
            </a:r>
            <a:r>
              <a:rPr lang="zh-CN" altLang="en-US" smtClean="0"/>
              <a:t>的基础上，新近推出了具有更高端口密度和更高的性能价格比的</a:t>
            </a:r>
            <a:r>
              <a:rPr lang="en-US" altLang="zh-CN" smtClean="0"/>
              <a:t>3548XL</a:t>
            </a:r>
            <a:r>
              <a:rPr lang="zh-CN" altLang="en-US" smtClean="0"/>
              <a:t>，在一个标准机架单元高度的机箱内有</a:t>
            </a:r>
            <a:r>
              <a:rPr lang="en-US" altLang="zh-CN" smtClean="0"/>
              <a:t>48</a:t>
            </a:r>
            <a:r>
              <a:rPr lang="zh-CN" altLang="en-US" smtClean="0"/>
              <a:t>个</a:t>
            </a:r>
            <a:r>
              <a:rPr lang="en-US" altLang="zh-CN" smtClean="0"/>
              <a:t>10/100</a:t>
            </a:r>
            <a:r>
              <a:rPr lang="zh-CN" altLang="en-US" smtClean="0"/>
              <a:t>自适应以太网接口和两个千兆上联端口。</a:t>
            </a:r>
          </a:p>
          <a:p>
            <a:r>
              <a:rPr lang="zh-CN" altLang="en-US" smtClean="0"/>
              <a:t>已经推出的</a:t>
            </a:r>
            <a:r>
              <a:rPr lang="en-US" altLang="zh-CN" smtClean="0"/>
              <a:t>4000</a:t>
            </a:r>
            <a:r>
              <a:rPr lang="zh-CN" altLang="en-US" smtClean="0"/>
              <a:t>系列中的</a:t>
            </a:r>
            <a:r>
              <a:rPr lang="en-US" altLang="zh-CN" smtClean="0"/>
              <a:t>2948G-L3</a:t>
            </a:r>
            <a:r>
              <a:rPr lang="zh-CN" altLang="en-US" smtClean="0"/>
              <a:t>和即将推出的</a:t>
            </a:r>
            <a:r>
              <a:rPr lang="en-US" altLang="zh-CN" smtClean="0"/>
              <a:t>4908G-L3</a:t>
            </a:r>
            <a:r>
              <a:rPr lang="zh-CN" altLang="en-US" smtClean="0"/>
              <a:t>和</a:t>
            </a:r>
            <a:r>
              <a:rPr lang="en-US" altLang="zh-CN" smtClean="0"/>
              <a:t>4003</a:t>
            </a:r>
            <a:r>
              <a:rPr lang="zh-CN" altLang="en-US" smtClean="0"/>
              <a:t>，</a:t>
            </a:r>
            <a:r>
              <a:rPr lang="en-US" altLang="zh-CN" smtClean="0"/>
              <a:t>4006</a:t>
            </a:r>
            <a:r>
              <a:rPr lang="zh-CN" altLang="en-US" smtClean="0"/>
              <a:t>模块化交换机上使用的第三层交换服务引擎，使大型企业配线间和中小企业的骨干实现第三层交换功能变得更强容易。</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r" eaLnBrk="1" hangingPunct="1"/>
            <a:fld id="{813F5187-D3ED-43F7-99C5-A9AA626F4D8E}" type="slidenum">
              <a:rPr kumimoji="0" lang="en-US" altLang="zh-CN" sz="1200">
                <a:latin typeface="Arial" pitchFamily="34" charset="0"/>
              </a:rPr>
              <a:pPr algn="r" eaLnBrk="1" hangingPunct="1"/>
              <a:t>55</a:t>
            </a:fld>
            <a:endParaRPr kumimoji="0" lang="en-US" altLang="zh-CN" sz="1200">
              <a:latin typeface="Arial" pitchFamily="34" charset="0"/>
            </a:endParaRPr>
          </a:p>
        </p:txBody>
      </p:sp>
      <p:sp>
        <p:nvSpPr>
          <p:cNvPr id="180227" name="Rectangle 2"/>
          <p:cNvSpPr>
            <a:spLocks noGrp="1" noRot="1" noChangeAspect="1" noChangeArrowheads="1" noTextEdit="1"/>
          </p:cNvSpPr>
          <p:nvPr>
            <p:ph type="sldImg"/>
          </p:nvPr>
        </p:nvSpPr>
        <p:spPr>
          <a:ln/>
        </p:spPr>
      </p:sp>
      <p:sp>
        <p:nvSpPr>
          <p:cNvPr id="180228" name="Rectangle 3"/>
          <p:cNvSpPr>
            <a:spLocks noGrp="1" noChangeArrowheads="1"/>
          </p:cNvSpPr>
          <p:nvPr>
            <p:ph type="body" idx="1"/>
          </p:nvPr>
        </p:nvSpPr>
        <p:spPr>
          <a:xfrm>
            <a:off x="685800" y="4343400"/>
            <a:ext cx="54864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r" eaLnBrk="1" hangingPunct="1"/>
            <a:fld id="{2F6FF37F-7F02-4A0C-91DF-2F75C017B986}" type="slidenum">
              <a:rPr kumimoji="0" lang="en-US" altLang="zh-CN" sz="1200">
                <a:latin typeface="Arial" pitchFamily="34" charset="0"/>
              </a:rPr>
              <a:pPr algn="r" eaLnBrk="1" hangingPunct="1"/>
              <a:t>56</a:t>
            </a:fld>
            <a:endParaRPr kumimoji="0" lang="en-US" altLang="zh-CN" sz="1200">
              <a:latin typeface="Arial" pitchFamily="34" charset="0"/>
            </a:endParaRPr>
          </a:p>
        </p:txBody>
      </p:sp>
      <p:sp>
        <p:nvSpPr>
          <p:cNvPr id="182275" name="Rectangle 2"/>
          <p:cNvSpPr>
            <a:spLocks noGrp="1" noRot="1" noChangeAspect="1" noChangeArrowheads="1" noTextEdit="1"/>
          </p:cNvSpPr>
          <p:nvPr>
            <p:ph type="sldImg"/>
          </p:nvPr>
        </p:nvSpPr>
        <p:spPr>
          <a:ln/>
        </p:spPr>
      </p:sp>
      <p:sp>
        <p:nvSpPr>
          <p:cNvPr id="182276" name="Rectangle 3"/>
          <p:cNvSpPr>
            <a:spLocks noGrp="1" noChangeArrowheads="1"/>
          </p:cNvSpPr>
          <p:nvPr>
            <p:ph type="body" idx="1"/>
          </p:nvPr>
        </p:nvSpPr>
        <p:spPr>
          <a:xfrm>
            <a:off x="685800" y="4343400"/>
            <a:ext cx="54864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2"/>
          <p:cNvSpPr>
            <a:spLocks noGrp="1" noRot="1" noChangeAspect="1" noChangeArrowheads="1" noTextEdit="1"/>
          </p:cNvSpPr>
          <p:nvPr>
            <p:ph type="sldImg"/>
          </p:nvPr>
        </p:nvSpPr>
        <p:spPr>
          <a:xfrm>
            <a:off x="809625" y="247650"/>
            <a:ext cx="5341938" cy="4006850"/>
          </a:xfrm>
          <a:ln/>
        </p:spPr>
      </p:sp>
      <p:sp>
        <p:nvSpPr>
          <p:cNvPr id="137219" name="Rectangle 3"/>
          <p:cNvSpPr>
            <a:spLocks noGrp="1" noChangeArrowheads="1"/>
          </p:cNvSpPr>
          <p:nvPr>
            <p:ph type="body" idx="1"/>
          </p:nvPr>
        </p:nvSpPr>
        <p:spPr>
          <a:xfrm>
            <a:off x="398463" y="4395788"/>
            <a:ext cx="6030912" cy="42735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888" tIns="45945" rIns="91888" bIns="45945"/>
          <a:lstStyle/>
          <a:p>
            <a:r>
              <a:rPr lang="en-US" altLang="zh-CN" smtClean="0"/>
              <a:t>4K evolving to L3</a:t>
            </a:r>
          </a:p>
          <a:p>
            <a:r>
              <a:rPr lang="en-US" altLang="zh-CN" smtClean="0"/>
              <a:t>All evolving to Voice</a:t>
            </a:r>
          </a:p>
          <a:p>
            <a:r>
              <a:rPr lang="en-US" altLang="zh-CN" smtClean="0"/>
              <a:t>6K evolving to higher level content based switching</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r" eaLnBrk="1" hangingPunct="1"/>
            <a:fld id="{FBFD14A0-D0E5-43F6-B387-BCBAF4DF9FC6}" type="slidenum">
              <a:rPr kumimoji="0" lang="en-US" altLang="zh-CN" sz="1200">
                <a:latin typeface="Arial" pitchFamily="34" charset="0"/>
              </a:rPr>
              <a:pPr algn="r" eaLnBrk="1" hangingPunct="1"/>
              <a:t>44</a:t>
            </a:fld>
            <a:endParaRPr kumimoji="0" lang="en-US" altLang="zh-CN" sz="1200">
              <a:latin typeface="Arial" pitchFamily="34" charset="0"/>
            </a:endParaRPr>
          </a:p>
        </p:txBody>
      </p:sp>
      <p:sp>
        <p:nvSpPr>
          <p:cNvPr id="145411" name="Rectangle 2"/>
          <p:cNvSpPr>
            <a:spLocks noGrp="1" noRot="1" noChangeAspect="1" noChangeArrowheads="1" noTextEdit="1"/>
          </p:cNvSpPr>
          <p:nvPr>
            <p:ph type="sldImg"/>
          </p:nvPr>
        </p:nvSpPr>
        <p:spPr>
          <a:ln/>
        </p:spPr>
      </p:sp>
      <p:sp>
        <p:nvSpPr>
          <p:cNvPr id="145412" name="Rectangle 3"/>
          <p:cNvSpPr>
            <a:spLocks noGrp="1" noChangeArrowheads="1"/>
          </p:cNvSpPr>
          <p:nvPr>
            <p:ph type="body" idx="1"/>
          </p:nvPr>
        </p:nvSpPr>
        <p:spPr>
          <a:xfrm>
            <a:off x="685800" y="4343400"/>
            <a:ext cx="54864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r" eaLnBrk="1" hangingPunct="1"/>
            <a:fld id="{E472568B-9CF8-4A79-A0F2-84209930A1FA}" type="slidenum">
              <a:rPr kumimoji="0" lang="en-US" altLang="zh-CN" sz="1200">
                <a:latin typeface="Arial" pitchFamily="34" charset="0"/>
              </a:rPr>
              <a:pPr algn="r" eaLnBrk="1" hangingPunct="1"/>
              <a:t>47</a:t>
            </a:fld>
            <a:endParaRPr kumimoji="0" lang="en-US" altLang="zh-CN" sz="1200">
              <a:latin typeface="Arial" pitchFamily="34" charset="0"/>
            </a:endParaRPr>
          </a:p>
        </p:txBody>
      </p:sp>
      <p:sp>
        <p:nvSpPr>
          <p:cNvPr id="150531" name="Rectangle 2"/>
          <p:cNvSpPr>
            <a:spLocks noGrp="1" noRot="1" noChangeAspect="1" noChangeArrowheads="1" noTextEdit="1"/>
          </p:cNvSpPr>
          <p:nvPr>
            <p:ph type="sldImg"/>
          </p:nvPr>
        </p:nvSpPr>
        <p:spPr>
          <a:ln/>
        </p:spPr>
      </p:sp>
      <p:sp>
        <p:nvSpPr>
          <p:cNvPr id="150532" name="Rectangle 3"/>
          <p:cNvSpPr>
            <a:spLocks noGrp="1" noChangeArrowheads="1"/>
          </p:cNvSpPr>
          <p:nvPr>
            <p:ph type="body" idx="1"/>
          </p:nvPr>
        </p:nvSpPr>
        <p:spPr>
          <a:xfrm>
            <a:off x="685800" y="4343400"/>
            <a:ext cx="54864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smtClean="0"/>
              <a:t>智能风扇调速管理算法根据本区的各温度监控点温度值分别计算各自风道风速，使气流更加均匀。在线卡区，</a:t>
            </a:r>
            <a:r>
              <a:rPr lang="en-US" altLang="zh-CN" smtClean="0"/>
              <a:t>S10500</a:t>
            </a:r>
            <a:r>
              <a:rPr lang="zh-CN" altLang="en-US" smtClean="0"/>
              <a:t>可根据设备的单板配置进行自动识别，并对单板物理位置对应的风扇组进行单独控制，适应不同功耗单板的不同散热要求。使风扇转速控制更加精细，降低设备功耗和噪声。 </a:t>
            </a:r>
          </a:p>
          <a:p>
            <a:pPr eaLnBrk="1" hangingPunct="1"/>
            <a:endParaRPr lang="zh-CN" altLang="en-US" smtClean="0"/>
          </a:p>
          <a:p>
            <a:pPr eaLnBrk="1" hangingPunct="1"/>
            <a:r>
              <a:rPr lang="zh-CN" altLang="en-US" smtClean="0"/>
              <a:t> </a:t>
            </a:r>
            <a:r>
              <a:rPr lang="en-US" altLang="zh-CN" smtClean="0"/>
              <a:t>1</a:t>
            </a:r>
            <a:r>
              <a:rPr lang="zh-CN" altLang="en-US" smtClean="0"/>
              <a:t>）风扇模块内部各风扇具有独立的保险，实现故障隔离。在个别风扇出现故障时，不影响其余风扇的工作，做到故障不扩散。</a:t>
            </a:r>
          </a:p>
          <a:p>
            <a:pPr eaLnBrk="1" hangingPunct="1"/>
            <a:r>
              <a:rPr lang="zh-CN" altLang="en-US" smtClean="0"/>
              <a:t>   </a:t>
            </a:r>
            <a:r>
              <a:rPr lang="en-US" altLang="zh-CN" smtClean="0"/>
              <a:t>2</a:t>
            </a:r>
            <a:r>
              <a:rPr lang="zh-CN" altLang="en-US" smtClean="0"/>
              <a:t>）风扇模块双路电源输入，一路出现故障，另一路不受影响，可靠保障机框的散热。</a:t>
            </a:r>
          </a:p>
          <a:p>
            <a:pPr eaLnBrk="1" hangingPunct="1"/>
            <a:r>
              <a:rPr lang="zh-CN" altLang="en-US" smtClean="0"/>
              <a:t>   </a:t>
            </a:r>
            <a:r>
              <a:rPr lang="en-US" altLang="zh-CN" smtClean="0"/>
              <a:t>3</a:t>
            </a:r>
            <a:r>
              <a:rPr lang="zh-CN" altLang="en-US" smtClean="0"/>
              <a:t>）风扇模块三路独立的</a:t>
            </a:r>
            <a:r>
              <a:rPr lang="en-US" altLang="zh-CN" smtClean="0"/>
              <a:t>PWM</a:t>
            </a:r>
            <a:r>
              <a:rPr lang="zh-CN" altLang="en-US" smtClean="0"/>
              <a:t>转速控制信号输入，在控制通道上实现</a:t>
            </a:r>
            <a:r>
              <a:rPr lang="en-US" altLang="zh-CN" smtClean="0"/>
              <a:t>2</a:t>
            </a:r>
            <a:r>
              <a:rPr lang="zh-CN" altLang="en-US" smtClean="0"/>
              <a:t>＋</a:t>
            </a:r>
            <a:r>
              <a:rPr lang="en-US" altLang="zh-CN" smtClean="0"/>
              <a:t>1</a:t>
            </a:r>
            <a:r>
              <a:rPr lang="zh-CN" altLang="en-US" smtClean="0"/>
              <a:t>冗余。</a:t>
            </a:r>
          </a:p>
          <a:p>
            <a:pPr eaLnBrk="1" hangingPunct="1"/>
            <a:r>
              <a:rPr lang="zh-CN" altLang="en-US" smtClean="0"/>
              <a:t>   </a:t>
            </a:r>
            <a:r>
              <a:rPr lang="en-US" altLang="zh-CN" smtClean="0"/>
              <a:t>4</a:t>
            </a:r>
            <a:r>
              <a:rPr lang="zh-CN" altLang="en-US" smtClean="0"/>
              <a:t>）风扇模块设计了故障下最低风量保证，在主控板软件失去控制或整机</a:t>
            </a:r>
            <a:r>
              <a:rPr lang="en-US" altLang="zh-CN" smtClean="0"/>
              <a:t>down</a:t>
            </a:r>
            <a:r>
              <a:rPr lang="zh-CN" altLang="en-US" smtClean="0"/>
              <a:t>机的情况下，由硬件电路保证风扇工作在</a:t>
            </a:r>
            <a:r>
              <a:rPr lang="en-US" altLang="zh-CN" smtClean="0"/>
              <a:t>60</a:t>
            </a:r>
            <a:r>
              <a:rPr lang="zh-CN" altLang="en-US" smtClean="0"/>
              <a:t>％全速转速下，保证系统的安全。</a:t>
            </a:r>
          </a:p>
          <a:p>
            <a:pPr eaLnBrk="1" hangingPunct="1"/>
            <a:r>
              <a:rPr lang="zh-CN" altLang="en-US" smtClean="0"/>
              <a:t>   </a:t>
            </a:r>
            <a:r>
              <a:rPr lang="en-US" altLang="zh-CN" smtClean="0"/>
              <a:t>5</a:t>
            </a:r>
            <a:r>
              <a:rPr lang="zh-CN" altLang="en-US" smtClean="0"/>
              <a:t>）风扇模块支持风扇转速检测功能。风扇转速检测功能嵌入在智能风扇调速管理算法中，由管理算法自动监控当前风扇的实际转速，实现风扇转速的精确反馈控制。</a:t>
            </a:r>
          </a:p>
          <a:p>
            <a:pPr eaLnBrk="1" hangingPunct="1"/>
            <a:r>
              <a:rPr lang="zh-CN" altLang="en-US" smtClean="0"/>
              <a:t>  </a:t>
            </a:r>
            <a:r>
              <a:rPr lang="en-US" altLang="zh-CN" smtClean="0"/>
              <a:t>6</a:t>
            </a:r>
            <a:r>
              <a:rPr lang="zh-CN" altLang="en-US" smtClean="0"/>
              <a:t>）实时故障监控：风扇框中任一个风扇出现停转、连接器脱离或任意一个风扇转速低于最低转速的情况下，可以实现自动告警功能，提醒用户更换。</a:t>
            </a:r>
          </a:p>
          <a:p>
            <a:pPr eaLnBrk="1" hangingPunct="1"/>
            <a:r>
              <a:rPr lang="zh-CN" altLang="en-US" smtClean="0"/>
              <a:t>  </a:t>
            </a:r>
            <a:r>
              <a:rPr lang="en-US" altLang="zh-CN" smtClean="0"/>
              <a:t>7</a:t>
            </a:r>
            <a:r>
              <a:rPr lang="zh-CN" altLang="en-US" smtClean="0"/>
              <a:t>）风扇模块采用上电缓启动技术，消除风扇模块热插拔或在上电之初的冲击电流，保证整机的用电安全。</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r" eaLnBrk="1" hangingPunct="1"/>
            <a:fld id="{E28DF6DA-0B68-4661-A103-CE42C62B8303}" type="slidenum">
              <a:rPr kumimoji="0" lang="en-US" altLang="zh-CN" sz="1200">
                <a:latin typeface="Arial" pitchFamily="34" charset="0"/>
              </a:rPr>
              <a:pPr algn="r" eaLnBrk="1" hangingPunct="1"/>
              <a:t>49</a:t>
            </a:fld>
            <a:endParaRPr kumimoji="0" lang="en-US" altLang="zh-CN" sz="1200">
              <a:latin typeface="Arial" pitchFamily="34" charset="0"/>
            </a:endParaRPr>
          </a:p>
        </p:txBody>
      </p:sp>
      <p:sp>
        <p:nvSpPr>
          <p:cNvPr id="163843" name="Rectangle 2"/>
          <p:cNvSpPr>
            <a:spLocks noGrp="1" noRot="1" noChangeAspect="1" noChangeArrowheads="1" noTextEdit="1"/>
          </p:cNvSpPr>
          <p:nvPr>
            <p:ph type="sldImg"/>
          </p:nvPr>
        </p:nvSpPr>
        <p:spPr>
          <a:ln/>
        </p:spPr>
      </p:sp>
      <p:sp>
        <p:nvSpPr>
          <p:cNvPr id="1638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3" tIns="45712" rIns="91423" bIns="45712"/>
          <a:lstStyle/>
          <a:p>
            <a:pPr eaLnBrk="1" hangingPunct="1">
              <a:lnSpc>
                <a:spcPct val="120000"/>
              </a:lnSpc>
            </a:pPr>
            <a:r>
              <a:rPr lang="en-US" altLang="zh-CN" smtClean="0"/>
              <a:t>Within a Fabric, Static routing scheme </a:t>
            </a:r>
            <a:r>
              <a:rPr lang="en-US" altLang="zh-CN" smtClean="0">
                <a:solidFill>
                  <a:schemeClr val="hlink"/>
                </a:solidFill>
              </a:rPr>
              <a:t>may</a:t>
            </a:r>
            <a:r>
              <a:rPr lang="en-US" altLang="zh-CN" smtClean="0"/>
              <a:t> ensures the routing of cells/packets via a pre-determined Fabric path but since CLOS Network is </a:t>
            </a:r>
            <a:r>
              <a:rPr lang="en-US" altLang="zh-CN" smtClean="0">
                <a:solidFill>
                  <a:schemeClr val="hlink"/>
                </a:solidFill>
              </a:rPr>
              <a:t>a re-arrangable non-blocking</a:t>
            </a:r>
            <a:r>
              <a:rPr lang="en-US" altLang="zh-CN" smtClean="0"/>
              <a:t>. High BW asynchronous switch - flows might cause significant performance degradation</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r" eaLnBrk="1" hangingPunct="1"/>
            <a:fld id="{16343658-54FA-44A3-B27F-751022BFFBA5}" type="slidenum">
              <a:rPr kumimoji="0" lang="en-US" altLang="zh-CN" sz="1200">
                <a:latin typeface="Arial" pitchFamily="34" charset="0"/>
              </a:rPr>
              <a:pPr algn="r" eaLnBrk="1" hangingPunct="1"/>
              <a:t>50</a:t>
            </a:fld>
            <a:endParaRPr kumimoji="0" lang="en-US" altLang="zh-CN" sz="1200">
              <a:latin typeface="Arial" pitchFamily="34" charset="0"/>
            </a:endParaRPr>
          </a:p>
        </p:txBody>
      </p:sp>
      <p:sp>
        <p:nvSpPr>
          <p:cNvPr id="165891" name="Rectangle 2"/>
          <p:cNvSpPr>
            <a:spLocks noGrp="1" noRot="1" noChangeAspect="1" noChangeArrowheads="1" noTextEdit="1"/>
          </p:cNvSpPr>
          <p:nvPr>
            <p:ph type="sldImg"/>
          </p:nvPr>
        </p:nvSpPr>
        <p:spPr>
          <a:ln/>
        </p:spPr>
      </p:sp>
      <p:sp>
        <p:nvSpPr>
          <p:cNvPr id="1658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3" tIns="45712" rIns="91423" bIns="45712"/>
          <a:lstStyle/>
          <a:p>
            <a:pPr eaLnBrk="1" hangingPunct="1">
              <a:lnSpc>
                <a:spcPct val="120000"/>
              </a:lnSpc>
            </a:pPr>
            <a:endParaRPr lang="zh-CN" altLang="zh-CN" smtClean="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r" eaLnBrk="1" hangingPunct="1"/>
            <a:fld id="{E770C00B-0765-47A1-8142-C6EBC0B6D9B1}" type="slidenum">
              <a:rPr kumimoji="0" lang="en-US" altLang="zh-CN" sz="1200">
                <a:latin typeface="Arial" pitchFamily="34" charset="0"/>
              </a:rPr>
              <a:pPr algn="r" eaLnBrk="1" hangingPunct="1"/>
              <a:t>52</a:t>
            </a:fld>
            <a:endParaRPr kumimoji="0" lang="en-US" altLang="zh-CN" sz="1200">
              <a:latin typeface="Arial" pitchFamily="34" charset="0"/>
            </a:endParaRPr>
          </a:p>
        </p:txBody>
      </p:sp>
      <p:sp>
        <p:nvSpPr>
          <p:cNvPr id="176131" name="Rectangle 2"/>
          <p:cNvSpPr>
            <a:spLocks noGrp="1" noRot="1" noChangeAspect="1" noChangeArrowheads="1" noTextEdit="1"/>
          </p:cNvSpPr>
          <p:nvPr>
            <p:ph type="sldImg"/>
          </p:nvPr>
        </p:nvSpPr>
        <p:spPr>
          <a:xfrm>
            <a:off x="812800" y="247650"/>
            <a:ext cx="5338763" cy="4003675"/>
          </a:xfrm>
          <a:ln/>
        </p:spPr>
      </p:sp>
      <p:sp>
        <p:nvSpPr>
          <p:cNvPr id="176132" name="Rectangle 3"/>
          <p:cNvSpPr>
            <a:spLocks noGrp="1" noChangeArrowheads="1"/>
          </p:cNvSpPr>
          <p:nvPr>
            <p:ph type="body" idx="1"/>
          </p:nvPr>
        </p:nvSpPr>
        <p:spPr>
          <a:xfrm>
            <a:off x="398463" y="4394200"/>
            <a:ext cx="6032500" cy="42719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7752" tIns="43877" rIns="87752" bIns="43877"/>
          <a:lstStyle/>
          <a:p>
            <a:pPr eaLnBrk="1" hangingPunct="1"/>
            <a:r>
              <a:rPr lang="en-US" altLang="zh-CN" smtClean="0"/>
              <a:t>H3C S7500E</a:t>
            </a:r>
            <a:r>
              <a:rPr lang="zh-CN" altLang="en-US" smtClean="0"/>
              <a:t>、</a:t>
            </a:r>
            <a:r>
              <a:rPr lang="en-US" altLang="zh-CN" smtClean="0"/>
              <a:t>S9500</a:t>
            </a:r>
            <a:r>
              <a:rPr lang="zh-CN" altLang="en-US" smtClean="0"/>
              <a:t>系列产品支持负载均衡插卡（</a:t>
            </a:r>
            <a:r>
              <a:rPr lang="en-US" altLang="zh-CN" smtClean="0"/>
              <a:t>Load Balance</a:t>
            </a:r>
            <a:r>
              <a:rPr lang="zh-CN" altLang="en-US" smtClean="0"/>
              <a:t>插卡），支持</a:t>
            </a:r>
            <a:r>
              <a:rPr lang="en-US" altLang="zh-CN" smtClean="0"/>
              <a:t>NAT</a:t>
            </a:r>
            <a:r>
              <a:rPr lang="zh-CN" altLang="en-US" smtClean="0"/>
              <a:t>、</a:t>
            </a:r>
            <a:r>
              <a:rPr lang="en-US" altLang="zh-CN" smtClean="0"/>
              <a:t>DR</a:t>
            </a:r>
            <a:r>
              <a:rPr lang="zh-CN" altLang="en-US" smtClean="0"/>
              <a:t>模式以及各种负载均衡算法，满足各类用户的不同需求，在服务器群前端形成有效均衡，极</a:t>
            </a:r>
            <a:r>
              <a:rPr lang="en-US" altLang="zh-CN" smtClean="0"/>
              <a:t>BL</a:t>
            </a:r>
            <a:r>
              <a:rPr lang="zh-CN" altLang="en-US" smtClean="0"/>
              <a:t>大提升服务器组的性能。</a:t>
            </a:r>
          </a:p>
          <a:p>
            <a:pPr eaLnBrk="1" hangingPunct="1"/>
            <a:endParaRPr lang="zh-CN" altLang="en-US" smtClean="0"/>
          </a:p>
          <a:p>
            <a:pPr eaLnBrk="1" hangingPunct="1"/>
            <a:r>
              <a:rPr lang="zh-CN" altLang="en-US" smtClean="0"/>
              <a:t>负载均衡具有如下特性：</a:t>
            </a:r>
          </a:p>
          <a:p>
            <a:pPr eaLnBrk="1" hangingPunct="1"/>
            <a:r>
              <a:rPr lang="en-US" altLang="zh-CN" smtClean="0"/>
              <a:t>l	</a:t>
            </a:r>
            <a:r>
              <a:rPr lang="zh-CN" altLang="en-US" smtClean="0"/>
              <a:t>高性能（</a:t>
            </a:r>
            <a:r>
              <a:rPr lang="en-US" altLang="zh-CN" smtClean="0"/>
              <a:t>Performance</a:t>
            </a:r>
            <a:r>
              <a:rPr lang="zh-CN" altLang="en-US" smtClean="0"/>
              <a:t>），性能要接近线性加速，这需要设计很好的软硬件的体系结构，消除系统可能存在的瓶颈。将负载较均衡地调度到各台服务器上。</a:t>
            </a:r>
          </a:p>
          <a:p>
            <a:pPr eaLnBrk="1" hangingPunct="1"/>
            <a:r>
              <a:rPr lang="en-US" altLang="zh-CN" smtClean="0"/>
              <a:t>l	</a:t>
            </a:r>
            <a:r>
              <a:rPr lang="zh-CN" altLang="en-US" smtClean="0"/>
              <a:t>可伸缩性（</a:t>
            </a:r>
            <a:r>
              <a:rPr lang="en-US" altLang="zh-CN" smtClean="0"/>
              <a:t>Scalability</a:t>
            </a:r>
            <a:r>
              <a:rPr lang="zh-CN" altLang="en-US" smtClean="0"/>
              <a:t>），当服务的负载增长时，系统能被扩展来满足需求，且不降低服务质量。 </a:t>
            </a:r>
          </a:p>
          <a:p>
            <a:pPr eaLnBrk="1" hangingPunct="1"/>
            <a:r>
              <a:rPr lang="en-US" altLang="zh-CN" smtClean="0"/>
              <a:t>l	</a:t>
            </a:r>
            <a:r>
              <a:rPr lang="zh-CN" altLang="en-US" smtClean="0"/>
              <a:t>高可用性（</a:t>
            </a:r>
            <a:r>
              <a:rPr lang="en-US" altLang="zh-CN" smtClean="0"/>
              <a:t>Availability</a:t>
            </a:r>
            <a:r>
              <a:rPr lang="zh-CN" altLang="en-US" smtClean="0"/>
              <a:t>），尽管部分硬件和软件会发生故障，整个系统的服务必须是每天</a:t>
            </a:r>
            <a:r>
              <a:rPr lang="en-US" altLang="zh-CN" smtClean="0"/>
              <a:t>24</a:t>
            </a:r>
            <a:r>
              <a:rPr lang="zh-CN" altLang="en-US" smtClean="0"/>
              <a:t>小时每星期</a:t>
            </a:r>
            <a:r>
              <a:rPr lang="en-US" altLang="zh-CN" smtClean="0"/>
              <a:t>7</a:t>
            </a:r>
            <a:r>
              <a:rPr lang="zh-CN" altLang="en-US" smtClean="0"/>
              <a:t>天可用的。 </a:t>
            </a:r>
          </a:p>
          <a:p>
            <a:pPr eaLnBrk="1" hangingPunct="1"/>
            <a:r>
              <a:rPr lang="en-US" altLang="zh-CN" smtClean="0"/>
              <a:t>l	</a:t>
            </a:r>
            <a:r>
              <a:rPr lang="zh-CN" altLang="en-US" smtClean="0"/>
              <a:t>可管理性（</a:t>
            </a:r>
            <a:r>
              <a:rPr lang="en-US" altLang="zh-CN" smtClean="0"/>
              <a:t>Manageability</a:t>
            </a:r>
            <a:r>
              <a:rPr lang="zh-CN" altLang="en-US" smtClean="0"/>
              <a:t>），整个系统可能在物理上很大，但应该容易管理。 </a:t>
            </a:r>
          </a:p>
          <a:p>
            <a:pPr eaLnBrk="1" hangingPunct="1"/>
            <a:r>
              <a:rPr lang="en-US" altLang="zh-CN" smtClean="0"/>
              <a:t>l	</a:t>
            </a:r>
            <a:r>
              <a:rPr lang="zh-CN" altLang="en-US" smtClean="0"/>
              <a:t>透明性（</a:t>
            </a:r>
            <a:r>
              <a:rPr lang="en-US" altLang="zh-CN" smtClean="0"/>
              <a:t>Transparency</a:t>
            </a:r>
            <a:r>
              <a:rPr lang="zh-CN" altLang="en-US" smtClean="0"/>
              <a:t>），高效地使得由多个独立计算机组成的松藕合的集群系统构成一个虚拟服务器；客户端应用程序与集群系统交互时，就像与一台高性能、高可用的服务器交互一样，客户端无须作任何修改。部分服务器的切入和切出不会中断服务，这对用户也是透明的。</a:t>
            </a:r>
          </a:p>
          <a:p>
            <a:pPr eaLnBrk="1" hangingPunct="1"/>
            <a:endParaRPr lang="en-US" altLang="zh-CN" smtClean="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r" eaLnBrk="1" hangingPunct="1"/>
            <a:fld id="{76C33DDA-7706-44C5-84F2-ED1C8275E7F7}" type="slidenum">
              <a:rPr kumimoji="0" lang="en-US" altLang="zh-CN" sz="1200">
                <a:latin typeface="Arial" pitchFamily="34" charset="0"/>
              </a:rPr>
              <a:pPr algn="r" eaLnBrk="1" hangingPunct="1"/>
              <a:t>53</a:t>
            </a:fld>
            <a:endParaRPr kumimoji="0" lang="en-US" altLang="zh-CN" sz="1200">
              <a:latin typeface="Arial" pitchFamily="34" charset="0"/>
            </a:endParaRPr>
          </a:p>
        </p:txBody>
      </p:sp>
      <p:sp>
        <p:nvSpPr>
          <p:cNvPr id="178179" name="Rectangle 2"/>
          <p:cNvSpPr>
            <a:spLocks noGrp="1" noRot="1" noChangeAspect="1" noChangeArrowheads="1" noTextEdit="1"/>
          </p:cNvSpPr>
          <p:nvPr>
            <p:ph type="sldImg"/>
          </p:nvPr>
        </p:nvSpPr>
        <p:spPr>
          <a:ln/>
        </p:spPr>
      </p:sp>
      <p:sp>
        <p:nvSpPr>
          <p:cNvPr id="178180" name="Rectangle 3"/>
          <p:cNvSpPr>
            <a:spLocks noGrp="1" noChangeArrowheads="1"/>
          </p:cNvSpPr>
          <p:nvPr>
            <p:ph type="body" idx="1"/>
          </p:nvPr>
        </p:nvSpPr>
        <p:spPr>
          <a:xfrm>
            <a:off x="685800" y="4343400"/>
            <a:ext cx="54864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smtClean="0"/>
              <a:t> </a:t>
            </a:r>
            <a:r>
              <a:rPr lang="zh-CN" altLang="en-US" b="1" smtClean="0">
                <a:solidFill>
                  <a:srgbClr val="C00000"/>
                </a:solidFill>
              </a:rPr>
              <a:t>业内领先的硬件架构设计</a:t>
            </a:r>
          </a:p>
          <a:p>
            <a:pPr eaLnBrk="1" hangingPunct="1"/>
            <a:r>
              <a:rPr lang="zh-CN" altLang="en-US" smtClean="0"/>
              <a:t> </a:t>
            </a:r>
            <a:r>
              <a:rPr lang="en-US" altLang="zh-CN" smtClean="0"/>
              <a:t>1</a:t>
            </a:r>
            <a:r>
              <a:rPr lang="zh-CN" altLang="en-US" smtClean="0"/>
              <a:t>、采用多核</a:t>
            </a:r>
            <a:r>
              <a:rPr lang="en-US" altLang="zh-CN" smtClean="0"/>
              <a:t>CPU</a:t>
            </a:r>
            <a:r>
              <a:rPr lang="zh-CN" altLang="en-US" smtClean="0"/>
              <a:t>与</a:t>
            </a:r>
            <a:r>
              <a:rPr lang="en-US" altLang="zh-CN" smtClean="0"/>
              <a:t>FPGA</a:t>
            </a:r>
            <a:r>
              <a:rPr lang="zh-CN" altLang="en-US" smtClean="0"/>
              <a:t>的硬件组合架构，</a:t>
            </a:r>
            <a:r>
              <a:rPr lang="en-US" altLang="zh-CN" smtClean="0"/>
              <a:t>32</a:t>
            </a:r>
            <a:r>
              <a:rPr lang="zh-CN" altLang="en-US" smtClean="0"/>
              <a:t>线程并发处理，确保各类业务并行处理。</a:t>
            </a:r>
          </a:p>
          <a:p>
            <a:pPr eaLnBrk="1" hangingPunct="1"/>
            <a:r>
              <a:rPr lang="en-US" altLang="zh-CN" smtClean="0"/>
              <a:t>2</a:t>
            </a:r>
            <a:r>
              <a:rPr lang="zh-CN" altLang="en-US" smtClean="0"/>
              <a:t>、无线处理性能为</a:t>
            </a:r>
            <a:r>
              <a:rPr lang="en-US" altLang="zh-CN" smtClean="0"/>
              <a:t>40Gbps</a:t>
            </a:r>
            <a:r>
              <a:rPr lang="zh-CN" altLang="en-US" smtClean="0"/>
              <a:t>线速转发，业内最高。</a:t>
            </a:r>
          </a:p>
          <a:p>
            <a:pPr eaLnBrk="1" hangingPunct="1"/>
            <a:r>
              <a:rPr lang="en-US" altLang="zh-CN" smtClean="0"/>
              <a:t>3</a:t>
            </a:r>
            <a:r>
              <a:rPr lang="zh-CN" altLang="en-US" smtClean="0"/>
              <a:t>、单板卡最大支持</a:t>
            </a:r>
            <a:r>
              <a:rPr lang="en-US" altLang="zh-CN" smtClean="0"/>
              <a:t>1024</a:t>
            </a:r>
            <a:r>
              <a:rPr lang="zh-CN" altLang="en-US" smtClean="0"/>
              <a:t>个</a:t>
            </a:r>
            <a:r>
              <a:rPr lang="en-US" altLang="zh-CN" smtClean="0"/>
              <a:t>AP</a:t>
            </a:r>
            <a:r>
              <a:rPr lang="zh-CN" altLang="en-US" smtClean="0"/>
              <a:t>的管理，业内最大。</a:t>
            </a:r>
          </a:p>
          <a:p>
            <a:pPr eaLnBrk="1" hangingPunct="1"/>
            <a:endParaRPr lang="zh-CN" altLang="en-US" smtClean="0"/>
          </a:p>
          <a:p>
            <a:pPr eaLnBrk="1" hangingPunct="1"/>
            <a:r>
              <a:rPr lang="zh-CN" altLang="en-US" b="1" smtClean="0">
                <a:solidFill>
                  <a:srgbClr val="C00000"/>
                </a:solidFill>
              </a:rPr>
              <a:t>  强大的软件特性</a:t>
            </a:r>
          </a:p>
          <a:p>
            <a:pPr eaLnBrk="1" hangingPunct="1"/>
            <a:r>
              <a:rPr lang="en-US" altLang="zh-CN" smtClean="0"/>
              <a:t>1</a:t>
            </a:r>
            <a:r>
              <a:rPr lang="zh-CN" altLang="en-US" smtClean="0"/>
              <a:t>、快速主备板卡切换技术业内领先，切换时间可达</a:t>
            </a:r>
            <a:r>
              <a:rPr lang="en-US" altLang="zh-CN" smtClean="0"/>
              <a:t>100ms</a:t>
            </a:r>
            <a:r>
              <a:rPr lang="zh-CN" altLang="en-US" smtClean="0"/>
              <a:t>，用户无感知。</a:t>
            </a:r>
          </a:p>
          <a:p>
            <a:pPr eaLnBrk="1" hangingPunct="1"/>
            <a:r>
              <a:rPr lang="en-US" altLang="zh-CN" smtClean="0"/>
              <a:t>2</a:t>
            </a:r>
            <a:r>
              <a:rPr lang="zh-CN" altLang="en-US" smtClean="0"/>
              <a:t>、丰富的</a:t>
            </a:r>
            <a:r>
              <a:rPr lang="en-US" altLang="zh-CN" smtClean="0"/>
              <a:t>RF</a:t>
            </a:r>
            <a:r>
              <a:rPr lang="zh-CN" altLang="en-US" smtClean="0"/>
              <a:t>特性：包括频谱导航、环境自适应速率调整、智能带宽保证、信道重用技术、用户公平接入等先进技术。</a:t>
            </a:r>
          </a:p>
          <a:p>
            <a:pPr eaLnBrk="1" hangingPunct="1"/>
            <a:r>
              <a:rPr lang="en-US" altLang="zh-CN" smtClean="0"/>
              <a:t>3</a:t>
            </a:r>
            <a:r>
              <a:rPr lang="zh-CN" altLang="en-US" smtClean="0"/>
              <a:t>、支持隧道加密、无线定位、</a:t>
            </a:r>
            <a:r>
              <a:rPr lang="en-US" altLang="zh-CN" smtClean="0"/>
              <a:t>Remote AP</a:t>
            </a:r>
            <a:r>
              <a:rPr lang="zh-CN" altLang="en-US" smtClean="0"/>
              <a:t>及访客接入系统。</a:t>
            </a:r>
          </a:p>
          <a:p>
            <a:pPr eaLnBrk="1" hangingPunct="1"/>
            <a:endParaRPr lang="en-US" altLang="zh-CN" smtClean="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r" eaLnBrk="1" hangingPunct="1"/>
            <a:fld id="{D01B0E11-24F5-4E34-B205-4E34E0890607}" type="slidenum">
              <a:rPr kumimoji="0" lang="en-US" altLang="zh-CN" sz="1200">
                <a:latin typeface="Arial" pitchFamily="34" charset="0"/>
              </a:rPr>
              <a:pPr algn="r" eaLnBrk="1" hangingPunct="1"/>
              <a:t>54</a:t>
            </a:fld>
            <a:endParaRPr kumimoji="0" lang="en-US" altLang="zh-CN" sz="1200">
              <a:latin typeface="Arial" pitchFamily="34" charset="0"/>
            </a:endParaRPr>
          </a:p>
        </p:txBody>
      </p:sp>
      <p:sp>
        <p:nvSpPr>
          <p:cNvPr id="184323" name="Rectangle 2"/>
          <p:cNvSpPr>
            <a:spLocks noGrp="1" noRot="1" noChangeAspect="1" noChangeArrowheads="1" noTextEdit="1"/>
          </p:cNvSpPr>
          <p:nvPr>
            <p:ph type="sldImg"/>
          </p:nvPr>
        </p:nvSpPr>
        <p:spPr>
          <a:ln/>
        </p:spPr>
      </p:sp>
      <p:sp>
        <p:nvSpPr>
          <p:cNvPr id="184324" name="Rectangle 3"/>
          <p:cNvSpPr>
            <a:spLocks noGrp="1" noChangeArrowheads="1"/>
          </p:cNvSpPr>
          <p:nvPr>
            <p:ph type="body" idx="1"/>
          </p:nvPr>
        </p:nvSpPr>
        <p:spPr>
          <a:xfrm>
            <a:off x="685800" y="4343400"/>
            <a:ext cx="54864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smtClean="0"/>
              <a:t> </a:t>
            </a:r>
            <a:r>
              <a:rPr lang="zh-CN" altLang="en-US" b="1" smtClean="0">
                <a:solidFill>
                  <a:srgbClr val="C00000"/>
                </a:solidFill>
              </a:rPr>
              <a:t>业内领先的硬件架构设计</a:t>
            </a:r>
          </a:p>
          <a:p>
            <a:pPr eaLnBrk="1" hangingPunct="1"/>
            <a:r>
              <a:rPr lang="zh-CN" altLang="en-US" smtClean="0"/>
              <a:t> </a:t>
            </a:r>
            <a:r>
              <a:rPr lang="en-US" altLang="zh-CN" smtClean="0"/>
              <a:t>1</a:t>
            </a:r>
            <a:r>
              <a:rPr lang="zh-CN" altLang="en-US" smtClean="0"/>
              <a:t>、采用多核</a:t>
            </a:r>
            <a:r>
              <a:rPr lang="en-US" altLang="zh-CN" smtClean="0"/>
              <a:t>CPU</a:t>
            </a:r>
            <a:r>
              <a:rPr lang="zh-CN" altLang="en-US" smtClean="0"/>
              <a:t>与</a:t>
            </a:r>
            <a:r>
              <a:rPr lang="en-US" altLang="zh-CN" smtClean="0"/>
              <a:t>FPGA</a:t>
            </a:r>
            <a:r>
              <a:rPr lang="zh-CN" altLang="en-US" smtClean="0"/>
              <a:t>的硬件组合架构，</a:t>
            </a:r>
            <a:r>
              <a:rPr lang="en-US" altLang="zh-CN" smtClean="0"/>
              <a:t>32</a:t>
            </a:r>
            <a:r>
              <a:rPr lang="zh-CN" altLang="en-US" smtClean="0"/>
              <a:t>线程并发处理，确保各类业务并行处理。</a:t>
            </a:r>
          </a:p>
          <a:p>
            <a:pPr eaLnBrk="1" hangingPunct="1"/>
            <a:r>
              <a:rPr lang="en-US" altLang="zh-CN" smtClean="0"/>
              <a:t>2</a:t>
            </a:r>
            <a:r>
              <a:rPr lang="zh-CN" altLang="en-US" smtClean="0"/>
              <a:t>、无线处理性能为</a:t>
            </a:r>
            <a:r>
              <a:rPr lang="en-US" altLang="zh-CN" smtClean="0"/>
              <a:t>40Gbps</a:t>
            </a:r>
            <a:r>
              <a:rPr lang="zh-CN" altLang="en-US" smtClean="0"/>
              <a:t>线速转发，业内最高。</a:t>
            </a:r>
          </a:p>
          <a:p>
            <a:pPr eaLnBrk="1" hangingPunct="1"/>
            <a:r>
              <a:rPr lang="en-US" altLang="zh-CN" smtClean="0"/>
              <a:t>3</a:t>
            </a:r>
            <a:r>
              <a:rPr lang="zh-CN" altLang="en-US" smtClean="0"/>
              <a:t>、单板卡最大支持</a:t>
            </a:r>
            <a:r>
              <a:rPr lang="en-US" altLang="zh-CN" smtClean="0"/>
              <a:t>1024</a:t>
            </a:r>
            <a:r>
              <a:rPr lang="zh-CN" altLang="en-US" smtClean="0"/>
              <a:t>个</a:t>
            </a:r>
            <a:r>
              <a:rPr lang="en-US" altLang="zh-CN" smtClean="0"/>
              <a:t>AP</a:t>
            </a:r>
            <a:r>
              <a:rPr lang="zh-CN" altLang="en-US" smtClean="0"/>
              <a:t>的管理，业内最大。</a:t>
            </a:r>
          </a:p>
          <a:p>
            <a:pPr eaLnBrk="1" hangingPunct="1"/>
            <a:endParaRPr lang="zh-CN" altLang="en-US" smtClean="0"/>
          </a:p>
          <a:p>
            <a:pPr eaLnBrk="1" hangingPunct="1"/>
            <a:r>
              <a:rPr lang="zh-CN" altLang="en-US" b="1" smtClean="0">
                <a:solidFill>
                  <a:srgbClr val="C00000"/>
                </a:solidFill>
              </a:rPr>
              <a:t>  强大的软件特性</a:t>
            </a:r>
          </a:p>
          <a:p>
            <a:pPr eaLnBrk="1" hangingPunct="1"/>
            <a:r>
              <a:rPr lang="en-US" altLang="zh-CN" smtClean="0"/>
              <a:t>1</a:t>
            </a:r>
            <a:r>
              <a:rPr lang="zh-CN" altLang="en-US" smtClean="0"/>
              <a:t>、快速主备板卡切换技术业内领先，切换时间可达</a:t>
            </a:r>
            <a:r>
              <a:rPr lang="en-US" altLang="zh-CN" smtClean="0"/>
              <a:t>100ms</a:t>
            </a:r>
            <a:r>
              <a:rPr lang="zh-CN" altLang="en-US" smtClean="0"/>
              <a:t>，用户无感知。</a:t>
            </a:r>
          </a:p>
          <a:p>
            <a:pPr eaLnBrk="1" hangingPunct="1"/>
            <a:r>
              <a:rPr lang="en-US" altLang="zh-CN" smtClean="0"/>
              <a:t>2</a:t>
            </a:r>
            <a:r>
              <a:rPr lang="zh-CN" altLang="en-US" smtClean="0"/>
              <a:t>、丰富的</a:t>
            </a:r>
            <a:r>
              <a:rPr lang="en-US" altLang="zh-CN" smtClean="0"/>
              <a:t>RF</a:t>
            </a:r>
            <a:r>
              <a:rPr lang="zh-CN" altLang="en-US" smtClean="0"/>
              <a:t>特性：包括频谱导航、环境自适应速率调整、智能带宽保证、信道重用技术、用户公平接入等先进技术。</a:t>
            </a:r>
          </a:p>
          <a:p>
            <a:pPr eaLnBrk="1" hangingPunct="1"/>
            <a:r>
              <a:rPr lang="en-US" altLang="zh-CN" smtClean="0"/>
              <a:t>3</a:t>
            </a:r>
            <a:r>
              <a:rPr lang="zh-CN" altLang="en-US" smtClean="0"/>
              <a:t>、支持隧道加密、无线定位、</a:t>
            </a:r>
            <a:r>
              <a:rPr lang="en-US" altLang="zh-CN" smtClean="0"/>
              <a:t>Remote AP</a:t>
            </a:r>
            <a:r>
              <a:rPr lang="zh-CN" altLang="en-US" smtClean="0"/>
              <a:t>及访客接入系统。</a:t>
            </a:r>
          </a:p>
          <a:p>
            <a:pPr eaLnBrk="1" hangingPunct="1"/>
            <a:endParaRPr lang="en-US" altLang="zh-CN" smtClean="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t>2019/11/1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t>2019/11/1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t>2019/11/1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t>2019/11/1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2019/11/1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t>2019/11/1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530820CF-B880-4189-942D-D702A7CBA730}" type="datetimeFigureOut">
              <a:rPr lang="zh-CN" altLang="en-US" smtClean="0"/>
              <a:t>2019/11/1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530820CF-B880-4189-942D-D702A7CBA730}" type="datetimeFigureOut">
              <a:rPr lang="zh-CN" altLang="en-US" smtClean="0"/>
              <a:t>2019/11/1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2019/11/1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2019/11/1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2019/11/1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t>2019/11/1</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mailto:h1@mail.wspc.edu.cn" TargetMode="External"/><Relationship Id="rId2" Type="http://schemas.openxmlformats.org/officeDocument/2006/relationships/hyperlink" Target="http://www.whcy.edu.cn/" TargetMode="External"/><Relationship Id="rId1" Type="http://schemas.openxmlformats.org/officeDocument/2006/relationships/slideLayout" Target="../slideLayouts/slideLayout2.xml"/><Relationship Id="rId5" Type="http://schemas.openxmlformats.org/officeDocument/2006/relationships/hyperlink" Target="http://www.sina.com.cn/" TargetMode="External"/><Relationship Id="rId4" Type="http://schemas.openxmlformats.org/officeDocument/2006/relationships/hyperlink" Target="mailto:h2@mail.wspc.edu.cn"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8" Type="http://schemas.openxmlformats.org/officeDocument/2006/relationships/image" Target="../media/image17.jpeg"/><Relationship Id="rId13" Type="http://schemas.openxmlformats.org/officeDocument/2006/relationships/image" Target="../media/image22.jpeg"/><Relationship Id="rId3" Type="http://schemas.openxmlformats.org/officeDocument/2006/relationships/notesSlide" Target="../notesSlides/notesSlide1.xml"/><Relationship Id="rId7" Type="http://schemas.openxmlformats.org/officeDocument/2006/relationships/image" Target="../media/image16.jpeg"/><Relationship Id="rId12" Type="http://schemas.openxmlformats.org/officeDocument/2006/relationships/image" Target="../media/image21.jpeg"/><Relationship Id="rId2" Type="http://schemas.openxmlformats.org/officeDocument/2006/relationships/slideLayout" Target="../slideLayouts/slideLayout2.xml"/><Relationship Id="rId16" Type="http://schemas.openxmlformats.org/officeDocument/2006/relationships/image" Target="../media/image25.png"/><Relationship Id="rId1" Type="http://schemas.openxmlformats.org/officeDocument/2006/relationships/vmlDrawing" Target="../drawings/vmlDrawing2.vml"/><Relationship Id="rId6" Type="http://schemas.openxmlformats.org/officeDocument/2006/relationships/image" Target="../media/image14.png"/><Relationship Id="rId11" Type="http://schemas.openxmlformats.org/officeDocument/2006/relationships/image" Target="../media/image20.wmf"/><Relationship Id="rId5" Type="http://schemas.openxmlformats.org/officeDocument/2006/relationships/oleObject" Target="../embeddings/oleObject2.bin"/><Relationship Id="rId15" Type="http://schemas.openxmlformats.org/officeDocument/2006/relationships/image" Target="../media/image24.jpeg"/><Relationship Id="rId10" Type="http://schemas.openxmlformats.org/officeDocument/2006/relationships/image" Target="../media/image19.jpeg"/><Relationship Id="rId4" Type="http://schemas.openxmlformats.org/officeDocument/2006/relationships/image" Target="../media/image15.png"/><Relationship Id="rId9" Type="http://schemas.openxmlformats.org/officeDocument/2006/relationships/image" Target="../media/image18.png"/><Relationship Id="rId14" Type="http://schemas.openxmlformats.org/officeDocument/2006/relationships/image" Target="../media/image23.jpeg"/></Relationships>
</file>

<file path=ppt/slides/_rels/slide43.xml.rels><?xml version="1.0" encoding="UTF-8" standalone="yes"?>
<Relationships xmlns="http://schemas.openxmlformats.org/package/2006/relationships"><Relationship Id="rId8" Type="http://schemas.openxmlformats.org/officeDocument/2006/relationships/image" Target="../media/image29.jpeg"/><Relationship Id="rId3" Type="http://schemas.openxmlformats.org/officeDocument/2006/relationships/notesSlide" Target="../notesSlides/notesSlide2.xml"/><Relationship Id="rId7" Type="http://schemas.openxmlformats.org/officeDocument/2006/relationships/image" Target="../media/image28.png"/><Relationship Id="rId12" Type="http://schemas.openxmlformats.org/officeDocument/2006/relationships/image" Target="../media/image14.png"/><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27.png"/><Relationship Id="rId11" Type="http://schemas.openxmlformats.org/officeDocument/2006/relationships/oleObject" Target="../embeddings/oleObject4.bin"/><Relationship Id="rId5" Type="http://schemas.openxmlformats.org/officeDocument/2006/relationships/image" Target="../media/image26.png"/><Relationship Id="rId10" Type="http://schemas.openxmlformats.org/officeDocument/2006/relationships/image" Target="../media/image30.jpeg"/><Relationship Id="rId4" Type="http://schemas.openxmlformats.org/officeDocument/2006/relationships/oleObject" Target="../embeddings/oleObject3.bin"/><Relationship Id="rId9" Type="http://schemas.openxmlformats.org/officeDocument/2006/relationships/image" Target="../media/image15.png"/></Relationships>
</file>

<file path=ppt/slides/_rels/slide4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4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38.jpeg"/><Relationship Id="rId5" Type="http://schemas.openxmlformats.org/officeDocument/2006/relationships/image" Target="../media/image33.png"/><Relationship Id="rId4" Type="http://schemas.openxmlformats.org/officeDocument/2006/relationships/image" Target="../media/image32.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8" Type="http://schemas.openxmlformats.org/officeDocument/2006/relationships/image" Target="../media/image46.jpeg"/><Relationship Id="rId3" Type="http://schemas.openxmlformats.org/officeDocument/2006/relationships/image" Target="../media/image41.jpeg"/><Relationship Id="rId7" Type="http://schemas.openxmlformats.org/officeDocument/2006/relationships/image" Target="../media/image45.jpeg"/><Relationship Id="rId2" Type="http://schemas.openxmlformats.org/officeDocument/2006/relationships/image" Target="../media/image40.jpeg"/><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jpeg"/><Relationship Id="rId4" Type="http://schemas.openxmlformats.org/officeDocument/2006/relationships/image" Target="../media/image42.jpeg"/><Relationship Id="rId9" Type="http://schemas.openxmlformats.org/officeDocument/2006/relationships/image" Target="../media/image47.jpeg"/></Relationships>
</file>

<file path=ppt/slides/_rels/slide52.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48.png"/><Relationship Id="rId7" Type="http://schemas.openxmlformats.org/officeDocument/2006/relationships/image" Target="../media/image52.jpe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 Id="rId9" Type="http://schemas.openxmlformats.org/officeDocument/2006/relationships/image" Target="../media/image32.png"/></Relationships>
</file>

<file path=ppt/slides/_rels/slide53.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54.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55.xml.rels><?xml version="1.0" encoding="UTF-8" standalone="yes"?>
<Relationships xmlns="http://schemas.openxmlformats.org/package/2006/relationships"><Relationship Id="rId8" Type="http://schemas.openxmlformats.org/officeDocument/2006/relationships/image" Target="../media/image60.png"/><Relationship Id="rId13" Type="http://schemas.openxmlformats.org/officeDocument/2006/relationships/image" Target="../media/image65.png"/><Relationship Id="rId18" Type="http://schemas.openxmlformats.org/officeDocument/2006/relationships/image" Target="../media/image69.jpeg"/><Relationship Id="rId26" Type="http://schemas.openxmlformats.org/officeDocument/2006/relationships/image" Target="../media/image77.png"/><Relationship Id="rId3" Type="http://schemas.openxmlformats.org/officeDocument/2006/relationships/image" Target="../media/image55.png"/><Relationship Id="rId21" Type="http://schemas.openxmlformats.org/officeDocument/2006/relationships/image" Target="../media/image72.png"/><Relationship Id="rId34" Type="http://schemas.openxmlformats.org/officeDocument/2006/relationships/image" Target="../media/image85.png"/><Relationship Id="rId7" Type="http://schemas.openxmlformats.org/officeDocument/2006/relationships/image" Target="../media/image59.png"/><Relationship Id="rId12" Type="http://schemas.openxmlformats.org/officeDocument/2006/relationships/image" Target="../media/image64.png"/><Relationship Id="rId17" Type="http://schemas.openxmlformats.org/officeDocument/2006/relationships/image" Target="../media/image68.jpeg"/><Relationship Id="rId25" Type="http://schemas.openxmlformats.org/officeDocument/2006/relationships/image" Target="../media/image76.png"/><Relationship Id="rId33" Type="http://schemas.openxmlformats.org/officeDocument/2006/relationships/image" Target="../media/image84.png"/><Relationship Id="rId2" Type="http://schemas.openxmlformats.org/officeDocument/2006/relationships/notesSlide" Target="../notesSlides/notesSlide10.xml"/><Relationship Id="rId16" Type="http://schemas.openxmlformats.org/officeDocument/2006/relationships/hyperlink" Target="http://www.saysay.cn/archives/200509/89.html" TargetMode="External"/><Relationship Id="rId20" Type="http://schemas.openxmlformats.org/officeDocument/2006/relationships/image" Target="../media/image71.png"/><Relationship Id="rId29" Type="http://schemas.openxmlformats.org/officeDocument/2006/relationships/image" Target="../media/image80.png"/><Relationship Id="rId1" Type="http://schemas.openxmlformats.org/officeDocument/2006/relationships/slideLayout" Target="../slideLayouts/slideLayout2.xml"/><Relationship Id="rId6" Type="http://schemas.openxmlformats.org/officeDocument/2006/relationships/image" Target="../media/image58.png"/><Relationship Id="rId11" Type="http://schemas.openxmlformats.org/officeDocument/2006/relationships/image" Target="../media/image63.png"/><Relationship Id="rId24" Type="http://schemas.openxmlformats.org/officeDocument/2006/relationships/image" Target="../media/image75.png"/><Relationship Id="rId32" Type="http://schemas.openxmlformats.org/officeDocument/2006/relationships/image" Target="../media/image83.png"/><Relationship Id="rId5" Type="http://schemas.openxmlformats.org/officeDocument/2006/relationships/image" Target="../media/image57.png"/><Relationship Id="rId15" Type="http://schemas.openxmlformats.org/officeDocument/2006/relationships/image" Target="../media/image67.jpeg"/><Relationship Id="rId23" Type="http://schemas.openxmlformats.org/officeDocument/2006/relationships/image" Target="../media/image74.png"/><Relationship Id="rId28" Type="http://schemas.openxmlformats.org/officeDocument/2006/relationships/image" Target="../media/image79.png"/><Relationship Id="rId36" Type="http://schemas.openxmlformats.org/officeDocument/2006/relationships/image" Target="../media/image87.png"/><Relationship Id="rId10" Type="http://schemas.openxmlformats.org/officeDocument/2006/relationships/image" Target="../media/image62.png"/><Relationship Id="rId19" Type="http://schemas.openxmlformats.org/officeDocument/2006/relationships/image" Target="../media/image70.jpeg"/><Relationship Id="rId31" Type="http://schemas.openxmlformats.org/officeDocument/2006/relationships/image" Target="../media/image82.png"/><Relationship Id="rId4" Type="http://schemas.openxmlformats.org/officeDocument/2006/relationships/image" Target="../media/image56.png"/><Relationship Id="rId9" Type="http://schemas.openxmlformats.org/officeDocument/2006/relationships/image" Target="../media/image61.png"/><Relationship Id="rId14" Type="http://schemas.openxmlformats.org/officeDocument/2006/relationships/image" Target="../media/image66.emf"/><Relationship Id="rId22" Type="http://schemas.openxmlformats.org/officeDocument/2006/relationships/image" Target="../media/image73.png"/><Relationship Id="rId27" Type="http://schemas.openxmlformats.org/officeDocument/2006/relationships/image" Target="../media/image78.png"/><Relationship Id="rId30" Type="http://schemas.openxmlformats.org/officeDocument/2006/relationships/image" Target="../media/image81.png"/><Relationship Id="rId35" Type="http://schemas.openxmlformats.org/officeDocument/2006/relationships/image" Target="../media/image86.png"/></Relationships>
</file>

<file path=ppt/slides/_rels/slide56.xml.rels><?xml version="1.0" encoding="UTF-8" standalone="yes"?>
<Relationships xmlns="http://schemas.openxmlformats.org/package/2006/relationships"><Relationship Id="rId8" Type="http://schemas.openxmlformats.org/officeDocument/2006/relationships/image" Target="../media/image92.png"/><Relationship Id="rId13" Type="http://schemas.openxmlformats.org/officeDocument/2006/relationships/image" Target="../media/image56.png"/><Relationship Id="rId18" Type="http://schemas.openxmlformats.org/officeDocument/2006/relationships/image" Target="../media/image69.jpeg"/><Relationship Id="rId26" Type="http://schemas.openxmlformats.org/officeDocument/2006/relationships/image" Target="../media/image105.png"/><Relationship Id="rId39" Type="http://schemas.openxmlformats.org/officeDocument/2006/relationships/image" Target="../media/image118.png"/><Relationship Id="rId3" Type="http://schemas.openxmlformats.org/officeDocument/2006/relationships/image" Target="../media/image88.png"/><Relationship Id="rId21" Type="http://schemas.openxmlformats.org/officeDocument/2006/relationships/image" Target="../media/image101.png"/><Relationship Id="rId34" Type="http://schemas.openxmlformats.org/officeDocument/2006/relationships/image" Target="../media/image113.png"/><Relationship Id="rId42" Type="http://schemas.openxmlformats.org/officeDocument/2006/relationships/image" Target="../media/image121.png"/><Relationship Id="rId7" Type="http://schemas.openxmlformats.org/officeDocument/2006/relationships/image" Target="../media/image91.png"/><Relationship Id="rId12" Type="http://schemas.openxmlformats.org/officeDocument/2006/relationships/image" Target="../media/image55.png"/><Relationship Id="rId17" Type="http://schemas.openxmlformats.org/officeDocument/2006/relationships/image" Target="../media/image98.png"/><Relationship Id="rId25" Type="http://schemas.openxmlformats.org/officeDocument/2006/relationships/image" Target="../media/image104.png"/><Relationship Id="rId33" Type="http://schemas.openxmlformats.org/officeDocument/2006/relationships/image" Target="../media/image112.emf"/><Relationship Id="rId38" Type="http://schemas.openxmlformats.org/officeDocument/2006/relationships/image" Target="../media/image117.png"/><Relationship Id="rId2" Type="http://schemas.openxmlformats.org/officeDocument/2006/relationships/notesSlide" Target="../notesSlides/notesSlide11.xml"/><Relationship Id="rId16" Type="http://schemas.openxmlformats.org/officeDocument/2006/relationships/image" Target="../media/image97.png"/><Relationship Id="rId20" Type="http://schemas.openxmlformats.org/officeDocument/2006/relationships/image" Target="../media/image100.png"/><Relationship Id="rId29" Type="http://schemas.openxmlformats.org/officeDocument/2006/relationships/image" Target="../media/image108.png"/><Relationship Id="rId41" Type="http://schemas.openxmlformats.org/officeDocument/2006/relationships/image" Target="../media/image120.png"/><Relationship Id="rId1" Type="http://schemas.openxmlformats.org/officeDocument/2006/relationships/slideLayout" Target="../slideLayouts/slideLayout2.xml"/><Relationship Id="rId6" Type="http://schemas.openxmlformats.org/officeDocument/2006/relationships/image" Target="../media/image74.png"/><Relationship Id="rId11" Type="http://schemas.openxmlformats.org/officeDocument/2006/relationships/image" Target="../media/image94.png"/><Relationship Id="rId24" Type="http://schemas.openxmlformats.org/officeDocument/2006/relationships/image" Target="../media/image70.jpeg"/><Relationship Id="rId32" Type="http://schemas.openxmlformats.org/officeDocument/2006/relationships/image" Target="../media/image111.emf"/><Relationship Id="rId37" Type="http://schemas.openxmlformats.org/officeDocument/2006/relationships/image" Target="../media/image116.png"/><Relationship Id="rId40" Type="http://schemas.openxmlformats.org/officeDocument/2006/relationships/image" Target="../media/image119.png"/><Relationship Id="rId45" Type="http://schemas.openxmlformats.org/officeDocument/2006/relationships/image" Target="../media/image122.png"/><Relationship Id="rId5" Type="http://schemas.openxmlformats.org/officeDocument/2006/relationships/image" Target="../media/image90.png"/><Relationship Id="rId15" Type="http://schemas.openxmlformats.org/officeDocument/2006/relationships/image" Target="../media/image96.png"/><Relationship Id="rId23" Type="http://schemas.openxmlformats.org/officeDocument/2006/relationships/image" Target="../media/image103.png"/><Relationship Id="rId28" Type="http://schemas.openxmlformats.org/officeDocument/2006/relationships/image" Target="../media/image107.png"/><Relationship Id="rId36" Type="http://schemas.openxmlformats.org/officeDocument/2006/relationships/image" Target="../media/image115.png"/><Relationship Id="rId10" Type="http://schemas.openxmlformats.org/officeDocument/2006/relationships/image" Target="../media/image93.png"/><Relationship Id="rId19" Type="http://schemas.openxmlformats.org/officeDocument/2006/relationships/image" Target="../media/image99.png"/><Relationship Id="rId31" Type="http://schemas.openxmlformats.org/officeDocument/2006/relationships/image" Target="../media/image110.png"/><Relationship Id="rId44" Type="http://schemas.openxmlformats.org/officeDocument/2006/relationships/image" Target="../media/image66.emf"/><Relationship Id="rId4" Type="http://schemas.openxmlformats.org/officeDocument/2006/relationships/image" Target="../media/image89.jpeg"/><Relationship Id="rId9" Type="http://schemas.openxmlformats.org/officeDocument/2006/relationships/image" Target="../media/image73.png"/><Relationship Id="rId14" Type="http://schemas.openxmlformats.org/officeDocument/2006/relationships/image" Target="../media/image95.png"/><Relationship Id="rId22" Type="http://schemas.openxmlformats.org/officeDocument/2006/relationships/image" Target="../media/image102.png"/><Relationship Id="rId27" Type="http://schemas.openxmlformats.org/officeDocument/2006/relationships/image" Target="../media/image106.png"/><Relationship Id="rId30" Type="http://schemas.openxmlformats.org/officeDocument/2006/relationships/image" Target="../media/image109.png"/><Relationship Id="rId35" Type="http://schemas.openxmlformats.org/officeDocument/2006/relationships/image" Target="../media/image114.emf"/><Relationship Id="rId43" Type="http://schemas.openxmlformats.org/officeDocument/2006/relationships/image" Target="../media/image64.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24.jpeg"/><Relationship Id="rId2" Type="http://schemas.openxmlformats.org/officeDocument/2006/relationships/image" Target="../media/image123.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126.jpeg"/><Relationship Id="rId2" Type="http://schemas.openxmlformats.org/officeDocument/2006/relationships/image" Target="../media/image125.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28.jpeg"/><Relationship Id="rId2" Type="http://schemas.openxmlformats.org/officeDocument/2006/relationships/image" Target="../media/image127.jpeg"/><Relationship Id="rId1" Type="http://schemas.openxmlformats.org/officeDocument/2006/relationships/slideLayout" Target="../slideLayouts/slideLayout2.xml"/><Relationship Id="rId4" Type="http://schemas.openxmlformats.org/officeDocument/2006/relationships/image" Target="../media/image129.jpeg"/></Relationships>
</file>

<file path=ppt/slides/_rels/slide61.xml.rels><?xml version="1.0" encoding="UTF-8" standalone="yes"?>
<Relationships xmlns="http://schemas.openxmlformats.org/package/2006/relationships"><Relationship Id="rId3" Type="http://schemas.openxmlformats.org/officeDocument/2006/relationships/image" Target="../media/image131.jpeg"/><Relationship Id="rId2" Type="http://schemas.openxmlformats.org/officeDocument/2006/relationships/image" Target="../media/image130.jpe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2.wmf"/></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187624" y="2417111"/>
            <a:ext cx="7109639" cy="1015663"/>
          </a:xfrm>
          <a:prstGeom prst="rect">
            <a:avLst/>
          </a:prstGeom>
          <a:noFill/>
        </p:spPr>
        <p:txBody>
          <a:bodyPr wrap="none" rtlCol="0">
            <a:spAutoFit/>
          </a:bodyPr>
          <a:lstStyle/>
          <a:p>
            <a:r>
              <a:rPr lang="zh-CN" altLang="en-US" sz="6000" b="1" dirty="0" smtClean="0">
                <a:latin typeface="微软雅黑" panose="020B0503020204020204" pitchFamily="34" charset="-122"/>
                <a:ea typeface="微软雅黑" panose="020B0503020204020204" pitchFamily="34" charset="-122"/>
              </a:rPr>
              <a:t>高速局域网系统集成</a:t>
            </a:r>
            <a:endParaRPr lang="zh-CN" altLang="en-US" sz="60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24120074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1640" y="404664"/>
            <a:ext cx="6624736" cy="59979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4772524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6903" y="1124744"/>
            <a:ext cx="7243555" cy="45365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3655147" y="771381"/>
            <a:ext cx="1467068" cy="400110"/>
          </a:xfrm>
          <a:prstGeom prst="rect">
            <a:avLst/>
          </a:prstGeom>
          <a:noFill/>
        </p:spPr>
        <p:txBody>
          <a:bodyPr wrap="none" rtlCol="0">
            <a:spAutoFit/>
          </a:bodyPr>
          <a:lstStyle/>
          <a:p>
            <a:r>
              <a:rPr lang="zh-CN" altLang="en-US" sz="2000" b="1" dirty="0" smtClean="0">
                <a:latin typeface="微软雅黑" panose="020B0503020204020204" pitchFamily="34" charset="-122"/>
                <a:ea typeface="微软雅黑" panose="020B0503020204020204" pitchFamily="34" charset="-122"/>
              </a:rPr>
              <a:t>企业网实例</a:t>
            </a:r>
            <a:endParaRPr lang="zh-CN" altLang="en-US" sz="2000" b="1" dirty="0">
              <a:latin typeface="微软雅黑" panose="020B0503020204020204" pitchFamily="34" charset="-122"/>
              <a:ea typeface="微软雅黑" panose="020B0503020204020204" pitchFamily="34" charset="-122"/>
            </a:endParaRPr>
          </a:p>
        </p:txBody>
      </p:sp>
      <p:cxnSp>
        <p:nvCxnSpPr>
          <p:cNvPr id="5" name="直接连接符 4"/>
          <p:cNvCxnSpPr/>
          <p:nvPr/>
        </p:nvCxnSpPr>
        <p:spPr>
          <a:xfrm>
            <a:off x="1043608" y="5733256"/>
            <a:ext cx="1512168" cy="0"/>
          </a:xfrm>
          <a:prstGeom prst="line">
            <a:avLst/>
          </a:prstGeom>
          <a:ln w="25400">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2843808" y="5733256"/>
            <a:ext cx="1512168" cy="0"/>
          </a:xfrm>
          <a:prstGeom prst="line">
            <a:avLst/>
          </a:prstGeom>
          <a:ln w="25400">
            <a:solidFill>
              <a:srgbClr val="0070C0"/>
            </a:solidFill>
            <a:prstDash val="dash"/>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4644008" y="5733256"/>
            <a:ext cx="1296144" cy="0"/>
          </a:xfrm>
          <a:prstGeom prst="line">
            <a:avLst/>
          </a:prstGeom>
          <a:ln w="25400">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6228184" y="5733256"/>
            <a:ext cx="1512168" cy="0"/>
          </a:xfrm>
          <a:prstGeom prst="line">
            <a:avLst/>
          </a:prstGeom>
          <a:ln w="25400">
            <a:solidFill>
              <a:srgbClr val="0070C0"/>
            </a:solidFill>
            <a:prstDash val="dash"/>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1043608" y="5867980"/>
            <a:ext cx="1569660" cy="369332"/>
          </a:xfrm>
          <a:prstGeom prst="rect">
            <a:avLst/>
          </a:prstGeom>
          <a:noFill/>
        </p:spPr>
        <p:txBody>
          <a:bodyPr wrap="none" rtlCol="0">
            <a:spAutoFit/>
          </a:bodyPr>
          <a:lstStyle/>
          <a:p>
            <a:r>
              <a:rPr lang="zh-CN" altLang="en-US" dirty="0" smtClean="0">
                <a:latin typeface="黑体" panose="02010609060101010101" pitchFamily="49" charset="-122"/>
                <a:ea typeface="黑体" panose="02010609060101010101" pitchFamily="49" charset="-122"/>
              </a:rPr>
              <a:t>计算机学院</a:t>
            </a:r>
            <a:r>
              <a:rPr lang="en-US" altLang="zh-CN" dirty="0" smtClean="0">
                <a:latin typeface="黑体" panose="02010609060101010101" pitchFamily="49" charset="-122"/>
                <a:ea typeface="黑体" panose="02010609060101010101" pitchFamily="49" charset="-122"/>
              </a:rPr>
              <a:t>10</a:t>
            </a:r>
            <a:endParaRPr lang="zh-CN" altLang="en-US" dirty="0">
              <a:latin typeface="黑体" panose="02010609060101010101" pitchFamily="49" charset="-122"/>
              <a:ea typeface="黑体" panose="02010609060101010101" pitchFamily="49" charset="-122"/>
            </a:endParaRPr>
          </a:p>
        </p:txBody>
      </p:sp>
      <p:sp>
        <p:nvSpPr>
          <p:cNvPr id="10" name="TextBox 9"/>
          <p:cNvSpPr txBox="1"/>
          <p:nvPr/>
        </p:nvSpPr>
        <p:spPr>
          <a:xfrm>
            <a:off x="2945140" y="5867980"/>
            <a:ext cx="1338828" cy="369332"/>
          </a:xfrm>
          <a:prstGeom prst="rect">
            <a:avLst/>
          </a:prstGeom>
          <a:noFill/>
        </p:spPr>
        <p:txBody>
          <a:bodyPr wrap="none" rtlCol="0">
            <a:spAutoFit/>
          </a:bodyPr>
          <a:lstStyle/>
          <a:p>
            <a:r>
              <a:rPr lang="zh-CN" altLang="en-US" dirty="0">
                <a:latin typeface="黑体" panose="02010609060101010101" pitchFamily="49" charset="-122"/>
                <a:ea typeface="黑体" panose="02010609060101010101" pitchFamily="49" charset="-122"/>
              </a:rPr>
              <a:t>电气</a:t>
            </a:r>
            <a:r>
              <a:rPr lang="zh-CN" altLang="en-US" dirty="0" smtClean="0">
                <a:latin typeface="黑体" panose="02010609060101010101" pitchFamily="49" charset="-122"/>
                <a:ea typeface="黑体" panose="02010609060101010101" pitchFamily="49" charset="-122"/>
              </a:rPr>
              <a:t>学院</a:t>
            </a:r>
            <a:r>
              <a:rPr lang="en-US" altLang="zh-CN" dirty="0" smtClean="0">
                <a:latin typeface="黑体" panose="02010609060101010101" pitchFamily="49" charset="-122"/>
                <a:ea typeface="黑体" panose="02010609060101010101" pitchFamily="49" charset="-122"/>
              </a:rPr>
              <a:t>20</a:t>
            </a:r>
            <a:endParaRPr lang="zh-CN" altLang="en-US" dirty="0">
              <a:latin typeface="黑体" panose="02010609060101010101" pitchFamily="49" charset="-122"/>
              <a:ea typeface="黑体" panose="02010609060101010101" pitchFamily="49" charset="-122"/>
            </a:endParaRPr>
          </a:p>
        </p:txBody>
      </p:sp>
      <p:sp>
        <p:nvSpPr>
          <p:cNvPr id="11" name="TextBox 10"/>
          <p:cNvSpPr txBox="1"/>
          <p:nvPr/>
        </p:nvSpPr>
        <p:spPr>
          <a:xfrm>
            <a:off x="4644008" y="5867980"/>
            <a:ext cx="1338828" cy="369332"/>
          </a:xfrm>
          <a:prstGeom prst="rect">
            <a:avLst/>
          </a:prstGeom>
          <a:noFill/>
        </p:spPr>
        <p:txBody>
          <a:bodyPr wrap="none" rtlCol="0">
            <a:spAutoFit/>
          </a:bodyPr>
          <a:lstStyle/>
          <a:p>
            <a:r>
              <a:rPr lang="zh-CN" altLang="en-US" dirty="0" smtClean="0">
                <a:latin typeface="黑体" panose="02010609060101010101" pitchFamily="49" charset="-122"/>
                <a:ea typeface="黑体" panose="02010609060101010101" pitchFamily="49" charset="-122"/>
              </a:rPr>
              <a:t>交通学院</a:t>
            </a:r>
            <a:r>
              <a:rPr lang="en-US" altLang="zh-CN" dirty="0" smtClean="0">
                <a:latin typeface="黑体" panose="02010609060101010101" pitchFamily="49" charset="-122"/>
                <a:ea typeface="黑体" panose="02010609060101010101" pitchFamily="49" charset="-122"/>
              </a:rPr>
              <a:t>10</a:t>
            </a:r>
            <a:endParaRPr lang="zh-CN" altLang="en-US" dirty="0">
              <a:latin typeface="黑体" panose="02010609060101010101" pitchFamily="49" charset="-122"/>
              <a:ea typeface="黑体" panose="02010609060101010101" pitchFamily="49" charset="-122"/>
            </a:endParaRPr>
          </a:p>
        </p:txBody>
      </p:sp>
      <p:sp>
        <p:nvSpPr>
          <p:cNvPr id="12" name="TextBox 11"/>
          <p:cNvSpPr txBox="1"/>
          <p:nvPr/>
        </p:nvSpPr>
        <p:spPr>
          <a:xfrm>
            <a:off x="6300192" y="5877272"/>
            <a:ext cx="1338828" cy="369332"/>
          </a:xfrm>
          <a:prstGeom prst="rect">
            <a:avLst/>
          </a:prstGeom>
          <a:noFill/>
        </p:spPr>
        <p:txBody>
          <a:bodyPr wrap="none" rtlCol="0">
            <a:spAutoFit/>
          </a:bodyPr>
          <a:lstStyle/>
          <a:p>
            <a:r>
              <a:rPr lang="zh-CN" altLang="en-US" dirty="0" smtClean="0">
                <a:latin typeface="黑体" panose="02010609060101010101" pitchFamily="49" charset="-122"/>
                <a:ea typeface="黑体" panose="02010609060101010101" pitchFamily="49" charset="-122"/>
              </a:rPr>
              <a:t>士官学院</a:t>
            </a:r>
            <a:r>
              <a:rPr lang="en-US" altLang="zh-CN" dirty="0" smtClean="0">
                <a:latin typeface="黑体" panose="02010609060101010101" pitchFamily="49" charset="-122"/>
                <a:ea typeface="黑体" panose="02010609060101010101" pitchFamily="49" charset="-122"/>
              </a:rPr>
              <a:t>30</a:t>
            </a:r>
            <a:endParaRPr lang="zh-CN" altLang="en-US"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391186902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3648" y="836712"/>
            <a:ext cx="6811829" cy="46805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6584664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6903" y="1124744"/>
            <a:ext cx="7243555" cy="45365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3655147" y="771381"/>
            <a:ext cx="1467068" cy="400110"/>
          </a:xfrm>
          <a:prstGeom prst="rect">
            <a:avLst/>
          </a:prstGeom>
          <a:noFill/>
        </p:spPr>
        <p:txBody>
          <a:bodyPr wrap="none" rtlCol="0">
            <a:spAutoFit/>
          </a:bodyPr>
          <a:lstStyle/>
          <a:p>
            <a:r>
              <a:rPr lang="zh-CN" altLang="en-US" sz="2000" b="1" dirty="0" smtClean="0">
                <a:latin typeface="微软雅黑" panose="020B0503020204020204" pitchFamily="34" charset="-122"/>
                <a:ea typeface="微软雅黑" panose="020B0503020204020204" pitchFamily="34" charset="-122"/>
              </a:rPr>
              <a:t>企业网实例</a:t>
            </a:r>
            <a:endParaRPr lang="zh-CN" altLang="en-US" sz="2000" b="1" dirty="0">
              <a:latin typeface="微软雅黑" panose="020B0503020204020204" pitchFamily="34" charset="-122"/>
              <a:ea typeface="微软雅黑" panose="020B0503020204020204" pitchFamily="34" charset="-122"/>
            </a:endParaRPr>
          </a:p>
        </p:txBody>
      </p:sp>
      <p:cxnSp>
        <p:nvCxnSpPr>
          <p:cNvPr id="5" name="直接连接符 4"/>
          <p:cNvCxnSpPr/>
          <p:nvPr/>
        </p:nvCxnSpPr>
        <p:spPr>
          <a:xfrm>
            <a:off x="1043608" y="5733256"/>
            <a:ext cx="1512168" cy="0"/>
          </a:xfrm>
          <a:prstGeom prst="line">
            <a:avLst/>
          </a:prstGeom>
          <a:ln w="25400">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2843808" y="5733256"/>
            <a:ext cx="1512168" cy="0"/>
          </a:xfrm>
          <a:prstGeom prst="line">
            <a:avLst/>
          </a:prstGeom>
          <a:ln w="25400">
            <a:solidFill>
              <a:srgbClr val="0070C0"/>
            </a:solidFill>
            <a:prstDash val="dash"/>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4644008" y="5733256"/>
            <a:ext cx="1296144" cy="0"/>
          </a:xfrm>
          <a:prstGeom prst="line">
            <a:avLst/>
          </a:prstGeom>
          <a:ln w="25400">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6228184" y="5733256"/>
            <a:ext cx="1512168" cy="0"/>
          </a:xfrm>
          <a:prstGeom prst="line">
            <a:avLst/>
          </a:prstGeom>
          <a:ln w="25400">
            <a:solidFill>
              <a:srgbClr val="0070C0"/>
            </a:solidFill>
            <a:prstDash val="dash"/>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1043608" y="5867980"/>
            <a:ext cx="1569660" cy="369332"/>
          </a:xfrm>
          <a:prstGeom prst="rect">
            <a:avLst/>
          </a:prstGeom>
          <a:noFill/>
        </p:spPr>
        <p:txBody>
          <a:bodyPr wrap="none" rtlCol="0">
            <a:spAutoFit/>
          </a:bodyPr>
          <a:lstStyle/>
          <a:p>
            <a:r>
              <a:rPr lang="zh-CN" altLang="en-US" dirty="0" smtClean="0">
                <a:latin typeface="黑体" panose="02010609060101010101" pitchFamily="49" charset="-122"/>
                <a:ea typeface="黑体" panose="02010609060101010101" pitchFamily="49" charset="-122"/>
              </a:rPr>
              <a:t>计算机学院</a:t>
            </a:r>
            <a:r>
              <a:rPr lang="en-US" altLang="zh-CN" dirty="0" smtClean="0">
                <a:latin typeface="黑体" panose="02010609060101010101" pitchFamily="49" charset="-122"/>
                <a:ea typeface="黑体" panose="02010609060101010101" pitchFamily="49" charset="-122"/>
              </a:rPr>
              <a:t>10</a:t>
            </a:r>
            <a:endParaRPr lang="zh-CN" altLang="en-US" dirty="0">
              <a:latin typeface="黑体" panose="02010609060101010101" pitchFamily="49" charset="-122"/>
              <a:ea typeface="黑体" panose="02010609060101010101" pitchFamily="49" charset="-122"/>
            </a:endParaRPr>
          </a:p>
        </p:txBody>
      </p:sp>
      <p:sp>
        <p:nvSpPr>
          <p:cNvPr id="10" name="TextBox 9"/>
          <p:cNvSpPr txBox="1"/>
          <p:nvPr/>
        </p:nvSpPr>
        <p:spPr>
          <a:xfrm>
            <a:off x="2945140" y="5867980"/>
            <a:ext cx="1338828" cy="369332"/>
          </a:xfrm>
          <a:prstGeom prst="rect">
            <a:avLst/>
          </a:prstGeom>
          <a:noFill/>
        </p:spPr>
        <p:txBody>
          <a:bodyPr wrap="none" rtlCol="0">
            <a:spAutoFit/>
          </a:bodyPr>
          <a:lstStyle/>
          <a:p>
            <a:r>
              <a:rPr lang="zh-CN" altLang="en-US" dirty="0">
                <a:latin typeface="黑体" panose="02010609060101010101" pitchFamily="49" charset="-122"/>
                <a:ea typeface="黑体" panose="02010609060101010101" pitchFamily="49" charset="-122"/>
              </a:rPr>
              <a:t>电气</a:t>
            </a:r>
            <a:r>
              <a:rPr lang="zh-CN" altLang="en-US" dirty="0" smtClean="0">
                <a:latin typeface="黑体" panose="02010609060101010101" pitchFamily="49" charset="-122"/>
                <a:ea typeface="黑体" panose="02010609060101010101" pitchFamily="49" charset="-122"/>
              </a:rPr>
              <a:t>学院</a:t>
            </a:r>
            <a:r>
              <a:rPr lang="en-US" altLang="zh-CN" dirty="0" smtClean="0">
                <a:latin typeface="黑体" panose="02010609060101010101" pitchFamily="49" charset="-122"/>
                <a:ea typeface="黑体" panose="02010609060101010101" pitchFamily="49" charset="-122"/>
              </a:rPr>
              <a:t>20</a:t>
            </a:r>
            <a:endParaRPr lang="zh-CN" altLang="en-US" dirty="0">
              <a:latin typeface="黑体" panose="02010609060101010101" pitchFamily="49" charset="-122"/>
              <a:ea typeface="黑体" panose="02010609060101010101" pitchFamily="49" charset="-122"/>
            </a:endParaRPr>
          </a:p>
        </p:txBody>
      </p:sp>
      <p:sp>
        <p:nvSpPr>
          <p:cNvPr id="11" name="TextBox 10"/>
          <p:cNvSpPr txBox="1"/>
          <p:nvPr/>
        </p:nvSpPr>
        <p:spPr>
          <a:xfrm>
            <a:off x="4644008" y="5867980"/>
            <a:ext cx="1338828" cy="369332"/>
          </a:xfrm>
          <a:prstGeom prst="rect">
            <a:avLst/>
          </a:prstGeom>
          <a:noFill/>
        </p:spPr>
        <p:txBody>
          <a:bodyPr wrap="none" rtlCol="0">
            <a:spAutoFit/>
          </a:bodyPr>
          <a:lstStyle/>
          <a:p>
            <a:r>
              <a:rPr lang="zh-CN" altLang="en-US" dirty="0" smtClean="0">
                <a:latin typeface="黑体" panose="02010609060101010101" pitchFamily="49" charset="-122"/>
                <a:ea typeface="黑体" panose="02010609060101010101" pitchFamily="49" charset="-122"/>
              </a:rPr>
              <a:t>交通学院</a:t>
            </a:r>
            <a:r>
              <a:rPr lang="en-US" altLang="zh-CN" dirty="0" smtClean="0">
                <a:latin typeface="黑体" panose="02010609060101010101" pitchFamily="49" charset="-122"/>
                <a:ea typeface="黑体" panose="02010609060101010101" pitchFamily="49" charset="-122"/>
              </a:rPr>
              <a:t>10</a:t>
            </a:r>
            <a:endParaRPr lang="zh-CN" altLang="en-US" dirty="0">
              <a:latin typeface="黑体" panose="02010609060101010101" pitchFamily="49" charset="-122"/>
              <a:ea typeface="黑体" panose="02010609060101010101" pitchFamily="49" charset="-122"/>
            </a:endParaRPr>
          </a:p>
        </p:txBody>
      </p:sp>
      <p:sp>
        <p:nvSpPr>
          <p:cNvPr id="12" name="TextBox 11"/>
          <p:cNvSpPr txBox="1"/>
          <p:nvPr/>
        </p:nvSpPr>
        <p:spPr>
          <a:xfrm>
            <a:off x="6300192" y="5877272"/>
            <a:ext cx="1338828" cy="369332"/>
          </a:xfrm>
          <a:prstGeom prst="rect">
            <a:avLst/>
          </a:prstGeom>
          <a:noFill/>
        </p:spPr>
        <p:txBody>
          <a:bodyPr wrap="none" rtlCol="0">
            <a:spAutoFit/>
          </a:bodyPr>
          <a:lstStyle/>
          <a:p>
            <a:r>
              <a:rPr lang="zh-CN" altLang="en-US" dirty="0" smtClean="0">
                <a:latin typeface="黑体" panose="02010609060101010101" pitchFamily="49" charset="-122"/>
                <a:ea typeface="黑体" panose="02010609060101010101" pitchFamily="49" charset="-122"/>
              </a:rPr>
              <a:t>士官学院</a:t>
            </a:r>
            <a:r>
              <a:rPr lang="en-US" altLang="zh-CN" dirty="0" smtClean="0">
                <a:latin typeface="黑体" panose="02010609060101010101" pitchFamily="49" charset="-122"/>
                <a:ea typeface="黑体" panose="02010609060101010101" pitchFamily="49" charset="-122"/>
              </a:rPr>
              <a:t>30</a:t>
            </a:r>
            <a:endParaRPr lang="zh-CN" altLang="en-US"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391186902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表格 2"/>
          <p:cNvGraphicFramePr>
            <a:graphicFrameLocks noGrp="1"/>
          </p:cNvGraphicFramePr>
          <p:nvPr>
            <p:extLst>
              <p:ext uri="{D42A27DB-BD31-4B8C-83A1-F6EECF244321}">
                <p14:modId xmlns:p14="http://schemas.microsoft.com/office/powerpoint/2010/main" val="3178962096"/>
              </p:ext>
            </p:extLst>
          </p:nvPr>
        </p:nvGraphicFramePr>
        <p:xfrm>
          <a:off x="467544" y="476672"/>
          <a:ext cx="8280920" cy="5904657"/>
        </p:xfrm>
        <a:graphic>
          <a:graphicData uri="http://schemas.openxmlformats.org/drawingml/2006/table">
            <a:tbl>
              <a:tblPr firstRow="1" bandRow="1">
                <a:tableStyleId>{21E4AEA4-8DFA-4A89-87EB-49C32662AFE0}</a:tableStyleId>
              </a:tblPr>
              <a:tblGrid>
                <a:gridCol w="8280920"/>
              </a:tblGrid>
              <a:tr h="845433">
                <a:tc>
                  <a:txBody>
                    <a:bodyPr/>
                    <a:lstStyle/>
                    <a:p>
                      <a:pPr marL="0" marR="0" indent="0" algn="ctr" defTabSz="914400" rtl="0" eaLnBrk="1" fontAlgn="auto" latinLnBrk="0" hangingPunct="1">
                        <a:lnSpc>
                          <a:spcPct val="150000"/>
                        </a:lnSpc>
                        <a:spcBef>
                          <a:spcPts val="0"/>
                        </a:spcBef>
                        <a:spcAft>
                          <a:spcPts val="0"/>
                        </a:spcAft>
                        <a:buClrTx/>
                        <a:buSzTx/>
                        <a:buFontTx/>
                        <a:buNone/>
                        <a:tabLst/>
                        <a:defRPr/>
                      </a:pPr>
                      <a:r>
                        <a:rPr lang="zh-CN" altLang="en-US" sz="2800" dirty="0" smtClean="0">
                          <a:latin typeface="黑体" panose="02010609060101010101" pitchFamily="49" charset="-122"/>
                          <a:ea typeface="黑体" panose="02010609060101010101" pitchFamily="49" charset="-122"/>
                        </a:rPr>
                        <a:t>主要任务</a:t>
                      </a:r>
                      <a:endParaRPr lang="zh-CN" altLang="en-US" sz="2800" dirty="0"/>
                    </a:p>
                  </a:txBody>
                  <a:tcPr/>
                </a:tc>
              </a:tr>
              <a:tr h="882760">
                <a:tc>
                  <a:txBody>
                    <a:bodyPr/>
                    <a:lstStyle/>
                    <a:p>
                      <a:pPr marL="0" marR="0" indent="0" algn="l" defTabSz="914400" rtl="0" eaLnBrk="1" fontAlgn="auto" latinLnBrk="0" hangingPunct="1">
                        <a:lnSpc>
                          <a:spcPct val="150000"/>
                        </a:lnSpc>
                        <a:spcBef>
                          <a:spcPts val="20000"/>
                        </a:spcBef>
                        <a:spcAft>
                          <a:spcPts val="20000"/>
                        </a:spcAft>
                        <a:buClrTx/>
                        <a:buSzTx/>
                        <a:buFontTx/>
                        <a:buNone/>
                        <a:tabLst/>
                        <a:defRPr/>
                      </a:pPr>
                      <a:r>
                        <a:rPr lang="en-US" altLang="zh-CN" sz="2400" dirty="0" smtClean="0">
                          <a:latin typeface="黑体" panose="02010609060101010101" pitchFamily="49" charset="-122"/>
                          <a:ea typeface="黑体" panose="02010609060101010101" pitchFamily="49" charset="-122"/>
                        </a:rPr>
                        <a:t>1.</a:t>
                      </a:r>
                      <a:r>
                        <a:rPr lang="zh-CN" altLang="en-US" sz="2400" dirty="0" smtClean="0">
                          <a:latin typeface="黑体" panose="02010609060101010101" pitchFamily="49" charset="-122"/>
                          <a:ea typeface="黑体" panose="02010609060101010101" pitchFamily="49" charset="-122"/>
                        </a:rPr>
                        <a:t>自行设置各子网的网关；</a:t>
                      </a:r>
                    </a:p>
                  </a:txBody>
                  <a:tcPr/>
                </a:tc>
              </a:tr>
              <a:tr h="1296144">
                <a:tc>
                  <a:txBody>
                    <a:bodyPr/>
                    <a:lstStyle/>
                    <a:p>
                      <a:pPr marL="0" marR="0" indent="0" algn="l" defTabSz="914400" rtl="0" eaLnBrk="1" fontAlgn="auto" latinLnBrk="0" hangingPunct="1">
                        <a:lnSpc>
                          <a:spcPct val="150000"/>
                        </a:lnSpc>
                        <a:spcBef>
                          <a:spcPts val="20000"/>
                        </a:spcBef>
                        <a:spcAft>
                          <a:spcPts val="20000"/>
                        </a:spcAft>
                        <a:buClrTx/>
                        <a:buSzTx/>
                        <a:buFontTx/>
                        <a:buNone/>
                        <a:tabLst/>
                        <a:defRPr/>
                      </a:pPr>
                      <a:r>
                        <a:rPr lang="en-US" altLang="zh-CN" sz="2400" dirty="0" smtClean="0">
                          <a:latin typeface="黑体" panose="02010609060101010101" pitchFamily="49" charset="-122"/>
                          <a:ea typeface="黑体" panose="02010609060101010101" pitchFamily="49" charset="-122"/>
                        </a:rPr>
                        <a:t>2.</a:t>
                      </a:r>
                      <a:r>
                        <a:rPr lang="zh-CN" altLang="en-US" sz="2400" dirty="0" smtClean="0">
                          <a:latin typeface="黑体" panose="02010609060101010101" pitchFamily="49" charset="-122"/>
                          <a:ea typeface="黑体" panose="02010609060101010101" pitchFamily="49" charset="-122"/>
                        </a:rPr>
                        <a:t>配置</a:t>
                      </a:r>
                      <a:r>
                        <a:rPr lang="en-US" altLang="zh-CN" sz="2400" dirty="0" smtClean="0">
                          <a:latin typeface="黑体" panose="02010609060101010101" pitchFamily="49" charset="-122"/>
                          <a:ea typeface="黑体" panose="02010609060101010101" pitchFamily="49" charset="-122"/>
                        </a:rPr>
                        <a:t>VLAN</a:t>
                      </a:r>
                      <a:r>
                        <a:rPr lang="zh-CN" altLang="en-US" sz="2400" dirty="0" smtClean="0">
                          <a:latin typeface="黑体" panose="02010609060101010101" pitchFamily="49" charset="-122"/>
                          <a:ea typeface="黑体" panose="02010609060101010101" pitchFamily="49" charset="-122"/>
                        </a:rPr>
                        <a:t>，其中</a:t>
                      </a:r>
                      <a:r>
                        <a:rPr lang="en-US" altLang="zh-CN" sz="2400" dirty="0" smtClean="0">
                          <a:latin typeface="黑体" panose="02010609060101010101" pitchFamily="49" charset="-122"/>
                          <a:ea typeface="黑体" panose="02010609060101010101" pitchFamily="49" charset="-122"/>
                        </a:rPr>
                        <a:t>VLAN 10</a:t>
                      </a:r>
                      <a:r>
                        <a:rPr lang="zh-CN" altLang="en-US" sz="2400" dirty="0" smtClean="0">
                          <a:latin typeface="黑体" panose="02010609060101010101" pitchFamily="49" charset="-122"/>
                          <a:ea typeface="黑体" panose="02010609060101010101" pitchFamily="49" charset="-122"/>
                        </a:rPr>
                        <a:t>电气学院，</a:t>
                      </a:r>
                      <a:r>
                        <a:rPr lang="en-US" altLang="zh-CN" sz="2400" dirty="0" smtClean="0">
                          <a:latin typeface="黑体" panose="02010609060101010101" pitchFamily="49" charset="-122"/>
                          <a:ea typeface="黑体" panose="02010609060101010101" pitchFamily="49" charset="-122"/>
                        </a:rPr>
                        <a:t>VLAN 20</a:t>
                      </a:r>
                      <a:r>
                        <a:rPr lang="zh-CN" altLang="en-US" sz="2400" dirty="0" smtClean="0">
                          <a:latin typeface="黑体" panose="02010609060101010101" pitchFamily="49" charset="-122"/>
                          <a:ea typeface="黑体" panose="02010609060101010101" pitchFamily="49" charset="-122"/>
                        </a:rPr>
                        <a:t>计算机学院，</a:t>
                      </a:r>
                      <a:r>
                        <a:rPr lang="en-US" altLang="zh-CN" sz="2400" dirty="0" smtClean="0">
                          <a:latin typeface="黑体" panose="02010609060101010101" pitchFamily="49" charset="-122"/>
                          <a:ea typeface="黑体" panose="02010609060101010101" pitchFamily="49" charset="-122"/>
                        </a:rPr>
                        <a:t>VLAN 30</a:t>
                      </a:r>
                      <a:r>
                        <a:rPr lang="zh-CN" altLang="en-US" sz="2400" dirty="0" smtClean="0">
                          <a:latin typeface="黑体" panose="02010609060101010101" pitchFamily="49" charset="-122"/>
                          <a:ea typeface="黑体" panose="02010609060101010101" pitchFamily="49" charset="-122"/>
                        </a:rPr>
                        <a:t>经管学院，</a:t>
                      </a:r>
                      <a:r>
                        <a:rPr lang="en-US" altLang="zh-CN" sz="2400" dirty="0" smtClean="0">
                          <a:latin typeface="黑体" panose="02010609060101010101" pitchFamily="49" charset="-122"/>
                          <a:ea typeface="黑体" panose="02010609060101010101" pitchFamily="49" charset="-122"/>
                        </a:rPr>
                        <a:t>VLAN 100</a:t>
                      </a:r>
                      <a:r>
                        <a:rPr lang="zh-CN" altLang="en-US" sz="2400" dirty="0" smtClean="0">
                          <a:latin typeface="黑体" panose="02010609060101010101" pitchFamily="49" charset="-122"/>
                          <a:ea typeface="黑体" panose="02010609060101010101" pitchFamily="49" charset="-122"/>
                        </a:rPr>
                        <a:t>服务器群，</a:t>
                      </a:r>
                      <a:r>
                        <a:rPr lang="en-US" altLang="zh-CN" sz="2400" dirty="0" smtClean="0">
                          <a:latin typeface="黑体" panose="02010609060101010101" pitchFamily="49" charset="-122"/>
                          <a:ea typeface="黑体" panose="02010609060101010101" pitchFamily="49" charset="-122"/>
                        </a:rPr>
                        <a:t>VLAN 999</a:t>
                      </a:r>
                      <a:r>
                        <a:rPr lang="zh-CN" altLang="en-US" sz="2400" dirty="0" smtClean="0">
                          <a:latin typeface="黑体" panose="02010609060101010101" pitchFamily="49" charset="-122"/>
                          <a:ea typeface="黑体" panose="02010609060101010101" pitchFamily="49" charset="-122"/>
                        </a:rPr>
                        <a:t>管理</a:t>
                      </a:r>
                      <a:r>
                        <a:rPr lang="en-US" altLang="zh-CN" sz="2400" dirty="0" smtClean="0">
                          <a:latin typeface="黑体" panose="02010609060101010101" pitchFamily="49" charset="-122"/>
                          <a:ea typeface="黑体" panose="02010609060101010101" pitchFamily="49" charset="-122"/>
                        </a:rPr>
                        <a:t>VLAN</a:t>
                      </a:r>
                      <a:r>
                        <a:rPr lang="zh-CN" altLang="en-US" sz="2400" dirty="0" smtClean="0">
                          <a:latin typeface="黑体" panose="02010609060101010101" pitchFamily="49" charset="-122"/>
                          <a:ea typeface="黑体" panose="02010609060101010101" pitchFamily="49" charset="-122"/>
                        </a:rPr>
                        <a:t>；</a:t>
                      </a:r>
                      <a:endParaRPr lang="en-US" altLang="zh-CN" sz="2400" dirty="0" smtClean="0">
                        <a:latin typeface="黑体" panose="02010609060101010101" pitchFamily="49" charset="-122"/>
                        <a:ea typeface="黑体" panose="02010609060101010101" pitchFamily="49" charset="-122"/>
                      </a:endParaRPr>
                    </a:p>
                  </a:txBody>
                  <a:tcPr/>
                </a:tc>
              </a:tr>
              <a:tr h="936104">
                <a:tc>
                  <a:txBody>
                    <a:bodyPr/>
                    <a:lstStyle/>
                    <a:p>
                      <a:pPr marL="0" marR="0" indent="0" algn="l" defTabSz="914400" rtl="0" eaLnBrk="1" fontAlgn="auto" latinLnBrk="0" hangingPunct="1">
                        <a:lnSpc>
                          <a:spcPct val="150000"/>
                        </a:lnSpc>
                        <a:spcBef>
                          <a:spcPts val="20000"/>
                        </a:spcBef>
                        <a:spcAft>
                          <a:spcPts val="20000"/>
                        </a:spcAft>
                        <a:buClrTx/>
                        <a:buSzTx/>
                        <a:buFontTx/>
                        <a:buNone/>
                        <a:tabLst/>
                        <a:defRPr/>
                      </a:pPr>
                      <a:r>
                        <a:rPr lang="en-US" altLang="zh-CN" sz="2400" dirty="0" smtClean="0">
                          <a:latin typeface="黑体" panose="02010609060101010101" pitchFamily="49" charset="-122"/>
                          <a:ea typeface="黑体" panose="02010609060101010101" pitchFamily="49" charset="-122"/>
                        </a:rPr>
                        <a:t>3.</a:t>
                      </a:r>
                      <a:r>
                        <a:rPr lang="zh-CN" altLang="en-US" sz="2400" dirty="0" smtClean="0">
                          <a:latin typeface="黑体" panose="02010609060101010101" pitchFamily="49" charset="-122"/>
                          <a:ea typeface="黑体" panose="02010609060101010101" pitchFamily="49" charset="-122"/>
                        </a:rPr>
                        <a:t>配置各交换机的管理</a:t>
                      </a:r>
                      <a:r>
                        <a:rPr lang="en-US" altLang="zh-CN" sz="2400" dirty="0" smtClean="0">
                          <a:latin typeface="黑体" panose="02010609060101010101" pitchFamily="49" charset="-122"/>
                          <a:ea typeface="黑体" panose="02010609060101010101" pitchFamily="49" charset="-122"/>
                        </a:rPr>
                        <a:t>IP</a:t>
                      </a:r>
                      <a:r>
                        <a:rPr lang="zh-CN" altLang="en-US" sz="2400" dirty="0" smtClean="0">
                          <a:latin typeface="黑体" panose="02010609060101010101" pitchFamily="49" charset="-122"/>
                          <a:ea typeface="黑体" panose="02010609060101010101" pitchFamily="49" charset="-122"/>
                        </a:rPr>
                        <a:t>，并配置</a:t>
                      </a:r>
                      <a:r>
                        <a:rPr lang="en-US" altLang="zh-CN" sz="2400" dirty="0" smtClean="0">
                          <a:latin typeface="黑体" panose="02010609060101010101" pitchFamily="49" charset="-122"/>
                          <a:ea typeface="黑体" panose="02010609060101010101" pitchFamily="49" charset="-122"/>
                        </a:rPr>
                        <a:t>telnet</a:t>
                      </a:r>
                      <a:r>
                        <a:rPr lang="zh-CN" altLang="en-US" sz="2400" dirty="0" smtClean="0">
                          <a:latin typeface="黑体" panose="02010609060101010101" pitchFamily="49" charset="-122"/>
                          <a:ea typeface="黑体" panose="02010609060101010101" pitchFamily="49" charset="-122"/>
                        </a:rPr>
                        <a:t>；</a:t>
                      </a:r>
                      <a:endParaRPr lang="en-US" altLang="zh-CN" sz="2400" dirty="0" smtClean="0">
                        <a:latin typeface="黑体" panose="02010609060101010101" pitchFamily="49" charset="-122"/>
                        <a:ea typeface="黑体" panose="02010609060101010101" pitchFamily="49" charset="-122"/>
                      </a:endParaRPr>
                    </a:p>
                  </a:txBody>
                  <a:tcPr/>
                </a:tc>
              </a:tr>
              <a:tr h="1008112">
                <a:tc>
                  <a:txBody>
                    <a:bodyPr/>
                    <a:lstStyle/>
                    <a:p>
                      <a:pPr marL="0" marR="0" indent="0" algn="l" defTabSz="914400" rtl="0" eaLnBrk="1" fontAlgn="auto" latinLnBrk="0" hangingPunct="1">
                        <a:lnSpc>
                          <a:spcPct val="150000"/>
                        </a:lnSpc>
                        <a:spcBef>
                          <a:spcPts val="20000"/>
                        </a:spcBef>
                        <a:spcAft>
                          <a:spcPts val="20000"/>
                        </a:spcAft>
                        <a:buClrTx/>
                        <a:buSzTx/>
                        <a:buFontTx/>
                        <a:buNone/>
                        <a:tabLst/>
                        <a:defRPr/>
                      </a:pPr>
                      <a:r>
                        <a:rPr lang="en-US" altLang="zh-CN" sz="2400" dirty="0" smtClean="0">
                          <a:latin typeface="黑体" panose="02010609060101010101" pitchFamily="49" charset="-122"/>
                          <a:ea typeface="黑体" panose="02010609060101010101" pitchFamily="49" charset="-122"/>
                        </a:rPr>
                        <a:t>4.</a:t>
                      </a:r>
                      <a:r>
                        <a:rPr lang="zh-CN" altLang="en-US" sz="2400" dirty="0" smtClean="0">
                          <a:latin typeface="黑体" panose="02010609060101010101" pitchFamily="49" charset="-122"/>
                          <a:ea typeface="黑体" panose="02010609060101010101" pitchFamily="49" charset="-122"/>
                        </a:rPr>
                        <a:t>配置全网通；</a:t>
                      </a:r>
                    </a:p>
                  </a:txBody>
                  <a:tcPr/>
                </a:tc>
              </a:tr>
              <a:tr h="936104">
                <a:tc>
                  <a:txBody>
                    <a:bodyPr/>
                    <a:lstStyle/>
                    <a:p>
                      <a:pPr marL="0" marR="0" indent="0" algn="l" defTabSz="914400" rtl="0" eaLnBrk="1" fontAlgn="auto" latinLnBrk="0" hangingPunct="1">
                        <a:lnSpc>
                          <a:spcPct val="150000"/>
                        </a:lnSpc>
                        <a:spcBef>
                          <a:spcPts val="20000"/>
                        </a:spcBef>
                        <a:spcAft>
                          <a:spcPts val="20000"/>
                        </a:spcAft>
                        <a:buClrTx/>
                        <a:buSzTx/>
                        <a:buFontTx/>
                        <a:buNone/>
                        <a:tabLst/>
                        <a:defRPr/>
                      </a:pPr>
                      <a:r>
                        <a:rPr lang="en-US" altLang="zh-CN" sz="2400" dirty="0" smtClean="0">
                          <a:latin typeface="黑体" panose="02010609060101010101" pitchFamily="49" charset="-122"/>
                          <a:ea typeface="黑体" panose="02010609060101010101" pitchFamily="49" charset="-122"/>
                        </a:rPr>
                        <a:t>5.</a:t>
                      </a:r>
                      <a:r>
                        <a:rPr lang="zh-CN" altLang="en-US" sz="2400" dirty="0" smtClean="0">
                          <a:latin typeface="黑体" panose="02010609060101010101" pitchFamily="49" charset="-122"/>
                          <a:ea typeface="黑体" panose="02010609060101010101" pitchFamily="49" charset="-122"/>
                        </a:rPr>
                        <a:t>配置和应用</a:t>
                      </a:r>
                      <a:r>
                        <a:rPr lang="en-US" altLang="zh-CN" sz="2400" dirty="0" smtClean="0">
                          <a:latin typeface="黑体" panose="02010609060101010101" pitchFamily="49" charset="-122"/>
                          <a:ea typeface="黑体" panose="02010609060101010101" pitchFamily="49" charset="-122"/>
                        </a:rPr>
                        <a:t>DNS</a:t>
                      </a:r>
                      <a:r>
                        <a:rPr lang="zh-CN" altLang="en-US" sz="2400" dirty="0" smtClean="0">
                          <a:latin typeface="黑体" panose="02010609060101010101" pitchFamily="49" charset="-122"/>
                          <a:ea typeface="黑体" panose="02010609060101010101" pitchFamily="49" charset="-122"/>
                        </a:rPr>
                        <a:t>和</a:t>
                      </a:r>
                      <a:r>
                        <a:rPr lang="en-US" altLang="zh-CN" sz="2400" dirty="0" smtClean="0">
                          <a:latin typeface="黑体" panose="02010609060101010101" pitchFamily="49" charset="-122"/>
                          <a:ea typeface="黑体" panose="02010609060101010101" pitchFamily="49" charset="-122"/>
                        </a:rPr>
                        <a:t>WWW</a:t>
                      </a:r>
                      <a:r>
                        <a:rPr lang="zh-CN" altLang="en-US" sz="2400" dirty="0" smtClean="0">
                          <a:latin typeface="黑体" panose="02010609060101010101" pitchFamily="49" charset="-122"/>
                          <a:ea typeface="黑体" panose="02010609060101010101" pitchFamily="49" charset="-122"/>
                        </a:rPr>
                        <a:t>服务器。</a:t>
                      </a:r>
                    </a:p>
                  </a:txBody>
                  <a:tcPr/>
                </a:tc>
              </a:tr>
            </a:tbl>
          </a:graphicData>
        </a:graphic>
      </p:graphicFrame>
    </p:spTree>
    <p:extLst>
      <p:ext uri="{BB962C8B-B14F-4D97-AF65-F5344CB8AC3E}">
        <p14:creationId xmlns:p14="http://schemas.microsoft.com/office/powerpoint/2010/main" val="334772524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6903" y="1124744"/>
            <a:ext cx="7243555" cy="45365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3655147" y="771381"/>
            <a:ext cx="1467068" cy="400110"/>
          </a:xfrm>
          <a:prstGeom prst="rect">
            <a:avLst/>
          </a:prstGeom>
          <a:noFill/>
        </p:spPr>
        <p:txBody>
          <a:bodyPr wrap="none" rtlCol="0">
            <a:spAutoFit/>
          </a:bodyPr>
          <a:lstStyle/>
          <a:p>
            <a:r>
              <a:rPr lang="zh-CN" altLang="en-US" sz="2000" b="1" dirty="0" smtClean="0">
                <a:latin typeface="微软雅黑" panose="020B0503020204020204" pitchFamily="34" charset="-122"/>
                <a:ea typeface="微软雅黑" panose="020B0503020204020204" pitchFamily="34" charset="-122"/>
              </a:rPr>
              <a:t>企业网实例</a:t>
            </a:r>
            <a:endParaRPr lang="zh-CN" altLang="en-US" sz="20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91186902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27584" y="495570"/>
            <a:ext cx="2507418" cy="461665"/>
          </a:xfrm>
          <a:prstGeom prst="rect">
            <a:avLst/>
          </a:prstGeom>
          <a:noFill/>
        </p:spPr>
        <p:txBody>
          <a:bodyPr wrap="none" rtlCol="0">
            <a:spAutoFit/>
          </a:bodyPr>
          <a:lstStyle/>
          <a:p>
            <a:r>
              <a:rPr lang="zh-CN" altLang="en-US" sz="2400" b="1" dirty="0" smtClean="0">
                <a:solidFill>
                  <a:srgbClr val="0070C0"/>
                </a:solidFill>
                <a:latin typeface="黑体" panose="02010609060101010101" pitchFamily="49" charset="-122"/>
                <a:ea typeface="黑体" panose="02010609060101010101" pitchFamily="49" charset="-122"/>
              </a:rPr>
              <a:t>交换机</a:t>
            </a:r>
            <a:r>
              <a:rPr lang="en-US" altLang="zh-CN" sz="2400" b="1" dirty="0" smtClean="0">
                <a:solidFill>
                  <a:srgbClr val="0070C0"/>
                </a:solidFill>
                <a:latin typeface="黑体" panose="02010609060101010101" pitchFamily="49" charset="-122"/>
                <a:ea typeface="黑体" panose="02010609060101010101" pitchFamily="49" charset="-122"/>
              </a:rPr>
              <a:t>SW0</a:t>
            </a:r>
            <a:r>
              <a:rPr lang="zh-CN" altLang="en-US" sz="2400" b="1" dirty="0" smtClean="0">
                <a:solidFill>
                  <a:srgbClr val="0070C0"/>
                </a:solidFill>
                <a:latin typeface="黑体" panose="02010609060101010101" pitchFamily="49" charset="-122"/>
                <a:ea typeface="黑体" panose="02010609060101010101" pitchFamily="49" charset="-122"/>
              </a:rPr>
              <a:t>配置：</a:t>
            </a:r>
            <a:endParaRPr lang="zh-CN" altLang="en-US" sz="2400" b="1" dirty="0">
              <a:solidFill>
                <a:srgbClr val="0070C0"/>
              </a:solidFill>
              <a:latin typeface="黑体" panose="02010609060101010101" pitchFamily="49" charset="-122"/>
              <a:ea typeface="黑体" panose="02010609060101010101" pitchFamily="49" charset="-122"/>
            </a:endParaRPr>
          </a:p>
        </p:txBody>
      </p:sp>
      <p:sp>
        <p:nvSpPr>
          <p:cNvPr id="3" name="矩形 2"/>
          <p:cNvSpPr/>
          <p:nvPr/>
        </p:nvSpPr>
        <p:spPr>
          <a:xfrm>
            <a:off x="827584" y="1132957"/>
            <a:ext cx="2880320" cy="5056128"/>
          </a:xfrm>
          <a:prstGeom prst="rect">
            <a:avLst/>
          </a:prstGeom>
          <a:ln>
            <a:solidFill>
              <a:schemeClr val="accent1"/>
            </a:solidFill>
          </a:ln>
        </p:spPr>
        <p:txBody>
          <a:bodyPr wrap="square">
            <a:spAutoFit/>
          </a:bodyPr>
          <a:lstStyle/>
          <a:p>
            <a:pPr>
              <a:lnSpc>
                <a:spcPct val="120000"/>
              </a:lnSpc>
            </a:pPr>
            <a:r>
              <a:rPr lang="en-US" altLang="zh-CN" dirty="0" err="1" smtClean="0"/>
              <a:t>vlan</a:t>
            </a:r>
            <a:r>
              <a:rPr lang="en-US" altLang="zh-CN" dirty="0" smtClean="0"/>
              <a:t> </a:t>
            </a:r>
            <a:r>
              <a:rPr lang="en-US" altLang="zh-CN" dirty="0"/>
              <a:t>10</a:t>
            </a:r>
          </a:p>
          <a:p>
            <a:pPr>
              <a:lnSpc>
                <a:spcPct val="120000"/>
              </a:lnSpc>
            </a:pPr>
            <a:r>
              <a:rPr lang="en-US" altLang="zh-CN" dirty="0" err="1"/>
              <a:t>vlan</a:t>
            </a:r>
            <a:r>
              <a:rPr lang="en-US" altLang="zh-CN" dirty="0"/>
              <a:t> 20</a:t>
            </a:r>
          </a:p>
          <a:p>
            <a:pPr>
              <a:lnSpc>
                <a:spcPct val="120000"/>
              </a:lnSpc>
            </a:pPr>
            <a:r>
              <a:rPr lang="en-US" altLang="zh-CN" dirty="0" err="1"/>
              <a:t>vlan</a:t>
            </a:r>
            <a:r>
              <a:rPr lang="en-US" altLang="zh-CN" dirty="0"/>
              <a:t> 30</a:t>
            </a:r>
          </a:p>
          <a:p>
            <a:pPr>
              <a:lnSpc>
                <a:spcPct val="120000"/>
              </a:lnSpc>
            </a:pPr>
            <a:r>
              <a:rPr lang="en-US" altLang="zh-CN" dirty="0" err="1"/>
              <a:t>vlan</a:t>
            </a:r>
            <a:r>
              <a:rPr lang="en-US" altLang="zh-CN" dirty="0"/>
              <a:t> 100</a:t>
            </a:r>
          </a:p>
          <a:p>
            <a:pPr>
              <a:lnSpc>
                <a:spcPct val="120000"/>
              </a:lnSpc>
            </a:pPr>
            <a:r>
              <a:rPr lang="en-US" altLang="zh-CN" dirty="0" err="1"/>
              <a:t>vlan</a:t>
            </a:r>
            <a:r>
              <a:rPr lang="en-US" altLang="zh-CN" dirty="0"/>
              <a:t> 999</a:t>
            </a:r>
          </a:p>
          <a:p>
            <a:pPr>
              <a:lnSpc>
                <a:spcPct val="120000"/>
              </a:lnSpc>
            </a:pPr>
            <a:r>
              <a:rPr lang="en-US" altLang="zh-CN" dirty="0">
                <a:solidFill>
                  <a:srgbClr val="0070C0"/>
                </a:solidFill>
              </a:rPr>
              <a:t>interface FastEthernet0/1</a:t>
            </a:r>
          </a:p>
          <a:p>
            <a:pPr>
              <a:lnSpc>
                <a:spcPct val="120000"/>
              </a:lnSpc>
            </a:pPr>
            <a:r>
              <a:rPr lang="en-US" altLang="zh-CN" dirty="0" err="1" smtClean="0">
                <a:solidFill>
                  <a:srgbClr val="0070C0"/>
                </a:solidFill>
              </a:rPr>
              <a:t>switchport</a:t>
            </a:r>
            <a:r>
              <a:rPr lang="en-US" altLang="zh-CN" dirty="0" smtClean="0">
                <a:solidFill>
                  <a:srgbClr val="0070C0"/>
                </a:solidFill>
              </a:rPr>
              <a:t> </a:t>
            </a:r>
            <a:r>
              <a:rPr lang="en-US" altLang="zh-CN" dirty="0">
                <a:solidFill>
                  <a:srgbClr val="0070C0"/>
                </a:solidFill>
              </a:rPr>
              <a:t>mode </a:t>
            </a:r>
            <a:r>
              <a:rPr lang="en-US" altLang="zh-CN" dirty="0" smtClean="0">
                <a:solidFill>
                  <a:srgbClr val="0070C0"/>
                </a:solidFill>
              </a:rPr>
              <a:t>trunk</a:t>
            </a:r>
            <a:endParaRPr lang="en-US" altLang="zh-CN" dirty="0">
              <a:solidFill>
                <a:srgbClr val="0070C0"/>
              </a:solidFill>
            </a:endParaRPr>
          </a:p>
          <a:p>
            <a:pPr>
              <a:lnSpc>
                <a:spcPct val="120000"/>
              </a:lnSpc>
            </a:pPr>
            <a:r>
              <a:rPr lang="en-US" altLang="zh-CN" dirty="0">
                <a:solidFill>
                  <a:srgbClr val="0070C0"/>
                </a:solidFill>
              </a:rPr>
              <a:t>interface FastEthernet0/2</a:t>
            </a:r>
          </a:p>
          <a:p>
            <a:pPr>
              <a:lnSpc>
                <a:spcPct val="120000"/>
              </a:lnSpc>
            </a:pPr>
            <a:r>
              <a:rPr lang="en-US" altLang="zh-CN" dirty="0" err="1" smtClean="0">
                <a:solidFill>
                  <a:srgbClr val="0070C0"/>
                </a:solidFill>
              </a:rPr>
              <a:t>switchport</a:t>
            </a:r>
            <a:r>
              <a:rPr lang="en-US" altLang="zh-CN" dirty="0" smtClean="0">
                <a:solidFill>
                  <a:srgbClr val="0070C0"/>
                </a:solidFill>
              </a:rPr>
              <a:t> </a:t>
            </a:r>
            <a:r>
              <a:rPr lang="en-US" altLang="zh-CN" dirty="0">
                <a:solidFill>
                  <a:srgbClr val="0070C0"/>
                </a:solidFill>
              </a:rPr>
              <a:t>mode </a:t>
            </a:r>
            <a:r>
              <a:rPr lang="en-US" altLang="zh-CN" dirty="0" smtClean="0">
                <a:solidFill>
                  <a:srgbClr val="0070C0"/>
                </a:solidFill>
              </a:rPr>
              <a:t>trunk</a:t>
            </a:r>
            <a:endParaRPr lang="en-US" altLang="zh-CN" dirty="0">
              <a:solidFill>
                <a:srgbClr val="0070C0"/>
              </a:solidFill>
            </a:endParaRPr>
          </a:p>
          <a:p>
            <a:pPr>
              <a:lnSpc>
                <a:spcPct val="120000"/>
              </a:lnSpc>
            </a:pPr>
            <a:r>
              <a:rPr lang="en-US" altLang="zh-CN" dirty="0">
                <a:solidFill>
                  <a:srgbClr val="0070C0"/>
                </a:solidFill>
              </a:rPr>
              <a:t>interface FastEthernet0/3</a:t>
            </a:r>
          </a:p>
          <a:p>
            <a:pPr>
              <a:lnSpc>
                <a:spcPct val="120000"/>
              </a:lnSpc>
            </a:pPr>
            <a:r>
              <a:rPr lang="en-US" altLang="zh-CN" dirty="0" err="1" smtClean="0">
                <a:solidFill>
                  <a:srgbClr val="0070C0"/>
                </a:solidFill>
              </a:rPr>
              <a:t>switchport</a:t>
            </a:r>
            <a:r>
              <a:rPr lang="en-US" altLang="zh-CN" dirty="0" smtClean="0">
                <a:solidFill>
                  <a:srgbClr val="0070C0"/>
                </a:solidFill>
              </a:rPr>
              <a:t> </a:t>
            </a:r>
            <a:r>
              <a:rPr lang="en-US" altLang="zh-CN" dirty="0">
                <a:solidFill>
                  <a:srgbClr val="0070C0"/>
                </a:solidFill>
              </a:rPr>
              <a:t>mode </a:t>
            </a:r>
            <a:r>
              <a:rPr lang="en-US" altLang="zh-CN" dirty="0" smtClean="0">
                <a:solidFill>
                  <a:srgbClr val="0070C0"/>
                </a:solidFill>
              </a:rPr>
              <a:t>trunk</a:t>
            </a:r>
          </a:p>
          <a:p>
            <a:pPr>
              <a:lnSpc>
                <a:spcPct val="120000"/>
              </a:lnSpc>
            </a:pPr>
            <a:r>
              <a:rPr lang="en-US" altLang="zh-CN" dirty="0">
                <a:solidFill>
                  <a:srgbClr val="FF0000"/>
                </a:solidFill>
              </a:rPr>
              <a:t>enable password test</a:t>
            </a:r>
            <a:endParaRPr lang="en-US" altLang="zh-CN" dirty="0" smtClean="0">
              <a:solidFill>
                <a:srgbClr val="FF0000"/>
              </a:solidFill>
            </a:endParaRPr>
          </a:p>
          <a:p>
            <a:pPr>
              <a:lnSpc>
                <a:spcPct val="120000"/>
              </a:lnSpc>
            </a:pPr>
            <a:r>
              <a:rPr lang="en-US" altLang="zh-CN" dirty="0" smtClean="0">
                <a:solidFill>
                  <a:srgbClr val="FF0000"/>
                </a:solidFill>
              </a:rPr>
              <a:t>line </a:t>
            </a:r>
            <a:r>
              <a:rPr lang="en-US" altLang="zh-CN" dirty="0" err="1">
                <a:solidFill>
                  <a:srgbClr val="FF0000"/>
                </a:solidFill>
              </a:rPr>
              <a:t>vty</a:t>
            </a:r>
            <a:r>
              <a:rPr lang="en-US" altLang="zh-CN" dirty="0">
                <a:solidFill>
                  <a:srgbClr val="FF0000"/>
                </a:solidFill>
              </a:rPr>
              <a:t> 0 </a:t>
            </a:r>
            <a:r>
              <a:rPr lang="en-US" altLang="zh-CN" dirty="0" smtClean="0">
                <a:solidFill>
                  <a:srgbClr val="FF0000"/>
                </a:solidFill>
              </a:rPr>
              <a:t>15</a:t>
            </a:r>
            <a:endParaRPr lang="en-US" altLang="zh-CN" dirty="0">
              <a:solidFill>
                <a:srgbClr val="FF0000"/>
              </a:solidFill>
            </a:endParaRPr>
          </a:p>
          <a:p>
            <a:pPr>
              <a:lnSpc>
                <a:spcPct val="120000"/>
              </a:lnSpc>
            </a:pPr>
            <a:r>
              <a:rPr lang="en-US" altLang="zh-CN" dirty="0">
                <a:solidFill>
                  <a:srgbClr val="FF0000"/>
                </a:solidFill>
              </a:rPr>
              <a:t>password cisco</a:t>
            </a:r>
          </a:p>
          <a:p>
            <a:pPr>
              <a:lnSpc>
                <a:spcPct val="120000"/>
              </a:lnSpc>
            </a:pPr>
            <a:r>
              <a:rPr lang="en-US" altLang="zh-CN" dirty="0">
                <a:solidFill>
                  <a:srgbClr val="FF0000"/>
                </a:solidFill>
              </a:rPr>
              <a:t>login</a:t>
            </a:r>
            <a:endParaRPr lang="zh-CN" altLang="en-US" dirty="0">
              <a:solidFill>
                <a:srgbClr val="FF0000"/>
              </a:solidFill>
            </a:endParaRPr>
          </a:p>
        </p:txBody>
      </p:sp>
      <p:sp>
        <p:nvSpPr>
          <p:cNvPr id="4" name="矩形 3"/>
          <p:cNvSpPr/>
          <p:nvPr/>
        </p:nvSpPr>
        <p:spPr>
          <a:xfrm>
            <a:off x="4067944" y="1124744"/>
            <a:ext cx="4320480" cy="3726533"/>
          </a:xfrm>
          <a:prstGeom prst="rect">
            <a:avLst/>
          </a:prstGeom>
          <a:ln>
            <a:solidFill>
              <a:schemeClr val="accent1"/>
            </a:solidFill>
          </a:ln>
        </p:spPr>
        <p:txBody>
          <a:bodyPr wrap="square">
            <a:spAutoFit/>
          </a:bodyPr>
          <a:lstStyle/>
          <a:p>
            <a:pPr>
              <a:lnSpc>
                <a:spcPct val="120000"/>
              </a:lnSpc>
            </a:pPr>
            <a:r>
              <a:rPr lang="en-US" altLang="zh-CN" dirty="0" err="1">
                <a:solidFill>
                  <a:srgbClr val="FF0000"/>
                </a:solidFill>
              </a:rPr>
              <a:t>ip</a:t>
            </a:r>
            <a:r>
              <a:rPr lang="en-US" altLang="zh-CN" dirty="0">
                <a:solidFill>
                  <a:srgbClr val="FF0000"/>
                </a:solidFill>
              </a:rPr>
              <a:t> </a:t>
            </a:r>
            <a:r>
              <a:rPr lang="en-US" altLang="zh-CN" dirty="0" smtClean="0">
                <a:solidFill>
                  <a:srgbClr val="FF0000"/>
                </a:solidFill>
              </a:rPr>
              <a:t>routing</a:t>
            </a:r>
          </a:p>
          <a:p>
            <a:pPr>
              <a:lnSpc>
                <a:spcPct val="120000"/>
              </a:lnSpc>
            </a:pPr>
            <a:r>
              <a:rPr lang="en-US" altLang="zh-CN" dirty="0" smtClean="0"/>
              <a:t>interface </a:t>
            </a:r>
            <a:r>
              <a:rPr lang="en-US" altLang="zh-CN" dirty="0" err="1" smtClean="0"/>
              <a:t>Vlan</a:t>
            </a:r>
            <a:r>
              <a:rPr lang="en-US" altLang="zh-CN" dirty="0" smtClean="0"/>
              <a:t> 10</a:t>
            </a:r>
            <a:endParaRPr lang="en-US" altLang="zh-CN" dirty="0"/>
          </a:p>
          <a:p>
            <a:pPr>
              <a:lnSpc>
                <a:spcPct val="120000"/>
              </a:lnSpc>
            </a:pPr>
            <a:r>
              <a:rPr lang="en-US" altLang="zh-CN" dirty="0" err="1"/>
              <a:t>ip</a:t>
            </a:r>
            <a:r>
              <a:rPr lang="en-US" altLang="zh-CN" dirty="0"/>
              <a:t> address 192.168.10.1 </a:t>
            </a:r>
            <a:r>
              <a:rPr lang="en-US" altLang="zh-CN" dirty="0" smtClean="0"/>
              <a:t>255.255.255.0</a:t>
            </a:r>
            <a:endParaRPr lang="en-US" altLang="zh-CN" dirty="0"/>
          </a:p>
          <a:p>
            <a:pPr>
              <a:lnSpc>
                <a:spcPct val="120000"/>
              </a:lnSpc>
            </a:pPr>
            <a:r>
              <a:rPr lang="en-US" altLang="zh-CN" dirty="0"/>
              <a:t>interface </a:t>
            </a:r>
            <a:r>
              <a:rPr lang="en-US" altLang="zh-CN" dirty="0" err="1" smtClean="0"/>
              <a:t>Vlan</a:t>
            </a:r>
            <a:r>
              <a:rPr lang="en-US" altLang="zh-CN" dirty="0" smtClean="0"/>
              <a:t> 20</a:t>
            </a:r>
            <a:endParaRPr lang="en-US" altLang="zh-CN" dirty="0"/>
          </a:p>
          <a:p>
            <a:pPr>
              <a:lnSpc>
                <a:spcPct val="120000"/>
              </a:lnSpc>
            </a:pPr>
            <a:r>
              <a:rPr lang="en-US" altLang="zh-CN" dirty="0" err="1"/>
              <a:t>ip</a:t>
            </a:r>
            <a:r>
              <a:rPr lang="en-US" altLang="zh-CN" dirty="0"/>
              <a:t> address 192.168.20.1 </a:t>
            </a:r>
            <a:r>
              <a:rPr lang="en-US" altLang="zh-CN" dirty="0" smtClean="0"/>
              <a:t>255.255.255.0</a:t>
            </a:r>
            <a:endParaRPr lang="en-US" altLang="zh-CN" dirty="0"/>
          </a:p>
          <a:p>
            <a:pPr>
              <a:lnSpc>
                <a:spcPct val="120000"/>
              </a:lnSpc>
            </a:pPr>
            <a:r>
              <a:rPr lang="en-US" altLang="zh-CN" dirty="0"/>
              <a:t>interface </a:t>
            </a:r>
            <a:r>
              <a:rPr lang="en-US" altLang="zh-CN" dirty="0" err="1" smtClean="0"/>
              <a:t>Vlan</a:t>
            </a:r>
            <a:r>
              <a:rPr lang="en-US" altLang="zh-CN" dirty="0" smtClean="0"/>
              <a:t> 30</a:t>
            </a:r>
            <a:endParaRPr lang="en-US" altLang="zh-CN" dirty="0"/>
          </a:p>
          <a:p>
            <a:pPr>
              <a:lnSpc>
                <a:spcPct val="120000"/>
              </a:lnSpc>
            </a:pPr>
            <a:r>
              <a:rPr lang="en-US" altLang="zh-CN" dirty="0" err="1"/>
              <a:t>ip</a:t>
            </a:r>
            <a:r>
              <a:rPr lang="en-US" altLang="zh-CN" dirty="0"/>
              <a:t> address 192.168.30.1 </a:t>
            </a:r>
            <a:r>
              <a:rPr lang="en-US" altLang="zh-CN" dirty="0" smtClean="0"/>
              <a:t>255.255.255.0</a:t>
            </a:r>
            <a:endParaRPr lang="en-US" altLang="zh-CN" dirty="0"/>
          </a:p>
          <a:p>
            <a:pPr>
              <a:lnSpc>
                <a:spcPct val="120000"/>
              </a:lnSpc>
            </a:pPr>
            <a:r>
              <a:rPr lang="en-US" altLang="zh-CN" dirty="0"/>
              <a:t>interface </a:t>
            </a:r>
            <a:r>
              <a:rPr lang="en-US" altLang="zh-CN" dirty="0" err="1" smtClean="0"/>
              <a:t>Vlan</a:t>
            </a:r>
            <a:r>
              <a:rPr lang="en-US" altLang="zh-CN" dirty="0" smtClean="0"/>
              <a:t> 100</a:t>
            </a:r>
            <a:endParaRPr lang="en-US" altLang="zh-CN" dirty="0"/>
          </a:p>
          <a:p>
            <a:pPr>
              <a:lnSpc>
                <a:spcPct val="120000"/>
              </a:lnSpc>
            </a:pPr>
            <a:r>
              <a:rPr lang="en-US" altLang="zh-CN" dirty="0" err="1"/>
              <a:t>ip</a:t>
            </a:r>
            <a:r>
              <a:rPr lang="en-US" altLang="zh-CN" dirty="0"/>
              <a:t> address 192.168.100.1 </a:t>
            </a:r>
            <a:r>
              <a:rPr lang="en-US" altLang="zh-CN" dirty="0" smtClean="0"/>
              <a:t>255.255.255.0</a:t>
            </a:r>
            <a:endParaRPr lang="en-US" altLang="zh-CN" dirty="0"/>
          </a:p>
          <a:p>
            <a:pPr>
              <a:lnSpc>
                <a:spcPct val="120000"/>
              </a:lnSpc>
            </a:pPr>
            <a:r>
              <a:rPr lang="en-US" altLang="zh-CN" dirty="0"/>
              <a:t>interface </a:t>
            </a:r>
            <a:r>
              <a:rPr lang="en-US" altLang="zh-CN" dirty="0" err="1" smtClean="0"/>
              <a:t>Vlan</a:t>
            </a:r>
            <a:r>
              <a:rPr lang="en-US" altLang="zh-CN" dirty="0" smtClean="0"/>
              <a:t> 999</a:t>
            </a:r>
            <a:endParaRPr lang="en-US" altLang="zh-CN" dirty="0"/>
          </a:p>
          <a:p>
            <a:pPr>
              <a:lnSpc>
                <a:spcPct val="120000"/>
              </a:lnSpc>
            </a:pPr>
            <a:r>
              <a:rPr lang="en-US" altLang="zh-CN" dirty="0" err="1"/>
              <a:t>ip</a:t>
            </a:r>
            <a:r>
              <a:rPr lang="en-US" altLang="zh-CN" dirty="0"/>
              <a:t> address 172.16.24.1 255.255.255.0</a:t>
            </a:r>
            <a:endParaRPr lang="zh-CN" altLang="en-US" dirty="0"/>
          </a:p>
        </p:txBody>
      </p:sp>
    </p:spTree>
    <p:extLst>
      <p:ext uri="{BB962C8B-B14F-4D97-AF65-F5344CB8AC3E}">
        <p14:creationId xmlns:p14="http://schemas.microsoft.com/office/powerpoint/2010/main" val="334772524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24422" y="332656"/>
            <a:ext cx="2507418" cy="461665"/>
          </a:xfrm>
          <a:prstGeom prst="rect">
            <a:avLst/>
          </a:prstGeom>
          <a:noFill/>
        </p:spPr>
        <p:txBody>
          <a:bodyPr wrap="none" rtlCol="0">
            <a:spAutoFit/>
          </a:bodyPr>
          <a:lstStyle/>
          <a:p>
            <a:r>
              <a:rPr lang="zh-CN" altLang="en-US" sz="2400" b="1" dirty="0" smtClean="0">
                <a:solidFill>
                  <a:srgbClr val="0070C0"/>
                </a:solidFill>
                <a:latin typeface="黑体" panose="02010609060101010101" pitchFamily="49" charset="-122"/>
                <a:ea typeface="黑体" panose="02010609060101010101" pitchFamily="49" charset="-122"/>
              </a:rPr>
              <a:t>交换机</a:t>
            </a:r>
            <a:r>
              <a:rPr lang="en-US" altLang="zh-CN" sz="2400" b="1" dirty="0" smtClean="0">
                <a:solidFill>
                  <a:srgbClr val="0070C0"/>
                </a:solidFill>
                <a:latin typeface="黑体" panose="02010609060101010101" pitchFamily="49" charset="-122"/>
                <a:ea typeface="黑体" panose="02010609060101010101" pitchFamily="49" charset="-122"/>
              </a:rPr>
              <a:t>SW1</a:t>
            </a:r>
            <a:r>
              <a:rPr lang="zh-CN" altLang="en-US" sz="2400" b="1" dirty="0" smtClean="0">
                <a:solidFill>
                  <a:srgbClr val="0070C0"/>
                </a:solidFill>
                <a:latin typeface="黑体" panose="02010609060101010101" pitchFamily="49" charset="-122"/>
                <a:ea typeface="黑体" panose="02010609060101010101" pitchFamily="49" charset="-122"/>
              </a:rPr>
              <a:t>配置：</a:t>
            </a:r>
            <a:endParaRPr lang="zh-CN" altLang="en-US" sz="2400" b="1" dirty="0">
              <a:solidFill>
                <a:srgbClr val="0070C0"/>
              </a:solidFill>
              <a:latin typeface="黑体" panose="02010609060101010101" pitchFamily="49" charset="-122"/>
              <a:ea typeface="黑体" panose="02010609060101010101" pitchFamily="49" charset="-122"/>
            </a:endParaRPr>
          </a:p>
        </p:txBody>
      </p:sp>
      <p:sp>
        <p:nvSpPr>
          <p:cNvPr id="3" name="矩形 2"/>
          <p:cNvSpPr/>
          <p:nvPr/>
        </p:nvSpPr>
        <p:spPr>
          <a:xfrm>
            <a:off x="683568" y="928225"/>
            <a:ext cx="3888432" cy="5743111"/>
          </a:xfrm>
          <a:prstGeom prst="rect">
            <a:avLst/>
          </a:prstGeom>
          <a:ln>
            <a:solidFill>
              <a:schemeClr val="accent1"/>
            </a:solidFill>
          </a:ln>
        </p:spPr>
        <p:txBody>
          <a:bodyPr wrap="square">
            <a:spAutoFit/>
          </a:bodyPr>
          <a:lstStyle/>
          <a:p>
            <a:pPr>
              <a:lnSpc>
                <a:spcPct val="120000"/>
              </a:lnSpc>
            </a:pPr>
            <a:r>
              <a:rPr lang="en-US" altLang="zh-CN" dirty="0" err="1" smtClean="0"/>
              <a:t>vlan</a:t>
            </a:r>
            <a:r>
              <a:rPr lang="en-US" altLang="zh-CN" dirty="0" smtClean="0"/>
              <a:t> </a:t>
            </a:r>
            <a:r>
              <a:rPr lang="en-US" altLang="zh-CN" dirty="0"/>
              <a:t>10</a:t>
            </a:r>
          </a:p>
          <a:p>
            <a:pPr>
              <a:lnSpc>
                <a:spcPct val="120000"/>
              </a:lnSpc>
            </a:pPr>
            <a:r>
              <a:rPr lang="en-US" altLang="zh-CN" dirty="0" err="1"/>
              <a:t>vlan</a:t>
            </a:r>
            <a:r>
              <a:rPr lang="en-US" altLang="zh-CN" dirty="0"/>
              <a:t> </a:t>
            </a:r>
            <a:r>
              <a:rPr lang="en-US" altLang="zh-CN" dirty="0" smtClean="0"/>
              <a:t>20</a:t>
            </a:r>
            <a:endParaRPr lang="en-US" altLang="zh-CN" dirty="0"/>
          </a:p>
          <a:p>
            <a:pPr>
              <a:lnSpc>
                <a:spcPct val="120000"/>
              </a:lnSpc>
            </a:pPr>
            <a:r>
              <a:rPr lang="en-US" altLang="zh-CN" dirty="0" err="1"/>
              <a:t>vlan</a:t>
            </a:r>
            <a:r>
              <a:rPr lang="en-US" altLang="zh-CN" dirty="0"/>
              <a:t> </a:t>
            </a:r>
            <a:r>
              <a:rPr lang="en-US" altLang="zh-CN" dirty="0" smtClean="0"/>
              <a:t>999</a:t>
            </a:r>
            <a:endParaRPr lang="en-US" altLang="zh-CN" dirty="0"/>
          </a:p>
          <a:p>
            <a:pPr>
              <a:lnSpc>
                <a:spcPct val="120000"/>
              </a:lnSpc>
            </a:pPr>
            <a:r>
              <a:rPr lang="en-US" altLang="zh-CN" dirty="0">
                <a:solidFill>
                  <a:srgbClr val="0070C0"/>
                </a:solidFill>
              </a:rPr>
              <a:t>interface FastEthernet0/1</a:t>
            </a:r>
          </a:p>
          <a:p>
            <a:pPr>
              <a:lnSpc>
                <a:spcPct val="120000"/>
              </a:lnSpc>
            </a:pPr>
            <a:r>
              <a:rPr lang="en-US" altLang="zh-CN" dirty="0" err="1" smtClean="0">
                <a:solidFill>
                  <a:srgbClr val="0070C0"/>
                </a:solidFill>
              </a:rPr>
              <a:t>switchport</a:t>
            </a:r>
            <a:r>
              <a:rPr lang="en-US" altLang="zh-CN" dirty="0" smtClean="0">
                <a:solidFill>
                  <a:srgbClr val="0070C0"/>
                </a:solidFill>
              </a:rPr>
              <a:t> </a:t>
            </a:r>
            <a:r>
              <a:rPr lang="en-US" altLang="zh-CN" dirty="0">
                <a:solidFill>
                  <a:srgbClr val="0070C0"/>
                </a:solidFill>
              </a:rPr>
              <a:t>mode </a:t>
            </a:r>
            <a:r>
              <a:rPr lang="en-US" altLang="zh-CN" dirty="0" smtClean="0">
                <a:solidFill>
                  <a:srgbClr val="0070C0"/>
                </a:solidFill>
              </a:rPr>
              <a:t>trunk</a:t>
            </a:r>
            <a:endParaRPr lang="en-US" altLang="zh-CN" dirty="0">
              <a:solidFill>
                <a:srgbClr val="0070C0"/>
              </a:solidFill>
            </a:endParaRPr>
          </a:p>
          <a:p>
            <a:pPr>
              <a:lnSpc>
                <a:spcPct val="120000"/>
              </a:lnSpc>
            </a:pPr>
            <a:r>
              <a:rPr lang="en-US" altLang="zh-CN" dirty="0">
                <a:solidFill>
                  <a:srgbClr val="0070C0"/>
                </a:solidFill>
              </a:rPr>
              <a:t>interface FastEthernet0/2</a:t>
            </a:r>
          </a:p>
          <a:p>
            <a:pPr>
              <a:lnSpc>
                <a:spcPct val="120000"/>
              </a:lnSpc>
            </a:pPr>
            <a:r>
              <a:rPr lang="en-US" altLang="zh-CN" dirty="0" err="1" smtClean="0">
                <a:solidFill>
                  <a:srgbClr val="0070C0"/>
                </a:solidFill>
              </a:rPr>
              <a:t>switchport</a:t>
            </a:r>
            <a:r>
              <a:rPr lang="en-US" altLang="zh-CN" dirty="0" smtClean="0">
                <a:solidFill>
                  <a:srgbClr val="0070C0"/>
                </a:solidFill>
              </a:rPr>
              <a:t> </a:t>
            </a:r>
            <a:r>
              <a:rPr lang="en-US" altLang="zh-CN" dirty="0">
                <a:solidFill>
                  <a:srgbClr val="0070C0"/>
                </a:solidFill>
              </a:rPr>
              <a:t>mode </a:t>
            </a:r>
            <a:r>
              <a:rPr lang="en-US" altLang="zh-CN" dirty="0" smtClean="0">
                <a:solidFill>
                  <a:srgbClr val="0070C0"/>
                </a:solidFill>
              </a:rPr>
              <a:t>trunk</a:t>
            </a:r>
            <a:endParaRPr lang="en-US" altLang="zh-CN" dirty="0">
              <a:solidFill>
                <a:srgbClr val="0070C0"/>
              </a:solidFill>
            </a:endParaRPr>
          </a:p>
          <a:p>
            <a:pPr>
              <a:lnSpc>
                <a:spcPct val="120000"/>
              </a:lnSpc>
            </a:pPr>
            <a:r>
              <a:rPr lang="en-US" altLang="zh-CN" dirty="0">
                <a:solidFill>
                  <a:srgbClr val="0070C0"/>
                </a:solidFill>
              </a:rPr>
              <a:t>interface FastEthernet0/3</a:t>
            </a:r>
          </a:p>
          <a:p>
            <a:pPr>
              <a:lnSpc>
                <a:spcPct val="120000"/>
              </a:lnSpc>
            </a:pPr>
            <a:r>
              <a:rPr lang="en-US" altLang="zh-CN" dirty="0" err="1" smtClean="0">
                <a:solidFill>
                  <a:srgbClr val="0070C0"/>
                </a:solidFill>
              </a:rPr>
              <a:t>switchport</a:t>
            </a:r>
            <a:r>
              <a:rPr lang="en-US" altLang="zh-CN" dirty="0" smtClean="0">
                <a:solidFill>
                  <a:srgbClr val="0070C0"/>
                </a:solidFill>
              </a:rPr>
              <a:t> </a:t>
            </a:r>
            <a:r>
              <a:rPr lang="en-US" altLang="zh-CN" dirty="0">
                <a:solidFill>
                  <a:srgbClr val="0070C0"/>
                </a:solidFill>
              </a:rPr>
              <a:t>mode </a:t>
            </a:r>
            <a:r>
              <a:rPr lang="en-US" altLang="zh-CN" dirty="0" smtClean="0">
                <a:solidFill>
                  <a:srgbClr val="0070C0"/>
                </a:solidFill>
              </a:rPr>
              <a:t>trunk</a:t>
            </a:r>
          </a:p>
          <a:p>
            <a:pPr>
              <a:lnSpc>
                <a:spcPct val="120000"/>
              </a:lnSpc>
            </a:pPr>
            <a:r>
              <a:rPr lang="en-US" altLang="zh-CN" dirty="0">
                <a:solidFill>
                  <a:srgbClr val="FF0000"/>
                </a:solidFill>
              </a:rPr>
              <a:t>interface </a:t>
            </a:r>
            <a:r>
              <a:rPr lang="en-US" altLang="zh-CN" dirty="0" err="1" smtClean="0">
                <a:solidFill>
                  <a:srgbClr val="FF0000"/>
                </a:solidFill>
              </a:rPr>
              <a:t>Vlan</a:t>
            </a:r>
            <a:r>
              <a:rPr lang="en-US" altLang="zh-CN" dirty="0" smtClean="0">
                <a:solidFill>
                  <a:srgbClr val="FF0000"/>
                </a:solidFill>
              </a:rPr>
              <a:t>  999</a:t>
            </a:r>
            <a:endParaRPr lang="en-US" altLang="zh-CN" dirty="0">
              <a:solidFill>
                <a:srgbClr val="FF0000"/>
              </a:solidFill>
            </a:endParaRPr>
          </a:p>
          <a:p>
            <a:pPr>
              <a:lnSpc>
                <a:spcPct val="120000"/>
              </a:lnSpc>
            </a:pPr>
            <a:r>
              <a:rPr lang="en-US" altLang="zh-CN" dirty="0" err="1">
                <a:solidFill>
                  <a:srgbClr val="FF0000"/>
                </a:solidFill>
              </a:rPr>
              <a:t>ip</a:t>
            </a:r>
            <a:r>
              <a:rPr lang="en-US" altLang="zh-CN" dirty="0">
                <a:solidFill>
                  <a:srgbClr val="FF0000"/>
                </a:solidFill>
              </a:rPr>
              <a:t> address 172.16.24.11 </a:t>
            </a:r>
            <a:r>
              <a:rPr lang="en-US" altLang="zh-CN" dirty="0" smtClean="0">
                <a:solidFill>
                  <a:srgbClr val="FF0000"/>
                </a:solidFill>
              </a:rPr>
              <a:t>255.255.255.0</a:t>
            </a:r>
            <a:endParaRPr lang="en-US" altLang="zh-CN" dirty="0">
              <a:solidFill>
                <a:srgbClr val="FF0000"/>
              </a:solidFill>
            </a:endParaRPr>
          </a:p>
          <a:p>
            <a:pPr>
              <a:lnSpc>
                <a:spcPct val="120000"/>
              </a:lnSpc>
            </a:pPr>
            <a:r>
              <a:rPr lang="en-US" altLang="zh-CN" dirty="0" err="1">
                <a:solidFill>
                  <a:srgbClr val="FF0000"/>
                </a:solidFill>
              </a:rPr>
              <a:t>ip</a:t>
            </a:r>
            <a:r>
              <a:rPr lang="en-US" altLang="zh-CN" dirty="0">
                <a:solidFill>
                  <a:srgbClr val="FF0000"/>
                </a:solidFill>
              </a:rPr>
              <a:t> default-gateway 172.16.24.1</a:t>
            </a:r>
            <a:endParaRPr lang="en-US" altLang="zh-CN" dirty="0" smtClean="0">
              <a:solidFill>
                <a:srgbClr val="FF0000"/>
              </a:solidFill>
            </a:endParaRPr>
          </a:p>
          <a:p>
            <a:pPr>
              <a:lnSpc>
                <a:spcPct val="120000"/>
              </a:lnSpc>
            </a:pPr>
            <a:r>
              <a:rPr lang="en-US" altLang="zh-CN" dirty="0">
                <a:solidFill>
                  <a:srgbClr val="00B050"/>
                </a:solidFill>
              </a:rPr>
              <a:t>enable password test</a:t>
            </a:r>
            <a:endParaRPr lang="en-US" altLang="zh-CN" dirty="0" smtClean="0">
              <a:solidFill>
                <a:srgbClr val="00B050"/>
              </a:solidFill>
            </a:endParaRPr>
          </a:p>
          <a:p>
            <a:pPr>
              <a:lnSpc>
                <a:spcPct val="120000"/>
              </a:lnSpc>
            </a:pPr>
            <a:r>
              <a:rPr lang="en-US" altLang="zh-CN" dirty="0" smtClean="0">
                <a:solidFill>
                  <a:srgbClr val="00B050"/>
                </a:solidFill>
              </a:rPr>
              <a:t>line </a:t>
            </a:r>
            <a:r>
              <a:rPr lang="en-US" altLang="zh-CN" dirty="0" err="1">
                <a:solidFill>
                  <a:srgbClr val="00B050"/>
                </a:solidFill>
              </a:rPr>
              <a:t>vty</a:t>
            </a:r>
            <a:r>
              <a:rPr lang="en-US" altLang="zh-CN" dirty="0">
                <a:solidFill>
                  <a:srgbClr val="00B050"/>
                </a:solidFill>
              </a:rPr>
              <a:t> 0 </a:t>
            </a:r>
            <a:r>
              <a:rPr lang="en-US" altLang="zh-CN" dirty="0" smtClean="0">
                <a:solidFill>
                  <a:srgbClr val="00B050"/>
                </a:solidFill>
              </a:rPr>
              <a:t>15</a:t>
            </a:r>
            <a:endParaRPr lang="en-US" altLang="zh-CN" dirty="0">
              <a:solidFill>
                <a:srgbClr val="00B050"/>
              </a:solidFill>
            </a:endParaRPr>
          </a:p>
          <a:p>
            <a:pPr>
              <a:lnSpc>
                <a:spcPct val="120000"/>
              </a:lnSpc>
            </a:pPr>
            <a:r>
              <a:rPr lang="en-US" altLang="zh-CN" dirty="0">
                <a:solidFill>
                  <a:srgbClr val="00B050"/>
                </a:solidFill>
              </a:rPr>
              <a:t>password cisco</a:t>
            </a:r>
          </a:p>
          <a:p>
            <a:pPr>
              <a:lnSpc>
                <a:spcPct val="120000"/>
              </a:lnSpc>
            </a:pPr>
            <a:r>
              <a:rPr lang="en-US" altLang="zh-CN" dirty="0" smtClean="0">
                <a:solidFill>
                  <a:srgbClr val="00B050"/>
                </a:solidFill>
              </a:rPr>
              <a:t>login</a:t>
            </a:r>
          </a:p>
          <a:p>
            <a:pPr>
              <a:lnSpc>
                <a:spcPct val="120000"/>
              </a:lnSpc>
            </a:pPr>
            <a:endParaRPr lang="zh-CN" altLang="en-US" sz="800" dirty="0">
              <a:solidFill>
                <a:srgbClr val="00B050"/>
              </a:solidFill>
            </a:endParaRPr>
          </a:p>
        </p:txBody>
      </p:sp>
      <p:sp>
        <p:nvSpPr>
          <p:cNvPr id="4" name="TextBox 3"/>
          <p:cNvSpPr txBox="1"/>
          <p:nvPr/>
        </p:nvSpPr>
        <p:spPr>
          <a:xfrm>
            <a:off x="4800886" y="332656"/>
            <a:ext cx="2507418" cy="461665"/>
          </a:xfrm>
          <a:prstGeom prst="rect">
            <a:avLst/>
          </a:prstGeom>
          <a:noFill/>
        </p:spPr>
        <p:txBody>
          <a:bodyPr wrap="none" rtlCol="0">
            <a:spAutoFit/>
          </a:bodyPr>
          <a:lstStyle/>
          <a:p>
            <a:r>
              <a:rPr lang="zh-CN" altLang="en-US" sz="2400" b="1" dirty="0" smtClean="0">
                <a:solidFill>
                  <a:srgbClr val="0070C0"/>
                </a:solidFill>
                <a:latin typeface="黑体" panose="02010609060101010101" pitchFamily="49" charset="-122"/>
                <a:ea typeface="黑体" panose="02010609060101010101" pitchFamily="49" charset="-122"/>
              </a:rPr>
              <a:t>交换机</a:t>
            </a:r>
            <a:r>
              <a:rPr lang="en-US" altLang="zh-CN" sz="2400" b="1" dirty="0" smtClean="0">
                <a:solidFill>
                  <a:srgbClr val="0070C0"/>
                </a:solidFill>
                <a:latin typeface="黑体" panose="02010609060101010101" pitchFamily="49" charset="-122"/>
                <a:ea typeface="黑体" panose="02010609060101010101" pitchFamily="49" charset="-122"/>
              </a:rPr>
              <a:t>SW3</a:t>
            </a:r>
            <a:r>
              <a:rPr lang="zh-CN" altLang="en-US" sz="2400" b="1" dirty="0" smtClean="0">
                <a:solidFill>
                  <a:srgbClr val="0070C0"/>
                </a:solidFill>
                <a:latin typeface="黑体" panose="02010609060101010101" pitchFamily="49" charset="-122"/>
                <a:ea typeface="黑体" panose="02010609060101010101" pitchFamily="49" charset="-122"/>
              </a:rPr>
              <a:t>配置：</a:t>
            </a:r>
            <a:endParaRPr lang="zh-CN" altLang="en-US" sz="2400" b="1" dirty="0">
              <a:solidFill>
                <a:srgbClr val="0070C0"/>
              </a:solidFill>
              <a:latin typeface="黑体" panose="02010609060101010101" pitchFamily="49" charset="-122"/>
              <a:ea typeface="黑体" panose="02010609060101010101" pitchFamily="49" charset="-122"/>
            </a:endParaRPr>
          </a:p>
        </p:txBody>
      </p:sp>
      <p:sp>
        <p:nvSpPr>
          <p:cNvPr id="5" name="矩形 4"/>
          <p:cNvSpPr/>
          <p:nvPr/>
        </p:nvSpPr>
        <p:spPr>
          <a:xfrm>
            <a:off x="4860032" y="928225"/>
            <a:ext cx="3888432" cy="5720925"/>
          </a:xfrm>
          <a:prstGeom prst="rect">
            <a:avLst/>
          </a:prstGeom>
          <a:ln>
            <a:solidFill>
              <a:schemeClr val="accent1"/>
            </a:solidFill>
          </a:ln>
        </p:spPr>
        <p:txBody>
          <a:bodyPr wrap="square">
            <a:spAutoFit/>
          </a:bodyPr>
          <a:lstStyle/>
          <a:p>
            <a:pPr>
              <a:lnSpc>
                <a:spcPct val="120000"/>
              </a:lnSpc>
            </a:pPr>
            <a:r>
              <a:rPr lang="en-US" altLang="zh-CN" dirty="0" err="1" smtClean="0"/>
              <a:t>vlan</a:t>
            </a:r>
            <a:r>
              <a:rPr lang="en-US" altLang="zh-CN" dirty="0" smtClean="0"/>
              <a:t> </a:t>
            </a:r>
            <a:r>
              <a:rPr lang="en-US" altLang="zh-CN" dirty="0"/>
              <a:t>10</a:t>
            </a:r>
          </a:p>
          <a:p>
            <a:pPr>
              <a:lnSpc>
                <a:spcPct val="120000"/>
              </a:lnSpc>
            </a:pPr>
            <a:r>
              <a:rPr lang="en-US" altLang="zh-CN" dirty="0" err="1" smtClean="0"/>
              <a:t>vlan</a:t>
            </a:r>
            <a:r>
              <a:rPr lang="en-US" altLang="zh-CN" dirty="0" smtClean="0"/>
              <a:t> 999</a:t>
            </a:r>
            <a:endParaRPr lang="en-US" altLang="zh-CN" dirty="0"/>
          </a:p>
          <a:p>
            <a:pPr>
              <a:lnSpc>
                <a:spcPct val="120000"/>
              </a:lnSpc>
            </a:pPr>
            <a:r>
              <a:rPr lang="en-US" altLang="zh-CN" dirty="0">
                <a:solidFill>
                  <a:srgbClr val="0070C0"/>
                </a:solidFill>
              </a:rPr>
              <a:t>interface FastEthernet0/1</a:t>
            </a:r>
          </a:p>
          <a:p>
            <a:pPr>
              <a:lnSpc>
                <a:spcPct val="120000"/>
              </a:lnSpc>
            </a:pPr>
            <a:r>
              <a:rPr lang="en-US" altLang="zh-CN" dirty="0" err="1" smtClean="0">
                <a:solidFill>
                  <a:srgbClr val="0070C0"/>
                </a:solidFill>
              </a:rPr>
              <a:t>switchport</a:t>
            </a:r>
            <a:r>
              <a:rPr lang="en-US" altLang="zh-CN" dirty="0" smtClean="0">
                <a:solidFill>
                  <a:srgbClr val="0070C0"/>
                </a:solidFill>
              </a:rPr>
              <a:t> </a:t>
            </a:r>
            <a:r>
              <a:rPr lang="en-US" altLang="zh-CN" dirty="0">
                <a:solidFill>
                  <a:srgbClr val="0070C0"/>
                </a:solidFill>
              </a:rPr>
              <a:t>mode </a:t>
            </a:r>
            <a:r>
              <a:rPr lang="en-US" altLang="zh-CN" dirty="0" smtClean="0">
                <a:solidFill>
                  <a:srgbClr val="0070C0"/>
                </a:solidFill>
              </a:rPr>
              <a:t>trunk</a:t>
            </a:r>
            <a:endParaRPr lang="en-US" altLang="zh-CN" dirty="0">
              <a:solidFill>
                <a:srgbClr val="0070C0"/>
              </a:solidFill>
            </a:endParaRPr>
          </a:p>
          <a:p>
            <a:pPr>
              <a:lnSpc>
                <a:spcPct val="120000"/>
              </a:lnSpc>
            </a:pPr>
            <a:r>
              <a:rPr lang="en-US" altLang="zh-CN" dirty="0">
                <a:solidFill>
                  <a:srgbClr val="0070C0"/>
                </a:solidFill>
              </a:rPr>
              <a:t>interface FastEthernet0/2</a:t>
            </a:r>
          </a:p>
          <a:p>
            <a:pPr>
              <a:lnSpc>
                <a:spcPct val="120000"/>
              </a:lnSpc>
            </a:pPr>
            <a:r>
              <a:rPr lang="en-US" altLang="zh-CN" dirty="0" err="1">
                <a:solidFill>
                  <a:srgbClr val="0070C0"/>
                </a:solidFill>
              </a:rPr>
              <a:t>switchport</a:t>
            </a:r>
            <a:r>
              <a:rPr lang="en-US" altLang="zh-CN" dirty="0">
                <a:solidFill>
                  <a:srgbClr val="0070C0"/>
                </a:solidFill>
              </a:rPr>
              <a:t> access </a:t>
            </a:r>
            <a:r>
              <a:rPr lang="en-US" altLang="zh-CN" dirty="0" err="1">
                <a:solidFill>
                  <a:srgbClr val="0070C0"/>
                </a:solidFill>
              </a:rPr>
              <a:t>vlan</a:t>
            </a:r>
            <a:r>
              <a:rPr lang="en-US" altLang="zh-CN" dirty="0">
                <a:solidFill>
                  <a:srgbClr val="0070C0"/>
                </a:solidFill>
              </a:rPr>
              <a:t> 10</a:t>
            </a:r>
          </a:p>
          <a:p>
            <a:pPr>
              <a:lnSpc>
                <a:spcPct val="120000"/>
              </a:lnSpc>
            </a:pPr>
            <a:r>
              <a:rPr lang="en-US" altLang="zh-CN" dirty="0" err="1">
                <a:solidFill>
                  <a:srgbClr val="0070C0"/>
                </a:solidFill>
              </a:rPr>
              <a:t>switchport</a:t>
            </a:r>
            <a:r>
              <a:rPr lang="en-US" altLang="zh-CN" dirty="0">
                <a:solidFill>
                  <a:srgbClr val="0070C0"/>
                </a:solidFill>
              </a:rPr>
              <a:t> mode access</a:t>
            </a:r>
          </a:p>
          <a:p>
            <a:pPr>
              <a:lnSpc>
                <a:spcPct val="120000"/>
              </a:lnSpc>
            </a:pPr>
            <a:r>
              <a:rPr lang="en-US" altLang="zh-CN" dirty="0">
                <a:solidFill>
                  <a:srgbClr val="0070C0"/>
                </a:solidFill>
              </a:rPr>
              <a:t>interface FastEthernet0/3</a:t>
            </a:r>
          </a:p>
          <a:p>
            <a:pPr>
              <a:lnSpc>
                <a:spcPct val="120000"/>
              </a:lnSpc>
            </a:pPr>
            <a:r>
              <a:rPr lang="en-US" altLang="zh-CN" dirty="0" err="1">
                <a:solidFill>
                  <a:srgbClr val="0070C0"/>
                </a:solidFill>
              </a:rPr>
              <a:t>switchport</a:t>
            </a:r>
            <a:r>
              <a:rPr lang="en-US" altLang="zh-CN" dirty="0">
                <a:solidFill>
                  <a:srgbClr val="0070C0"/>
                </a:solidFill>
              </a:rPr>
              <a:t> access </a:t>
            </a:r>
            <a:r>
              <a:rPr lang="en-US" altLang="zh-CN" dirty="0" err="1">
                <a:solidFill>
                  <a:srgbClr val="0070C0"/>
                </a:solidFill>
              </a:rPr>
              <a:t>vlan</a:t>
            </a:r>
            <a:r>
              <a:rPr lang="en-US" altLang="zh-CN" dirty="0">
                <a:solidFill>
                  <a:srgbClr val="0070C0"/>
                </a:solidFill>
              </a:rPr>
              <a:t> 10</a:t>
            </a:r>
          </a:p>
          <a:p>
            <a:pPr>
              <a:lnSpc>
                <a:spcPct val="120000"/>
              </a:lnSpc>
            </a:pPr>
            <a:r>
              <a:rPr lang="en-US" altLang="zh-CN" dirty="0" err="1">
                <a:solidFill>
                  <a:srgbClr val="0070C0"/>
                </a:solidFill>
              </a:rPr>
              <a:t>switchport</a:t>
            </a:r>
            <a:r>
              <a:rPr lang="en-US" altLang="zh-CN" dirty="0">
                <a:solidFill>
                  <a:srgbClr val="0070C0"/>
                </a:solidFill>
              </a:rPr>
              <a:t> mode access</a:t>
            </a:r>
          </a:p>
          <a:p>
            <a:pPr>
              <a:lnSpc>
                <a:spcPct val="120000"/>
              </a:lnSpc>
            </a:pPr>
            <a:r>
              <a:rPr lang="en-US" altLang="zh-CN" dirty="0" smtClean="0">
                <a:solidFill>
                  <a:srgbClr val="FF0000"/>
                </a:solidFill>
              </a:rPr>
              <a:t>interface </a:t>
            </a:r>
            <a:r>
              <a:rPr lang="en-US" altLang="zh-CN" dirty="0" err="1" smtClean="0">
                <a:solidFill>
                  <a:srgbClr val="FF0000"/>
                </a:solidFill>
              </a:rPr>
              <a:t>Vlan</a:t>
            </a:r>
            <a:r>
              <a:rPr lang="en-US" altLang="zh-CN" dirty="0" smtClean="0">
                <a:solidFill>
                  <a:srgbClr val="FF0000"/>
                </a:solidFill>
              </a:rPr>
              <a:t>  999</a:t>
            </a:r>
            <a:endParaRPr lang="en-US" altLang="zh-CN" dirty="0">
              <a:solidFill>
                <a:srgbClr val="FF0000"/>
              </a:solidFill>
            </a:endParaRPr>
          </a:p>
          <a:p>
            <a:pPr>
              <a:lnSpc>
                <a:spcPct val="120000"/>
              </a:lnSpc>
            </a:pPr>
            <a:r>
              <a:rPr lang="en-US" altLang="zh-CN" dirty="0" err="1">
                <a:solidFill>
                  <a:srgbClr val="FF0000"/>
                </a:solidFill>
              </a:rPr>
              <a:t>ip</a:t>
            </a:r>
            <a:r>
              <a:rPr lang="en-US" altLang="zh-CN" dirty="0">
                <a:solidFill>
                  <a:srgbClr val="FF0000"/>
                </a:solidFill>
              </a:rPr>
              <a:t> address </a:t>
            </a:r>
            <a:r>
              <a:rPr lang="en-US" altLang="zh-CN" dirty="0" smtClean="0">
                <a:solidFill>
                  <a:srgbClr val="FF0000"/>
                </a:solidFill>
              </a:rPr>
              <a:t>172.16.24.13 255.255.255.0</a:t>
            </a:r>
            <a:endParaRPr lang="en-US" altLang="zh-CN" dirty="0">
              <a:solidFill>
                <a:srgbClr val="FF0000"/>
              </a:solidFill>
            </a:endParaRPr>
          </a:p>
          <a:p>
            <a:pPr>
              <a:lnSpc>
                <a:spcPct val="120000"/>
              </a:lnSpc>
            </a:pPr>
            <a:r>
              <a:rPr lang="en-US" altLang="zh-CN" dirty="0" err="1">
                <a:solidFill>
                  <a:srgbClr val="FF0000"/>
                </a:solidFill>
              </a:rPr>
              <a:t>ip</a:t>
            </a:r>
            <a:r>
              <a:rPr lang="en-US" altLang="zh-CN" dirty="0">
                <a:solidFill>
                  <a:srgbClr val="FF0000"/>
                </a:solidFill>
              </a:rPr>
              <a:t> default-gateway 172.16.24.1</a:t>
            </a:r>
            <a:endParaRPr lang="en-US" altLang="zh-CN" dirty="0" smtClean="0">
              <a:solidFill>
                <a:srgbClr val="FF0000"/>
              </a:solidFill>
            </a:endParaRPr>
          </a:p>
          <a:p>
            <a:pPr>
              <a:lnSpc>
                <a:spcPct val="120000"/>
              </a:lnSpc>
            </a:pPr>
            <a:r>
              <a:rPr lang="en-US" altLang="zh-CN" dirty="0">
                <a:solidFill>
                  <a:srgbClr val="00B050"/>
                </a:solidFill>
              </a:rPr>
              <a:t>enable password test</a:t>
            </a:r>
            <a:endParaRPr lang="en-US" altLang="zh-CN" dirty="0" smtClean="0">
              <a:solidFill>
                <a:srgbClr val="00B050"/>
              </a:solidFill>
            </a:endParaRPr>
          </a:p>
          <a:p>
            <a:pPr>
              <a:lnSpc>
                <a:spcPct val="120000"/>
              </a:lnSpc>
            </a:pPr>
            <a:r>
              <a:rPr lang="en-US" altLang="zh-CN" dirty="0" smtClean="0">
                <a:solidFill>
                  <a:srgbClr val="00B050"/>
                </a:solidFill>
              </a:rPr>
              <a:t>line </a:t>
            </a:r>
            <a:r>
              <a:rPr lang="en-US" altLang="zh-CN" dirty="0" err="1">
                <a:solidFill>
                  <a:srgbClr val="00B050"/>
                </a:solidFill>
              </a:rPr>
              <a:t>vty</a:t>
            </a:r>
            <a:r>
              <a:rPr lang="en-US" altLang="zh-CN" dirty="0">
                <a:solidFill>
                  <a:srgbClr val="00B050"/>
                </a:solidFill>
              </a:rPr>
              <a:t> 0 </a:t>
            </a:r>
            <a:r>
              <a:rPr lang="en-US" altLang="zh-CN" dirty="0" smtClean="0">
                <a:solidFill>
                  <a:srgbClr val="00B050"/>
                </a:solidFill>
              </a:rPr>
              <a:t>15</a:t>
            </a:r>
            <a:endParaRPr lang="en-US" altLang="zh-CN" dirty="0">
              <a:solidFill>
                <a:srgbClr val="00B050"/>
              </a:solidFill>
            </a:endParaRPr>
          </a:p>
          <a:p>
            <a:pPr>
              <a:lnSpc>
                <a:spcPct val="120000"/>
              </a:lnSpc>
            </a:pPr>
            <a:r>
              <a:rPr lang="en-US" altLang="zh-CN" dirty="0">
                <a:solidFill>
                  <a:srgbClr val="00B050"/>
                </a:solidFill>
              </a:rPr>
              <a:t>password cisco</a:t>
            </a:r>
          </a:p>
          <a:p>
            <a:pPr>
              <a:lnSpc>
                <a:spcPct val="120000"/>
              </a:lnSpc>
            </a:pPr>
            <a:r>
              <a:rPr lang="en-US" altLang="zh-CN" dirty="0">
                <a:solidFill>
                  <a:srgbClr val="00B050"/>
                </a:solidFill>
              </a:rPr>
              <a:t>login</a:t>
            </a:r>
            <a:endParaRPr lang="zh-CN" altLang="en-US" dirty="0">
              <a:solidFill>
                <a:srgbClr val="00B050"/>
              </a:solidFill>
            </a:endParaRPr>
          </a:p>
        </p:txBody>
      </p:sp>
    </p:spTree>
    <p:extLst>
      <p:ext uri="{BB962C8B-B14F-4D97-AF65-F5344CB8AC3E}">
        <p14:creationId xmlns:p14="http://schemas.microsoft.com/office/powerpoint/2010/main" val="346584664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6903" y="1124744"/>
            <a:ext cx="7243555" cy="45365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3655147" y="771381"/>
            <a:ext cx="1467068" cy="400110"/>
          </a:xfrm>
          <a:prstGeom prst="rect">
            <a:avLst/>
          </a:prstGeom>
          <a:noFill/>
        </p:spPr>
        <p:txBody>
          <a:bodyPr wrap="none" rtlCol="0">
            <a:spAutoFit/>
          </a:bodyPr>
          <a:lstStyle/>
          <a:p>
            <a:r>
              <a:rPr lang="zh-CN" altLang="en-US" sz="2000" b="1" dirty="0" smtClean="0">
                <a:latin typeface="微软雅黑" panose="020B0503020204020204" pitchFamily="34" charset="-122"/>
                <a:ea typeface="微软雅黑" panose="020B0503020204020204" pitchFamily="34" charset="-122"/>
              </a:rPr>
              <a:t>企业网实例</a:t>
            </a:r>
            <a:endParaRPr lang="zh-CN" altLang="en-US" sz="2000" b="1" dirty="0">
              <a:latin typeface="微软雅黑" panose="020B0503020204020204" pitchFamily="34" charset="-122"/>
              <a:ea typeface="微软雅黑" panose="020B0503020204020204" pitchFamily="34" charset="-122"/>
            </a:endParaRPr>
          </a:p>
        </p:txBody>
      </p:sp>
      <p:sp>
        <p:nvSpPr>
          <p:cNvPr id="5" name="TextBox 4"/>
          <p:cNvSpPr txBox="1"/>
          <p:nvPr/>
        </p:nvSpPr>
        <p:spPr>
          <a:xfrm>
            <a:off x="4211960" y="6021288"/>
            <a:ext cx="4381328" cy="400110"/>
          </a:xfrm>
          <a:prstGeom prst="rect">
            <a:avLst/>
          </a:prstGeom>
          <a:noFill/>
        </p:spPr>
        <p:txBody>
          <a:bodyPr wrap="none" rtlCol="0">
            <a:spAutoFit/>
          </a:bodyPr>
          <a:lstStyle/>
          <a:p>
            <a:r>
              <a:rPr lang="zh-CN" altLang="en-US" sz="2000" dirty="0" smtClean="0">
                <a:solidFill>
                  <a:srgbClr val="FF0000"/>
                </a:solidFill>
                <a:latin typeface="微软雅黑" panose="020B0503020204020204" pitchFamily="34" charset="-122"/>
                <a:ea typeface="微软雅黑" panose="020B0503020204020204" pitchFamily="34" charset="-122"/>
              </a:rPr>
              <a:t>同学们自行完成</a:t>
            </a:r>
            <a:r>
              <a:rPr lang="en-US" altLang="zh-CN" sz="2000" dirty="0" smtClean="0">
                <a:solidFill>
                  <a:srgbClr val="FF0000"/>
                </a:solidFill>
                <a:latin typeface="微软雅黑" panose="020B0503020204020204" pitchFamily="34" charset="-122"/>
                <a:ea typeface="微软雅黑" panose="020B0503020204020204" pitchFamily="34" charset="-122"/>
              </a:rPr>
              <a:t>SW2</a:t>
            </a:r>
            <a:r>
              <a:rPr lang="zh-CN" altLang="en-US" sz="2000" dirty="0" smtClean="0">
                <a:solidFill>
                  <a:srgbClr val="FF0000"/>
                </a:solidFill>
                <a:latin typeface="微软雅黑" panose="020B0503020204020204" pitchFamily="34" charset="-122"/>
                <a:ea typeface="微软雅黑" panose="020B0503020204020204" pitchFamily="34" charset="-122"/>
              </a:rPr>
              <a:t>和</a:t>
            </a:r>
            <a:r>
              <a:rPr lang="en-US" altLang="zh-CN" sz="2000" dirty="0" smtClean="0">
                <a:solidFill>
                  <a:srgbClr val="FF0000"/>
                </a:solidFill>
                <a:latin typeface="微软雅黑" panose="020B0503020204020204" pitchFamily="34" charset="-122"/>
                <a:ea typeface="微软雅黑" panose="020B0503020204020204" pitchFamily="34" charset="-122"/>
              </a:rPr>
              <a:t>SW6</a:t>
            </a:r>
            <a:r>
              <a:rPr lang="zh-CN" altLang="en-US" sz="2000" dirty="0" smtClean="0">
                <a:solidFill>
                  <a:srgbClr val="FF0000"/>
                </a:solidFill>
                <a:latin typeface="微软雅黑" panose="020B0503020204020204" pitchFamily="34" charset="-122"/>
                <a:ea typeface="微软雅黑" panose="020B0503020204020204" pitchFamily="34" charset="-122"/>
              </a:rPr>
              <a:t>的配置！</a:t>
            </a:r>
            <a:endParaRPr lang="zh-CN" altLang="en-US" sz="2000" dirty="0">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81951763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7543" y="1628800"/>
            <a:ext cx="8462573" cy="2699200"/>
          </a:xfrm>
          <a:prstGeom prst="rect">
            <a:avLst/>
          </a:prstGeom>
          <a:noFill/>
        </p:spPr>
        <p:txBody>
          <a:bodyPr wrap="none" rtlCol="0">
            <a:spAutoFit/>
          </a:bodyPr>
          <a:lstStyle/>
          <a:p>
            <a:pPr algn="ctr">
              <a:lnSpc>
                <a:spcPct val="150000"/>
              </a:lnSpc>
            </a:pPr>
            <a:r>
              <a:rPr lang="zh-CN" altLang="en-US" sz="6000" b="1" dirty="0" smtClean="0">
                <a:latin typeface="微软雅黑" panose="020B0503020204020204" pitchFamily="34" charset="-122"/>
                <a:ea typeface="微软雅黑" panose="020B0503020204020204" pitchFamily="34" charset="-122"/>
              </a:rPr>
              <a:t>实例优化</a:t>
            </a:r>
            <a:endParaRPr lang="en-US" altLang="zh-CN" sz="6000" b="1" dirty="0" smtClean="0">
              <a:latin typeface="微软雅黑" panose="020B0503020204020204" pitchFamily="34" charset="-122"/>
              <a:ea typeface="微软雅黑" panose="020B0503020204020204" pitchFamily="34" charset="-122"/>
            </a:endParaRPr>
          </a:p>
          <a:p>
            <a:pPr algn="ctr">
              <a:lnSpc>
                <a:spcPct val="150000"/>
              </a:lnSpc>
            </a:pPr>
            <a:r>
              <a:rPr lang="en-US" altLang="zh-CN" sz="6000" b="1" dirty="0">
                <a:latin typeface="微软雅黑" panose="020B0503020204020204" pitchFamily="34" charset="-122"/>
                <a:ea typeface="微软雅黑" panose="020B0503020204020204" pitchFamily="34" charset="-122"/>
              </a:rPr>
              <a:t>STP-</a:t>
            </a:r>
            <a:r>
              <a:rPr lang="zh-CN" altLang="en-US" sz="6000" b="1" dirty="0">
                <a:latin typeface="微软雅黑" panose="020B0503020204020204" pitchFamily="34" charset="-122"/>
                <a:ea typeface="微软雅黑" panose="020B0503020204020204" pitchFamily="34" charset="-122"/>
              </a:rPr>
              <a:t>聚合技术</a:t>
            </a:r>
            <a:r>
              <a:rPr lang="en-US" altLang="zh-CN" sz="6000" b="1" dirty="0">
                <a:latin typeface="微软雅黑" panose="020B0503020204020204" pitchFamily="34" charset="-122"/>
                <a:ea typeface="微软雅黑" panose="020B0503020204020204" pitchFamily="34" charset="-122"/>
              </a:rPr>
              <a:t>-</a:t>
            </a:r>
            <a:r>
              <a:rPr lang="zh-CN" altLang="en-US" sz="6000" b="1" dirty="0">
                <a:latin typeface="微软雅黑" panose="020B0503020204020204" pitchFamily="34" charset="-122"/>
                <a:ea typeface="微软雅黑" panose="020B0503020204020204" pitchFamily="34" charset="-122"/>
              </a:rPr>
              <a:t>网关热备</a:t>
            </a:r>
          </a:p>
        </p:txBody>
      </p:sp>
    </p:spTree>
    <p:extLst>
      <p:ext uri="{BB962C8B-B14F-4D97-AF65-F5344CB8AC3E}">
        <p14:creationId xmlns:p14="http://schemas.microsoft.com/office/powerpoint/2010/main" val="132312206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title" idx="4294967295"/>
          </p:nvPr>
        </p:nvSpPr>
        <p:spPr>
          <a:xfrm>
            <a:off x="683568" y="548680"/>
            <a:ext cx="4895850" cy="76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z="3200" dirty="0" smtClean="0">
                <a:effectLst/>
                <a:latin typeface="微软雅黑" panose="020B0503020204020204" pitchFamily="34" charset="-122"/>
                <a:ea typeface="微软雅黑" panose="020B0503020204020204" pitchFamily="34" charset="-122"/>
              </a:rPr>
              <a:t>场景一：需求分析</a:t>
            </a:r>
          </a:p>
        </p:txBody>
      </p:sp>
      <p:sp>
        <p:nvSpPr>
          <p:cNvPr id="81924" name="Text Box 4"/>
          <p:cNvSpPr txBox="1">
            <a:spLocks noChangeArrowheads="1"/>
          </p:cNvSpPr>
          <p:nvPr/>
        </p:nvSpPr>
        <p:spPr bwMode="auto">
          <a:xfrm>
            <a:off x="1763688" y="1412776"/>
            <a:ext cx="4647426" cy="5078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50000"/>
              </a:lnSpc>
            </a:pPr>
            <a:r>
              <a:rPr lang="zh-CN" altLang="en-US" sz="2400" dirty="0">
                <a:solidFill>
                  <a:srgbClr val="FF0000"/>
                </a:solidFill>
                <a:latin typeface="黑体" pitchFamily="49" charset="-122"/>
                <a:ea typeface="黑体" pitchFamily="49" charset="-122"/>
              </a:rPr>
              <a:t>用户</a:t>
            </a:r>
            <a:r>
              <a:rPr lang="zh-CN" altLang="en-US" sz="2400" dirty="0" smtClean="0">
                <a:solidFill>
                  <a:srgbClr val="FF0000"/>
                </a:solidFill>
                <a:latin typeface="黑体" pitchFamily="49" charset="-122"/>
                <a:ea typeface="黑体" pitchFamily="49" charset="-122"/>
              </a:rPr>
              <a:t>提出：</a:t>
            </a:r>
            <a:endParaRPr lang="zh-CN" altLang="en-US" sz="2400" dirty="0">
              <a:solidFill>
                <a:srgbClr val="FF0000"/>
              </a:solidFill>
              <a:latin typeface="黑体" pitchFamily="49" charset="-122"/>
              <a:ea typeface="黑体" pitchFamily="49" charset="-122"/>
            </a:endParaRPr>
          </a:p>
          <a:p>
            <a:pPr>
              <a:lnSpc>
                <a:spcPct val="150000"/>
              </a:lnSpc>
            </a:pPr>
            <a:r>
              <a:rPr lang="en-US" altLang="zh-CN" sz="2400" dirty="0">
                <a:latin typeface="黑体" pitchFamily="49" charset="-122"/>
                <a:ea typeface="黑体" pitchFamily="49" charset="-122"/>
              </a:rPr>
              <a:t>1</a:t>
            </a:r>
            <a:r>
              <a:rPr lang="zh-CN" altLang="en-US" sz="2400" dirty="0">
                <a:latin typeface="黑体" pitchFamily="49" charset="-122"/>
                <a:ea typeface="黑体" pitchFamily="49" charset="-122"/>
              </a:rPr>
              <a:t>）用户数：</a:t>
            </a:r>
            <a:r>
              <a:rPr lang="en-US" altLang="zh-CN" sz="2400" dirty="0">
                <a:latin typeface="黑体" pitchFamily="49" charset="-122"/>
                <a:ea typeface="黑体" pitchFamily="49" charset="-122"/>
              </a:rPr>
              <a:t>3000</a:t>
            </a:r>
            <a:r>
              <a:rPr lang="en-US" altLang="zh-CN" sz="2400" dirty="0">
                <a:latin typeface="Times New Roman"/>
                <a:ea typeface="黑体" pitchFamily="49" charset="-122"/>
              </a:rPr>
              <a:t>—</a:t>
            </a:r>
            <a:r>
              <a:rPr lang="en-US" altLang="zh-CN" sz="2400" dirty="0">
                <a:latin typeface="黑体" pitchFamily="49" charset="-122"/>
                <a:ea typeface="黑体" pitchFamily="49" charset="-122"/>
              </a:rPr>
              <a:t>5000</a:t>
            </a:r>
            <a:r>
              <a:rPr lang="zh-CN" altLang="en-US" sz="2400" dirty="0">
                <a:latin typeface="黑体" pitchFamily="49" charset="-122"/>
                <a:ea typeface="黑体" pitchFamily="49" charset="-122"/>
              </a:rPr>
              <a:t>用户点；</a:t>
            </a:r>
          </a:p>
          <a:p>
            <a:pPr>
              <a:lnSpc>
                <a:spcPct val="150000"/>
              </a:lnSpc>
            </a:pPr>
            <a:r>
              <a:rPr lang="en-US" altLang="zh-CN" sz="2400" dirty="0">
                <a:latin typeface="黑体" pitchFamily="49" charset="-122"/>
                <a:ea typeface="黑体" pitchFamily="49" charset="-122"/>
              </a:rPr>
              <a:t>2</a:t>
            </a:r>
            <a:r>
              <a:rPr lang="zh-CN" altLang="en-US" sz="2400" dirty="0">
                <a:latin typeface="黑体" pitchFamily="49" charset="-122"/>
                <a:ea typeface="黑体" pitchFamily="49" charset="-122"/>
              </a:rPr>
              <a:t>）</a:t>
            </a:r>
            <a:r>
              <a:rPr lang="zh-CN" altLang="en-US" sz="2400" dirty="0" smtClean="0">
                <a:latin typeface="黑体" pitchFamily="49" charset="-122"/>
                <a:ea typeface="黑体" pitchFamily="49" charset="-122"/>
              </a:rPr>
              <a:t>有五个</a:t>
            </a:r>
            <a:r>
              <a:rPr lang="zh-CN" altLang="en-US" sz="2400" dirty="0">
                <a:latin typeface="黑体" pitchFamily="49" charset="-122"/>
                <a:ea typeface="黑体" pitchFamily="49" charset="-122"/>
              </a:rPr>
              <a:t>教学大楼；</a:t>
            </a:r>
          </a:p>
          <a:p>
            <a:pPr>
              <a:lnSpc>
                <a:spcPct val="150000"/>
              </a:lnSpc>
            </a:pPr>
            <a:r>
              <a:rPr lang="en-US" altLang="zh-CN" sz="2400" dirty="0">
                <a:latin typeface="黑体" pitchFamily="49" charset="-122"/>
                <a:ea typeface="黑体" pitchFamily="49" charset="-122"/>
              </a:rPr>
              <a:t>3</a:t>
            </a:r>
            <a:r>
              <a:rPr lang="zh-CN" altLang="en-US" sz="2400" dirty="0">
                <a:latin typeface="黑体" pitchFamily="49" charset="-122"/>
                <a:ea typeface="黑体" pitchFamily="49" charset="-122"/>
              </a:rPr>
              <a:t>）中心机房服务器有</a:t>
            </a:r>
            <a:r>
              <a:rPr lang="en-US" altLang="zh-CN" sz="2400" dirty="0">
                <a:latin typeface="黑体" pitchFamily="49" charset="-122"/>
                <a:ea typeface="黑体" pitchFamily="49" charset="-122"/>
              </a:rPr>
              <a:t>20-30</a:t>
            </a:r>
            <a:r>
              <a:rPr lang="zh-CN" altLang="en-US" sz="2400" dirty="0">
                <a:latin typeface="黑体" pitchFamily="49" charset="-122"/>
                <a:ea typeface="黑体" pitchFamily="49" charset="-122"/>
              </a:rPr>
              <a:t>台；</a:t>
            </a:r>
          </a:p>
          <a:p>
            <a:pPr>
              <a:lnSpc>
                <a:spcPct val="150000"/>
              </a:lnSpc>
            </a:pPr>
            <a:r>
              <a:rPr lang="en-US" altLang="zh-CN" sz="2400" dirty="0">
                <a:latin typeface="黑体" pitchFamily="49" charset="-122"/>
                <a:ea typeface="黑体" pitchFamily="49" charset="-122"/>
              </a:rPr>
              <a:t>4</a:t>
            </a:r>
            <a:r>
              <a:rPr lang="zh-CN" altLang="en-US" sz="2400" dirty="0">
                <a:latin typeface="黑体" pitchFamily="49" charset="-122"/>
                <a:ea typeface="黑体" pitchFamily="49" charset="-122"/>
              </a:rPr>
              <a:t>）主干要求</a:t>
            </a:r>
            <a:r>
              <a:rPr lang="en-US" altLang="zh-CN" sz="2400" dirty="0" smtClean="0">
                <a:latin typeface="黑体" pitchFamily="49" charset="-122"/>
                <a:ea typeface="黑体" pitchFamily="49" charset="-122"/>
              </a:rPr>
              <a:t>10000M</a:t>
            </a:r>
            <a:r>
              <a:rPr lang="zh-CN" altLang="en-US" sz="2400" dirty="0">
                <a:latin typeface="黑体" pitchFamily="49" charset="-122"/>
                <a:ea typeface="黑体" pitchFamily="49" charset="-122"/>
              </a:rPr>
              <a:t>；</a:t>
            </a:r>
          </a:p>
          <a:p>
            <a:pPr>
              <a:lnSpc>
                <a:spcPct val="150000"/>
              </a:lnSpc>
            </a:pPr>
            <a:r>
              <a:rPr lang="zh-CN" altLang="en-US" sz="2400" dirty="0">
                <a:solidFill>
                  <a:srgbClr val="FF0000"/>
                </a:solidFill>
                <a:latin typeface="黑体" pitchFamily="49" charset="-122"/>
                <a:ea typeface="黑体" pitchFamily="49" charset="-122"/>
              </a:rPr>
              <a:t>主要调研：</a:t>
            </a:r>
          </a:p>
          <a:p>
            <a:pPr>
              <a:lnSpc>
                <a:spcPct val="150000"/>
              </a:lnSpc>
            </a:pPr>
            <a:r>
              <a:rPr lang="en-US" altLang="zh-CN" sz="2400" dirty="0">
                <a:latin typeface="黑体" pitchFamily="49" charset="-122"/>
                <a:ea typeface="黑体" pitchFamily="49" charset="-122"/>
              </a:rPr>
              <a:t>1</a:t>
            </a:r>
            <a:r>
              <a:rPr lang="zh-CN" altLang="en-US" sz="2400" dirty="0">
                <a:latin typeface="黑体" pitchFamily="49" charset="-122"/>
                <a:ea typeface="黑体" pitchFamily="49" charset="-122"/>
              </a:rPr>
              <a:t>）用户点的分布情况；</a:t>
            </a:r>
          </a:p>
          <a:p>
            <a:pPr>
              <a:lnSpc>
                <a:spcPct val="150000"/>
              </a:lnSpc>
            </a:pPr>
            <a:r>
              <a:rPr lang="en-US" altLang="zh-CN" sz="2400" dirty="0">
                <a:latin typeface="黑体" pitchFamily="49" charset="-122"/>
                <a:ea typeface="黑体" pitchFamily="49" charset="-122"/>
              </a:rPr>
              <a:t>2</a:t>
            </a:r>
            <a:r>
              <a:rPr lang="zh-CN" altLang="en-US" sz="2400" dirty="0">
                <a:latin typeface="黑体" pitchFamily="49" charset="-122"/>
                <a:ea typeface="黑体" pitchFamily="49" charset="-122"/>
              </a:rPr>
              <a:t>）安全、稳定、效率的设计</a:t>
            </a:r>
          </a:p>
          <a:p>
            <a:pPr>
              <a:lnSpc>
                <a:spcPct val="150000"/>
              </a:lnSpc>
            </a:pPr>
            <a:endParaRPr lang="zh-CN" altLang="en-US" sz="2400" dirty="0">
              <a:latin typeface="黑体" pitchFamily="49" charset="-122"/>
              <a:ea typeface="黑体" pitchFamily="49" charset="-122"/>
            </a:endParaRPr>
          </a:p>
        </p:txBody>
      </p:sp>
    </p:spTree>
    <p:extLst>
      <p:ext uri="{BB962C8B-B14F-4D97-AF65-F5344CB8AC3E}">
        <p14:creationId xmlns:p14="http://schemas.microsoft.com/office/powerpoint/2010/main" val="15055382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1" y="620688"/>
            <a:ext cx="4392488" cy="2750933"/>
          </a:xfrm>
          <a:prstGeom prst="rect">
            <a:avLst/>
          </a:prstGeom>
          <a:noFill/>
          <a:ln w="9525">
            <a:solidFill>
              <a:schemeClr val="tx2"/>
            </a:solidFill>
            <a:miter lim="800000"/>
            <a:headEnd/>
            <a:tailEnd/>
          </a:ln>
          <a:extLst>
            <a:ext uri="{909E8E84-426E-40DD-AFC4-6F175D3DCCD1}">
              <a14:hiddenFill xmlns:a14="http://schemas.microsoft.com/office/drawing/2010/main">
                <a:solidFill>
                  <a:schemeClr val="accent1"/>
                </a:solidFill>
              </a14:hiddenFill>
            </a:ext>
          </a:extLst>
        </p:spPr>
      </p:pic>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88024" y="609600"/>
            <a:ext cx="4157442" cy="2747392"/>
          </a:xfrm>
          <a:prstGeom prst="rect">
            <a:avLst/>
          </a:prstGeom>
          <a:noFill/>
          <a:ln w="9525">
            <a:solidFill>
              <a:schemeClr val="tx2"/>
            </a:solidFill>
            <a:miter lim="800000"/>
            <a:headEnd/>
            <a:tailEnd/>
          </a:ln>
          <a:extLst>
            <a:ext uri="{909E8E84-426E-40DD-AFC4-6F175D3DCCD1}">
              <a14:hiddenFill xmlns:a14="http://schemas.microsoft.com/office/drawing/2010/main">
                <a:solidFill>
                  <a:schemeClr val="accent1"/>
                </a:solidFill>
              </a14:hiddenFill>
            </a:ext>
          </a:extLst>
        </p:spPr>
      </p:pic>
      <p:sp>
        <p:nvSpPr>
          <p:cNvPr id="5" name="TextBox 4"/>
          <p:cNvSpPr txBox="1"/>
          <p:nvPr/>
        </p:nvSpPr>
        <p:spPr>
          <a:xfrm>
            <a:off x="251521" y="3645024"/>
            <a:ext cx="6722418" cy="2215991"/>
          </a:xfrm>
          <a:prstGeom prst="rect">
            <a:avLst/>
          </a:prstGeom>
          <a:noFill/>
        </p:spPr>
        <p:txBody>
          <a:bodyPr wrap="none" rtlCol="0">
            <a:spAutoFit/>
          </a:bodyPr>
          <a:lstStyle/>
          <a:p>
            <a:pPr>
              <a:lnSpc>
                <a:spcPct val="150000"/>
              </a:lnSpc>
            </a:pPr>
            <a:r>
              <a:rPr lang="zh-CN" altLang="en-US" sz="2000" b="1" dirty="0" smtClean="0">
                <a:latin typeface="微软雅黑" panose="020B0503020204020204" pitchFamily="34" charset="-122"/>
                <a:ea typeface="微软雅黑" panose="020B0503020204020204" pitchFamily="34" charset="-122"/>
              </a:rPr>
              <a:t>改进分析：</a:t>
            </a:r>
            <a:endParaRPr lang="en-US" altLang="zh-CN" sz="2000" b="1" dirty="0" smtClean="0">
              <a:latin typeface="微软雅黑" panose="020B0503020204020204" pitchFamily="34" charset="-122"/>
              <a:ea typeface="微软雅黑" panose="020B0503020204020204" pitchFamily="34" charset="-122"/>
            </a:endParaRPr>
          </a:p>
          <a:p>
            <a:pPr>
              <a:lnSpc>
                <a:spcPct val="150000"/>
              </a:lnSpc>
            </a:pPr>
            <a:r>
              <a:rPr lang="en-US" altLang="zh-CN" dirty="0" smtClean="0">
                <a:latin typeface="微软雅黑" panose="020B0503020204020204" pitchFamily="34" charset="-122"/>
                <a:ea typeface="微软雅黑" panose="020B0503020204020204" pitchFamily="34" charset="-122"/>
              </a:rPr>
              <a:t>1.VTP</a:t>
            </a:r>
            <a:r>
              <a:rPr lang="zh-CN" altLang="en-US" dirty="0" smtClean="0">
                <a:latin typeface="微软雅黑" panose="020B0503020204020204" pitchFamily="34" charset="-122"/>
                <a:ea typeface="微软雅黑" panose="020B0503020204020204" pitchFamily="34" charset="-122"/>
              </a:rPr>
              <a:t>技术的引入，方便</a:t>
            </a:r>
            <a:r>
              <a:rPr lang="en-US" altLang="zh-CN" dirty="0" smtClean="0">
                <a:latin typeface="微软雅黑" panose="020B0503020204020204" pitchFamily="34" charset="-122"/>
                <a:ea typeface="微软雅黑" panose="020B0503020204020204" pitchFamily="34" charset="-122"/>
              </a:rPr>
              <a:t>VLAN</a:t>
            </a:r>
            <a:r>
              <a:rPr lang="zh-CN" altLang="en-US" dirty="0" smtClean="0">
                <a:latin typeface="微软雅黑" panose="020B0503020204020204" pitchFamily="34" charset="-122"/>
                <a:ea typeface="微软雅黑" panose="020B0503020204020204" pitchFamily="34" charset="-122"/>
              </a:rPr>
              <a:t>管理；（此处无法模拟</a:t>
            </a:r>
            <a:r>
              <a:rPr lang="en-US" altLang="zh-CN" dirty="0" smtClean="0">
                <a:latin typeface="微软雅黑" panose="020B0503020204020204" pitchFamily="34" charset="-122"/>
                <a:ea typeface="微软雅黑" panose="020B0503020204020204" pitchFamily="34" charset="-122"/>
              </a:rPr>
              <a:t>VTP</a:t>
            </a:r>
            <a:r>
              <a:rPr lang="zh-CN" altLang="en-US" dirty="0" smtClean="0">
                <a:latin typeface="微软雅黑" panose="020B0503020204020204" pitchFamily="34" charset="-122"/>
                <a:ea typeface="微软雅黑" panose="020B0503020204020204" pitchFamily="34" charset="-122"/>
              </a:rPr>
              <a:t>修剪）</a:t>
            </a:r>
            <a:endParaRPr lang="en-US" altLang="zh-CN" dirty="0" smtClean="0">
              <a:latin typeface="微软雅黑" panose="020B0503020204020204" pitchFamily="34" charset="-122"/>
              <a:ea typeface="微软雅黑" panose="020B0503020204020204" pitchFamily="34" charset="-122"/>
            </a:endParaRPr>
          </a:p>
          <a:p>
            <a:pPr>
              <a:lnSpc>
                <a:spcPct val="150000"/>
              </a:lnSpc>
            </a:pPr>
            <a:r>
              <a:rPr lang="en-US" altLang="zh-CN" dirty="0" smtClean="0">
                <a:latin typeface="微软雅黑" panose="020B0503020204020204" pitchFamily="34" charset="-122"/>
                <a:ea typeface="微软雅黑" panose="020B0503020204020204" pitchFamily="34" charset="-122"/>
              </a:rPr>
              <a:t>2.PVST</a:t>
            </a:r>
            <a:r>
              <a:rPr lang="zh-CN" altLang="en-US" dirty="0" smtClean="0">
                <a:latin typeface="微软雅黑" panose="020B0503020204020204" pitchFamily="34" charset="-122"/>
                <a:ea typeface="微软雅黑" panose="020B0503020204020204" pitchFamily="34" charset="-122"/>
              </a:rPr>
              <a:t>技术提升网络性能，解决网络中环路；</a:t>
            </a:r>
            <a:endParaRPr lang="en-US" altLang="zh-CN" dirty="0" smtClean="0">
              <a:latin typeface="微软雅黑" panose="020B0503020204020204" pitchFamily="34" charset="-122"/>
              <a:ea typeface="微软雅黑" panose="020B0503020204020204" pitchFamily="34" charset="-122"/>
            </a:endParaRPr>
          </a:p>
          <a:p>
            <a:pPr>
              <a:lnSpc>
                <a:spcPct val="150000"/>
              </a:lnSpc>
            </a:pPr>
            <a:r>
              <a:rPr lang="en-US" altLang="zh-CN" dirty="0" smtClean="0">
                <a:latin typeface="微软雅黑" panose="020B0503020204020204" pitchFamily="34" charset="-122"/>
                <a:ea typeface="微软雅黑" panose="020B0503020204020204" pitchFamily="34" charset="-122"/>
              </a:rPr>
              <a:t>3.</a:t>
            </a:r>
            <a:r>
              <a:rPr lang="zh-CN" altLang="en-US" dirty="0" smtClean="0">
                <a:latin typeface="微软雅黑" panose="020B0503020204020204" pitchFamily="34" charset="-122"/>
                <a:ea typeface="微软雅黑" panose="020B0503020204020204" pitchFamily="34" charset="-122"/>
              </a:rPr>
              <a:t>核心之间的链路聚合技术；</a:t>
            </a:r>
            <a:endParaRPr lang="en-US" altLang="zh-CN" dirty="0" smtClean="0">
              <a:latin typeface="微软雅黑" panose="020B0503020204020204" pitchFamily="34" charset="-122"/>
              <a:ea typeface="微软雅黑" panose="020B0503020204020204" pitchFamily="34" charset="-122"/>
            </a:endParaRPr>
          </a:p>
          <a:p>
            <a:pPr>
              <a:lnSpc>
                <a:spcPct val="150000"/>
              </a:lnSpc>
            </a:pPr>
            <a:r>
              <a:rPr lang="en-US" altLang="zh-CN" dirty="0" smtClean="0">
                <a:latin typeface="微软雅黑" panose="020B0503020204020204" pitchFamily="34" charset="-122"/>
                <a:ea typeface="微软雅黑" panose="020B0503020204020204" pitchFamily="34" charset="-122"/>
              </a:rPr>
              <a:t>4.HSRP</a:t>
            </a:r>
            <a:r>
              <a:rPr lang="zh-CN" altLang="en-US" dirty="0" smtClean="0">
                <a:latin typeface="微软雅黑" panose="020B0503020204020204" pitchFamily="34" charset="-122"/>
                <a:ea typeface="微软雅黑" panose="020B0503020204020204" pitchFamily="34" charset="-122"/>
              </a:rPr>
              <a:t>实现虚拟</a:t>
            </a:r>
            <a:r>
              <a:rPr lang="en-US" altLang="zh-CN" dirty="0" smtClean="0">
                <a:latin typeface="微软雅黑" panose="020B0503020204020204" pitchFamily="34" charset="-122"/>
                <a:ea typeface="微软雅黑" panose="020B0503020204020204" pitchFamily="34" charset="-122"/>
              </a:rPr>
              <a:t>IP</a:t>
            </a:r>
            <a:r>
              <a:rPr lang="zh-CN" altLang="en-US" dirty="0" smtClean="0">
                <a:latin typeface="微软雅黑" panose="020B0503020204020204" pitchFamily="34" charset="-122"/>
                <a:ea typeface="微软雅黑" panose="020B0503020204020204" pitchFamily="34" charset="-122"/>
              </a:rPr>
              <a:t>，构建网关热备。</a:t>
            </a: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415251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6903" y="1124744"/>
            <a:ext cx="7243555" cy="45365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3655147" y="771381"/>
            <a:ext cx="1467068" cy="400110"/>
          </a:xfrm>
          <a:prstGeom prst="rect">
            <a:avLst/>
          </a:prstGeom>
          <a:noFill/>
        </p:spPr>
        <p:txBody>
          <a:bodyPr wrap="none" rtlCol="0">
            <a:spAutoFit/>
          </a:bodyPr>
          <a:lstStyle/>
          <a:p>
            <a:r>
              <a:rPr lang="zh-CN" altLang="en-US" sz="2000" b="1" dirty="0" smtClean="0">
                <a:latin typeface="微软雅黑" panose="020B0503020204020204" pitchFamily="34" charset="-122"/>
                <a:ea typeface="微软雅黑" panose="020B0503020204020204" pitchFamily="34" charset="-122"/>
              </a:rPr>
              <a:t>企业网实例</a:t>
            </a:r>
            <a:endParaRPr lang="zh-CN" altLang="en-US" sz="2000" b="1" dirty="0">
              <a:latin typeface="微软雅黑" panose="020B0503020204020204" pitchFamily="34" charset="-122"/>
              <a:ea typeface="微软雅黑" panose="020B0503020204020204" pitchFamily="34" charset="-122"/>
            </a:endParaRPr>
          </a:p>
        </p:txBody>
      </p:sp>
      <p:sp>
        <p:nvSpPr>
          <p:cNvPr id="9" name="矩形 8"/>
          <p:cNvSpPr/>
          <p:nvPr/>
        </p:nvSpPr>
        <p:spPr>
          <a:xfrm>
            <a:off x="5526030" y="1268760"/>
            <a:ext cx="2502354" cy="1800200"/>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 name="直接连接符 11"/>
          <p:cNvCxnSpPr/>
          <p:nvPr/>
        </p:nvCxnSpPr>
        <p:spPr>
          <a:xfrm>
            <a:off x="1043608" y="5733256"/>
            <a:ext cx="1512168" cy="0"/>
          </a:xfrm>
          <a:prstGeom prst="line">
            <a:avLst/>
          </a:prstGeom>
          <a:ln w="25400">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2843808" y="5733256"/>
            <a:ext cx="1512168" cy="0"/>
          </a:xfrm>
          <a:prstGeom prst="line">
            <a:avLst/>
          </a:prstGeom>
          <a:ln w="25400">
            <a:solidFill>
              <a:srgbClr val="0070C0"/>
            </a:solidFill>
            <a:prstDash val="dash"/>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4644008" y="5733256"/>
            <a:ext cx="1296144" cy="0"/>
          </a:xfrm>
          <a:prstGeom prst="line">
            <a:avLst/>
          </a:prstGeom>
          <a:ln w="25400">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6228184" y="5733256"/>
            <a:ext cx="1512168" cy="0"/>
          </a:xfrm>
          <a:prstGeom prst="line">
            <a:avLst/>
          </a:prstGeom>
          <a:ln w="25400">
            <a:solidFill>
              <a:srgbClr val="0070C0"/>
            </a:solidFill>
            <a:prstDash val="dash"/>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5580112" y="1340768"/>
            <a:ext cx="1454244" cy="369332"/>
          </a:xfrm>
          <a:prstGeom prst="rect">
            <a:avLst/>
          </a:prstGeom>
          <a:noFill/>
        </p:spPr>
        <p:txBody>
          <a:bodyPr wrap="none" rtlCol="0">
            <a:spAutoFit/>
          </a:bodyPr>
          <a:lstStyle/>
          <a:p>
            <a:r>
              <a:rPr lang="zh-CN" altLang="en-US" dirty="0" smtClean="0">
                <a:latin typeface="黑体" panose="02010609060101010101" pitchFamily="49" charset="-122"/>
                <a:ea typeface="黑体" panose="02010609060101010101" pitchFamily="49" charset="-122"/>
              </a:rPr>
              <a:t>服务器群</a:t>
            </a:r>
            <a:r>
              <a:rPr lang="en-US" altLang="zh-CN" dirty="0" smtClean="0">
                <a:latin typeface="黑体" panose="02010609060101010101" pitchFamily="49" charset="-122"/>
                <a:ea typeface="黑体" panose="02010609060101010101" pitchFamily="49" charset="-122"/>
              </a:rPr>
              <a:t>100</a:t>
            </a:r>
            <a:endParaRPr lang="zh-CN" altLang="en-US" dirty="0">
              <a:latin typeface="黑体" panose="02010609060101010101" pitchFamily="49" charset="-122"/>
              <a:ea typeface="黑体" panose="02010609060101010101" pitchFamily="49" charset="-122"/>
            </a:endParaRPr>
          </a:p>
        </p:txBody>
      </p:sp>
      <p:sp>
        <p:nvSpPr>
          <p:cNvPr id="19" name="TextBox 18"/>
          <p:cNvSpPr txBox="1"/>
          <p:nvPr/>
        </p:nvSpPr>
        <p:spPr>
          <a:xfrm>
            <a:off x="1043608" y="5867980"/>
            <a:ext cx="1569660" cy="369332"/>
          </a:xfrm>
          <a:prstGeom prst="rect">
            <a:avLst/>
          </a:prstGeom>
          <a:noFill/>
        </p:spPr>
        <p:txBody>
          <a:bodyPr wrap="none" rtlCol="0">
            <a:spAutoFit/>
          </a:bodyPr>
          <a:lstStyle/>
          <a:p>
            <a:r>
              <a:rPr lang="zh-CN" altLang="en-US" dirty="0" smtClean="0">
                <a:latin typeface="黑体" panose="02010609060101010101" pitchFamily="49" charset="-122"/>
                <a:ea typeface="黑体" panose="02010609060101010101" pitchFamily="49" charset="-122"/>
              </a:rPr>
              <a:t>计算机学院</a:t>
            </a:r>
            <a:r>
              <a:rPr lang="en-US" altLang="zh-CN" dirty="0" smtClean="0">
                <a:latin typeface="黑体" panose="02010609060101010101" pitchFamily="49" charset="-122"/>
                <a:ea typeface="黑体" panose="02010609060101010101" pitchFamily="49" charset="-122"/>
              </a:rPr>
              <a:t>10</a:t>
            </a:r>
            <a:endParaRPr lang="zh-CN" altLang="en-US" dirty="0">
              <a:latin typeface="黑体" panose="02010609060101010101" pitchFamily="49" charset="-122"/>
              <a:ea typeface="黑体" panose="02010609060101010101" pitchFamily="49" charset="-122"/>
            </a:endParaRPr>
          </a:p>
        </p:txBody>
      </p:sp>
      <p:sp>
        <p:nvSpPr>
          <p:cNvPr id="20" name="TextBox 19"/>
          <p:cNvSpPr txBox="1"/>
          <p:nvPr/>
        </p:nvSpPr>
        <p:spPr>
          <a:xfrm>
            <a:off x="2945140" y="5867980"/>
            <a:ext cx="1338828" cy="369332"/>
          </a:xfrm>
          <a:prstGeom prst="rect">
            <a:avLst/>
          </a:prstGeom>
          <a:noFill/>
        </p:spPr>
        <p:txBody>
          <a:bodyPr wrap="none" rtlCol="0">
            <a:spAutoFit/>
          </a:bodyPr>
          <a:lstStyle/>
          <a:p>
            <a:r>
              <a:rPr lang="zh-CN" altLang="en-US" dirty="0">
                <a:latin typeface="黑体" panose="02010609060101010101" pitchFamily="49" charset="-122"/>
                <a:ea typeface="黑体" panose="02010609060101010101" pitchFamily="49" charset="-122"/>
              </a:rPr>
              <a:t>电气</a:t>
            </a:r>
            <a:r>
              <a:rPr lang="zh-CN" altLang="en-US" dirty="0" smtClean="0">
                <a:latin typeface="黑体" panose="02010609060101010101" pitchFamily="49" charset="-122"/>
                <a:ea typeface="黑体" panose="02010609060101010101" pitchFamily="49" charset="-122"/>
              </a:rPr>
              <a:t>学院</a:t>
            </a:r>
            <a:r>
              <a:rPr lang="en-US" altLang="zh-CN" dirty="0" smtClean="0">
                <a:latin typeface="黑体" panose="02010609060101010101" pitchFamily="49" charset="-122"/>
                <a:ea typeface="黑体" panose="02010609060101010101" pitchFamily="49" charset="-122"/>
              </a:rPr>
              <a:t>20</a:t>
            </a:r>
            <a:endParaRPr lang="zh-CN" altLang="en-US" dirty="0">
              <a:latin typeface="黑体" panose="02010609060101010101" pitchFamily="49" charset="-122"/>
              <a:ea typeface="黑体" panose="02010609060101010101" pitchFamily="49" charset="-122"/>
            </a:endParaRPr>
          </a:p>
        </p:txBody>
      </p:sp>
      <p:sp>
        <p:nvSpPr>
          <p:cNvPr id="21" name="TextBox 20"/>
          <p:cNvSpPr txBox="1"/>
          <p:nvPr/>
        </p:nvSpPr>
        <p:spPr>
          <a:xfrm>
            <a:off x="4644008" y="5867980"/>
            <a:ext cx="1338828" cy="369332"/>
          </a:xfrm>
          <a:prstGeom prst="rect">
            <a:avLst/>
          </a:prstGeom>
          <a:noFill/>
        </p:spPr>
        <p:txBody>
          <a:bodyPr wrap="none" rtlCol="0">
            <a:spAutoFit/>
          </a:bodyPr>
          <a:lstStyle/>
          <a:p>
            <a:r>
              <a:rPr lang="zh-CN" altLang="en-US" dirty="0" smtClean="0">
                <a:latin typeface="黑体" panose="02010609060101010101" pitchFamily="49" charset="-122"/>
                <a:ea typeface="黑体" panose="02010609060101010101" pitchFamily="49" charset="-122"/>
              </a:rPr>
              <a:t>交通学院</a:t>
            </a:r>
            <a:r>
              <a:rPr lang="en-US" altLang="zh-CN" dirty="0" smtClean="0">
                <a:latin typeface="黑体" panose="02010609060101010101" pitchFamily="49" charset="-122"/>
                <a:ea typeface="黑体" panose="02010609060101010101" pitchFamily="49" charset="-122"/>
              </a:rPr>
              <a:t>10</a:t>
            </a:r>
            <a:endParaRPr lang="zh-CN" altLang="en-US" dirty="0">
              <a:latin typeface="黑体" panose="02010609060101010101" pitchFamily="49" charset="-122"/>
              <a:ea typeface="黑体" panose="02010609060101010101" pitchFamily="49" charset="-122"/>
            </a:endParaRPr>
          </a:p>
        </p:txBody>
      </p:sp>
      <p:sp>
        <p:nvSpPr>
          <p:cNvPr id="22" name="TextBox 21"/>
          <p:cNvSpPr txBox="1"/>
          <p:nvPr/>
        </p:nvSpPr>
        <p:spPr>
          <a:xfrm>
            <a:off x="6300192" y="5877272"/>
            <a:ext cx="1338828" cy="369332"/>
          </a:xfrm>
          <a:prstGeom prst="rect">
            <a:avLst/>
          </a:prstGeom>
          <a:noFill/>
        </p:spPr>
        <p:txBody>
          <a:bodyPr wrap="none" rtlCol="0">
            <a:spAutoFit/>
          </a:bodyPr>
          <a:lstStyle/>
          <a:p>
            <a:r>
              <a:rPr lang="zh-CN" altLang="en-US" dirty="0" smtClean="0">
                <a:latin typeface="黑体" panose="02010609060101010101" pitchFamily="49" charset="-122"/>
                <a:ea typeface="黑体" panose="02010609060101010101" pitchFamily="49" charset="-122"/>
              </a:rPr>
              <a:t>士官学院</a:t>
            </a:r>
            <a:r>
              <a:rPr lang="en-US" altLang="zh-CN" dirty="0" smtClean="0">
                <a:latin typeface="黑体" panose="02010609060101010101" pitchFamily="49" charset="-122"/>
                <a:ea typeface="黑体" panose="02010609060101010101" pitchFamily="49" charset="-122"/>
              </a:rPr>
              <a:t>30</a:t>
            </a:r>
            <a:endParaRPr lang="zh-CN" altLang="en-US" dirty="0">
              <a:latin typeface="黑体" panose="02010609060101010101" pitchFamily="49" charset="-122"/>
              <a:ea typeface="黑体" panose="02010609060101010101" pitchFamily="49" charset="-122"/>
            </a:endParaRPr>
          </a:p>
        </p:txBody>
      </p:sp>
      <p:sp>
        <p:nvSpPr>
          <p:cNvPr id="23" name="TextBox 22"/>
          <p:cNvSpPr txBox="1"/>
          <p:nvPr/>
        </p:nvSpPr>
        <p:spPr>
          <a:xfrm>
            <a:off x="2513092" y="2348880"/>
            <a:ext cx="1338828" cy="369332"/>
          </a:xfrm>
          <a:prstGeom prst="rect">
            <a:avLst/>
          </a:prstGeom>
          <a:noFill/>
        </p:spPr>
        <p:txBody>
          <a:bodyPr wrap="none" rtlCol="0">
            <a:spAutoFit/>
          </a:bodyPr>
          <a:lstStyle/>
          <a:p>
            <a:r>
              <a:rPr lang="zh-CN" altLang="en-US" dirty="0" smtClean="0">
                <a:latin typeface="黑体" panose="02010609060101010101" pitchFamily="49" charset="-122"/>
                <a:ea typeface="黑体" panose="02010609060101010101" pitchFamily="49" charset="-122"/>
              </a:rPr>
              <a:t>互联网出口</a:t>
            </a:r>
            <a:endParaRPr lang="zh-CN" altLang="en-US"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53081764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1" y="332657"/>
            <a:ext cx="5339276" cy="3528392"/>
          </a:xfrm>
          <a:prstGeom prst="rect">
            <a:avLst/>
          </a:prstGeom>
          <a:noFill/>
          <a:ln w="9525">
            <a:solidFill>
              <a:schemeClr val="tx2"/>
            </a:solidFill>
            <a:miter lim="800000"/>
            <a:headEnd/>
            <a:tailEnd/>
          </a:ln>
          <a:extLst>
            <a:ext uri="{909E8E84-426E-40DD-AFC4-6F175D3DCCD1}">
              <a14:hiddenFill xmlns:a14="http://schemas.microsoft.com/office/drawing/2010/main">
                <a:solidFill>
                  <a:schemeClr val="accent1"/>
                </a:solidFill>
              </a14:hiddenFill>
            </a:ext>
          </a:extLst>
        </p:spPr>
      </p:pic>
      <p:sp>
        <p:nvSpPr>
          <p:cNvPr id="3" name="TextBox 2"/>
          <p:cNvSpPr txBox="1"/>
          <p:nvPr/>
        </p:nvSpPr>
        <p:spPr>
          <a:xfrm>
            <a:off x="251521" y="4164475"/>
            <a:ext cx="5339276" cy="2169825"/>
          </a:xfrm>
          <a:prstGeom prst="rect">
            <a:avLst/>
          </a:prstGeom>
          <a:noFill/>
          <a:ln>
            <a:solidFill>
              <a:schemeClr val="tx2"/>
            </a:solidFill>
          </a:ln>
        </p:spPr>
        <p:txBody>
          <a:bodyPr wrap="square" rtlCol="0">
            <a:spAutoFit/>
          </a:bodyPr>
          <a:lstStyle/>
          <a:p>
            <a:pPr>
              <a:lnSpc>
                <a:spcPct val="150000"/>
              </a:lnSpc>
            </a:pPr>
            <a:r>
              <a:rPr lang="zh-CN" altLang="en-US" dirty="0" smtClean="0">
                <a:latin typeface="微软雅黑" panose="020B0503020204020204" pitchFamily="34" charset="-122"/>
                <a:ea typeface="微软雅黑" panose="020B0503020204020204" pitchFamily="34" charset="-122"/>
              </a:rPr>
              <a:t>汇聚和接入交换机的配置：</a:t>
            </a:r>
            <a:endParaRPr lang="en-US" altLang="zh-CN" dirty="0" smtClean="0">
              <a:latin typeface="微软雅黑" panose="020B0503020204020204" pitchFamily="34" charset="-122"/>
              <a:ea typeface="微软雅黑" panose="020B0503020204020204" pitchFamily="34" charset="-122"/>
            </a:endParaRPr>
          </a:p>
          <a:p>
            <a:pPr>
              <a:lnSpc>
                <a:spcPct val="150000"/>
              </a:lnSpc>
            </a:pPr>
            <a:r>
              <a:rPr lang="en-US" altLang="zh-CN" dirty="0" smtClean="0">
                <a:latin typeface="微软雅黑" panose="020B0503020204020204" pitchFamily="34" charset="-122"/>
                <a:ea typeface="微软雅黑" panose="020B0503020204020204" pitchFamily="34" charset="-122"/>
              </a:rPr>
              <a:t>    1</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配置</a:t>
            </a:r>
            <a:r>
              <a:rPr lang="en-US" altLang="zh-CN" dirty="0">
                <a:latin typeface="微软雅黑" panose="020B0503020204020204" pitchFamily="34" charset="-122"/>
                <a:ea typeface="微软雅黑" panose="020B0503020204020204" pitchFamily="34" charset="-122"/>
              </a:rPr>
              <a:t>VTP</a:t>
            </a:r>
            <a:r>
              <a:rPr lang="zh-CN" altLang="en-US" dirty="0">
                <a:latin typeface="微软雅黑" panose="020B0503020204020204" pitchFamily="34" charset="-122"/>
                <a:ea typeface="微软雅黑" panose="020B0503020204020204" pitchFamily="34" charset="-122"/>
              </a:rPr>
              <a:t>（模式、版本、密码、域</a:t>
            </a:r>
            <a:r>
              <a:rPr lang="zh-CN" altLang="en-US" dirty="0" smtClean="0">
                <a:latin typeface="微软雅黑" panose="020B0503020204020204" pitchFamily="34" charset="-122"/>
                <a:ea typeface="微软雅黑" panose="020B0503020204020204" pitchFamily="34" charset="-122"/>
              </a:rPr>
              <a:t>）</a:t>
            </a:r>
            <a:endParaRPr lang="en-US" altLang="zh-CN" dirty="0" smtClean="0">
              <a:latin typeface="微软雅黑" panose="020B0503020204020204" pitchFamily="34" charset="-122"/>
              <a:ea typeface="微软雅黑" panose="020B0503020204020204" pitchFamily="34" charset="-122"/>
            </a:endParaRPr>
          </a:p>
          <a:p>
            <a:pPr>
              <a:lnSpc>
                <a:spcPct val="150000"/>
              </a:lnSpc>
            </a:pPr>
            <a:r>
              <a:rPr lang="en-US" altLang="zh-CN" dirty="0" smtClean="0">
                <a:latin typeface="微软雅黑" panose="020B0503020204020204" pitchFamily="34" charset="-122"/>
                <a:ea typeface="微软雅黑" panose="020B0503020204020204" pitchFamily="34" charset="-122"/>
              </a:rPr>
              <a:t>    2.</a:t>
            </a:r>
            <a:r>
              <a:rPr lang="zh-CN" altLang="en-US" dirty="0">
                <a:latin typeface="微软雅黑" panose="020B0503020204020204" pitchFamily="34" charset="-122"/>
                <a:ea typeface="微软雅黑" panose="020B0503020204020204" pitchFamily="34" charset="-122"/>
              </a:rPr>
              <a:t>配置接口</a:t>
            </a:r>
            <a:r>
              <a:rPr lang="en-US" altLang="zh-CN" dirty="0" smtClean="0">
                <a:latin typeface="微软雅黑" panose="020B0503020204020204" pitchFamily="34" charset="-122"/>
                <a:ea typeface="微软雅黑" panose="020B0503020204020204" pitchFamily="34" charset="-122"/>
              </a:rPr>
              <a:t>trunk</a:t>
            </a:r>
            <a:r>
              <a:rPr lang="zh-CN" altLang="en-US" dirty="0" smtClean="0">
                <a:latin typeface="微软雅黑" panose="020B0503020204020204" pitchFamily="34" charset="-122"/>
                <a:ea typeface="微软雅黑" panose="020B0503020204020204" pitchFamily="34" charset="-122"/>
              </a:rPr>
              <a:t>和</a:t>
            </a:r>
            <a:r>
              <a:rPr lang="en-US" altLang="zh-CN" dirty="0" smtClean="0">
                <a:latin typeface="微软雅黑" panose="020B0503020204020204" pitchFamily="34" charset="-122"/>
                <a:ea typeface="微软雅黑" panose="020B0503020204020204" pitchFamily="34" charset="-122"/>
              </a:rPr>
              <a:t>access</a:t>
            </a:r>
            <a:r>
              <a:rPr lang="zh-CN" altLang="en-US" dirty="0" smtClean="0">
                <a:latin typeface="微软雅黑" panose="020B0503020204020204" pitchFamily="34" charset="-122"/>
                <a:ea typeface="微软雅黑" panose="020B0503020204020204" pitchFamily="34" charset="-122"/>
              </a:rPr>
              <a:t>模式；</a:t>
            </a:r>
            <a:endParaRPr lang="en-US" altLang="zh-CN" dirty="0" smtClean="0">
              <a:latin typeface="微软雅黑" panose="020B0503020204020204" pitchFamily="34" charset="-122"/>
              <a:ea typeface="微软雅黑" panose="020B0503020204020204" pitchFamily="34" charset="-122"/>
            </a:endParaRPr>
          </a:p>
          <a:p>
            <a:pPr>
              <a:lnSpc>
                <a:spcPct val="150000"/>
              </a:lnSpc>
            </a:pPr>
            <a:r>
              <a:rPr lang="en-US" altLang="zh-CN" dirty="0" smtClean="0">
                <a:latin typeface="微软雅黑" panose="020B0503020204020204" pitchFamily="34" charset="-122"/>
                <a:ea typeface="微软雅黑" panose="020B0503020204020204" pitchFamily="34" charset="-122"/>
              </a:rPr>
              <a:t>    3.</a:t>
            </a:r>
            <a:r>
              <a:rPr lang="zh-CN" altLang="en-US" dirty="0">
                <a:latin typeface="微软雅黑" panose="020B0503020204020204" pitchFamily="34" charset="-122"/>
                <a:ea typeface="微软雅黑" panose="020B0503020204020204" pitchFamily="34" charset="-122"/>
              </a:rPr>
              <a:t>配置管理</a:t>
            </a:r>
            <a:r>
              <a:rPr lang="en-US" altLang="zh-CN" dirty="0" smtClean="0">
                <a:latin typeface="微软雅黑" panose="020B0503020204020204" pitchFamily="34" charset="-122"/>
                <a:ea typeface="微软雅黑" panose="020B0503020204020204" pitchFamily="34" charset="-122"/>
              </a:rPr>
              <a:t>IP</a:t>
            </a:r>
            <a:r>
              <a:rPr lang="zh-CN" altLang="en-US" dirty="0" smtClean="0">
                <a:latin typeface="微软雅黑" panose="020B0503020204020204" pitchFamily="34" charset="-122"/>
                <a:ea typeface="微软雅黑" panose="020B0503020204020204" pitchFamily="34" charset="-122"/>
              </a:rPr>
              <a:t>，配置交换机缺省网关；</a:t>
            </a:r>
            <a:endParaRPr lang="en-US" altLang="zh-CN" dirty="0">
              <a:latin typeface="微软雅黑" panose="020B0503020204020204" pitchFamily="34" charset="-122"/>
              <a:ea typeface="微软雅黑" panose="020B0503020204020204" pitchFamily="34" charset="-122"/>
            </a:endParaRPr>
          </a:p>
          <a:p>
            <a:pPr>
              <a:lnSpc>
                <a:spcPct val="150000"/>
              </a:lnSpc>
            </a:pPr>
            <a:r>
              <a:rPr lang="en-US" altLang="zh-CN" dirty="0" smtClean="0">
                <a:latin typeface="微软雅黑" panose="020B0503020204020204" pitchFamily="34" charset="-122"/>
                <a:ea typeface="微软雅黑" panose="020B0503020204020204" pitchFamily="34" charset="-122"/>
              </a:rPr>
              <a:t>    4.</a:t>
            </a:r>
            <a:r>
              <a:rPr lang="zh-CN" altLang="en-US" dirty="0">
                <a:latin typeface="微软雅黑" panose="020B0503020204020204" pitchFamily="34" charset="-122"/>
                <a:ea typeface="微软雅黑" panose="020B0503020204020204" pitchFamily="34" charset="-122"/>
              </a:rPr>
              <a:t>配置</a:t>
            </a:r>
            <a:r>
              <a:rPr lang="en-US" altLang="zh-CN" dirty="0">
                <a:latin typeface="微软雅黑" panose="020B0503020204020204" pitchFamily="34" charset="-122"/>
                <a:ea typeface="微软雅黑" panose="020B0503020204020204" pitchFamily="34" charset="-122"/>
              </a:rPr>
              <a:t>telnet </a:t>
            </a:r>
            <a:r>
              <a:rPr lang="zh-CN" altLang="en-US" dirty="0">
                <a:latin typeface="微软雅黑" panose="020B0503020204020204" pitchFamily="34" charset="-122"/>
                <a:ea typeface="微软雅黑" panose="020B0503020204020204" pitchFamily="34" charset="-122"/>
              </a:rPr>
              <a:t>功能</a:t>
            </a:r>
            <a:r>
              <a:rPr lang="zh-CN" altLang="en-US" dirty="0" smtClean="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p:txBody>
      </p:sp>
      <p:sp>
        <p:nvSpPr>
          <p:cNvPr id="4" name="TextBox 3"/>
          <p:cNvSpPr txBox="1"/>
          <p:nvPr/>
        </p:nvSpPr>
        <p:spPr>
          <a:xfrm>
            <a:off x="5796136" y="332657"/>
            <a:ext cx="3024336" cy="6001643"/>
          </a:xfrm>
          <a:prstGeom prst="rect">
            <a:avLst/>
          </a:prstGeom>
          <a:noFill/>
          <a:ln>
            <a:solidFill>
              <a:schemeClr val="tx2"/>
            </a:solidFill>
          </a:ln>
        </p:spPr>
        <p:txBody>
          <a:bodyPr wrap="square" rtlCol="0">
            <a:spAutoFit/>
          </a:bodyPr>
          <a:lstStyle/>
          <a:p>
            <a:pPr>
              <a:lnSpc>
                <a:spcPct val="150000"/>
              </a:lnSpc>
            </a:pPr>
            <a:r>
              <a:rPr lang="zh-CN" altLang="en-US" sz="1600" dirty="0" smtClean="0">
                <a:latin typeface="微软雅黑" panose="020B0503020204020204" pitchFamily="34" charset="-122"/>
                <a:ea typeface="微软雅黑" panose="020B0503020204020204" pitchFamily="34" charset="-122"/>
              </a:rPr>
              <a:t>核心交换机的配置：</a:t>
            </a:r>
            <a:endParaRPr lang="en-US" altLang="zh-CN" sz="1600" dirty="0" smtClean="0">
              <a:latin typeface="微软雅黑" panose="020B0503020204020204" pitchFamily="34" charset="-122"/>
              <a:ea typeface="微软雅黑" panose="020B0503020204020204" pitchFamily="34" charset="-122"/>
            </a:endParaRPr>
          </a:p>
          <a:p>
            <a:pPr>
              <a:lnSpc>
                <a:spcPct val="150000"/>
              </a:lnSpc>
            </a:pPr>
            <a:r>
              <a:rPr lang="en-US" altLang="zh-CN" sz="1600" dirty="0" smtClean="0">
                <a:latin typeface="微软雅黑" panose="020B0503020204020204" pitchFamily="34" charset="-122"/>
                <a:ea typeface="微软雅黑" panose="020B0503020204020204" pitchFamily="34" charset="-122"/>
              </a:rPr>
              <a:t>    1.</a:t>
            </a:r>
            <a:r>
              <a:rPr lang="zh-CN" altLang="en-US" sz="1600" dirty="0" smtClean="0">
                <a:latin typeface="微软雅黑" panose="020B0503020204020204" pitchFamily="34" charset="-122"/>
                <a:ea typeface="微软雅黑" panose="020B0503020204020204" pitchFamily="34" charset="-122"/>
              </a:rPr>
              <a:t>配置</a:t>
            </a:r>
            <a:r>
              <a:rPr lang="en-US" altLang="zh-CN" sz="1600" dirty="0" smtClean="0">
                <a:latin typeface="微软雅黑" panose="020B0503020204020204" pitchFamily="34" charset="-122"/>
                <a:ea typeface="微软雅黑" panose="020B0503020204020204" pitchFamily="34" charset="-122"/>
              </a:rPr>
              <a:t>VTP</a:t>
            </a:r>
            <a:r>
              <a:rPr lang="zh-CN" altLang="en-US" sz="1600" dirty="0" smtClean="0">
                <a:latin typeface="微软雅黑" panose="020B0503020204020204" pitchFamily="34" charset="-122"/>
                <a:ea typeface="微软雅黑" panose="020B0503020204020204" pitchFamily="34" charset="-122"/>
              </a:rPr>
              <a:t>（模式、版本、密码、域）</a:t>
            </a:r>
            <a:endParaRPr lang="en-US" altLang="zh-CN" sz="1600" dirty="0" smtClean="0">
              <a:latin typeface="微软雅黑" panose="020B0503020204020204" pitchFamily="34" charset="-122"/>
              <a:ea typeface="微软雅黑" panose="020B0503020204020204" pitchFamily="34" charset="-122"/>
            </a:endParaRPr>
          </a:p>
          <a:p>
            <a:pPr>
              <a:lnSpc>
                <a:spcPct val="150000"/>
              </a:lnSpc>
            </a:pPr>
            <a:r>
              <a:rPr lang="en-US" altLang="zh-CN" sz="1600" dirty="0" smtClean="0">
                <a:latin typeface="微软雅黑" panose="020B0503020204020204" pitchFamily="34" charset="-122"/>
                <a:ea typeface="微软雅黑" panose="020B0503020204020204" pitchFamily="34" charset="-122"/>
              </a:rPr>
              <a:t>    2.</a:t>
            </a:r>
            <a:r>
              <a:rPr lang="zh-CN" altLang="en-US" sz="1600" dirty="0" smtClean="0">
                <a:latin typeface="微软雅黑" panose="020B0503020204020204" pitchFamily="34" charset="-122"/>
                <a:ea typeface="微软雅黑" panose="020B0503020204020204" pitchFamily="34" charset="-122"/>
              </a:rPr>
              <a:t>创建</a:t>
            </a:r>
            <a:r>
              <a:rPr lang="en-US" altLang="zh-CN" sz="1600" dirty="0" smtClean="0">
                <a:latin typeface="微软雅黑" panose="020B0503020204020204" pitchFamily="34" charset="-122"/>
                <a:ea typeface="微软雅黑" panose="020B0503020204020204" pitchFamily="34" charset="-122"/>
              </a:rPr>
              <a:t>VLAN</a:t>
            </a:r>
          </a:p>
          <a:p>
            <a:pPr>
              <a:lnSpc>
                <a:spcPct val="150000"/>
              </a:lnSpc>
            </a:pPr>
            <a:r>
              <a:rPr lang="en-US" altLang="zh-CN" sz="1600" dirty="0" smtClean="0">
                <a:latin typeface="微软雅黑" panose="020B0503020204020204" pitchFamily="34" charset="-122"/>
                <a:ea typeface="微软雅黑" panose="020B0503020204020204" pitchFamily="34" charset="-122"/>
              </a:rPr>
              <a:t>    3.</a:t>
            </a:r>
            <a:r>
              <a:rPr lang="zh-CN" altLang="en-US" sz="1600" dirty="0" smtClean="0">
                <a:latin typeface="微软雅黑" panose="020B0503020204020204" pitchFamily="34" charset="-122"/>
                <a:ea typeface="微软雅黑" panose="020B0503020204020204" pitchFamily="34" charset="-122"/>
              </a:rPr>
              <a:t>配置接口</a:t>
            </a:r>
            <a:r>
              <a:rPr lang="en-US" altLang="zh-CN" sz="1600" dirty="0" smtClean="0">
                <a:latin typeface="微软雅黑" panose="020B0503020204020204" pitchFamily="34" charset="-122"/>
                <a:ea typeface="微软雅黑" panose="020B0503020204020204" pitchFamily="34" charset="-122"/>
              </a:rPr>
              <a:t>trunk</a:t>
            </a:r>
            <a:r>
              <a:rPr lang="zh-CN" altLang="en-US" sz="1600" dirty="0" smtClean="0">
                <a:latin typeface="微软雅黑" panose="020B0503020204020204" pitchFamily="34" charset="-122"/>
                <a:ea typeface="微软雅黑" panose="020B0503020204020204" pitchFamily="34" charset="-122"/>
              </a:rPr>
              <a:t>模式；</a:t>
            </a:r>
            <a:endParaRPr lang="en-US" altLang="zh-CN" sz="1600" dirty="0" smtClean="0">
              <a:latin typeface="微软雅黑" panose="020B0503020204020204" pitchFamily="34" charset="-122"/>
              <a:ea typeface="微软雅黑" panose="020B0503020204020204" pitchFamily="34" charset="-122"/>
            </a:endParaRPr>
          </a:p>
          <a:p>
            <a:pPr>
              <a:lnSpc>
                <a:spcPct val="150000"/>
              </a:lnSpc>
            </a:pPr>
            <a:r>
              <a:rPr lang="en-US" altLang="zh-CN" sz="1600" dirty="0" smtClean="0">
                <a:latin typeface="微软雅黑" panose="020B0503020204020204" pitchFamily="34" charset="-122"/>
                <a:ea typeface="微软雅黑" panose="020B0503020204020204" pitchFamily="34" charset="-122"/>
              </a:rPr>
              <a:t>    4.</a:t>
            </a:r>
            <a:r>
              <a:rPr lang="zh-CN" altLang="en-US" sz="1600" dirty="0" smtClean="0">
                <a:latin typeface="微软雅黑" panose="020B0503020204020204" pitchFamily="34" charset="-122"/>
                <a:ea typeface="微软雅黑" panose="020B0503020204020204" pitchFamily="34" charset="-122"/>
              </a:rPr>
              <a:t>配置</a:t>
            </a:r>
            <a:r>
              <a:rPr lang="en-US" altLang="zh-CN" sz="1600" dirty="0" smtClean="0">
                <a:latin typeface="微软雅黑" panose="020B0503020204020204" pitchFamily="34" charset="-122"/>
                <a:ea typeface="微软雅黑" panose="020B0503020204020204" pitchFamily="34" charset="-122"/>
              </a:rPr>
              <a:t>telnet </a:t>
            </a:r>
            <a:r>
              <a:rPr lang="zh-CN" altLang="en-US" sz="1600" dirty="0" smtClean="0">
                <a:latin typeface="微软雅黑" panose="020B0503020204020204" pitchFamily="34" charset="-122"/>
                <a:ea typeface="微软雅黑" panose="020B0503020204020204" pitchFamily="34" charset="-122"/>
              </a:rPr>
              <a:t>功能；</a:t>
            </a:r>
            <a:endParaRPr lang="en-US" altLang="zh-CN" sz="1600" dirty="0" smtClean="0">
              <a:latin typeface="微软雅黑" panose="020B0503020204020204" pitchFamily="34" charset="-122"/>
              <a:ea typeface="微软雅黑" panose="020B0503020204020204" pitchFamily="34" charset="-122"/>
            </a:endParaRPr>
          </a:p>
          <a:p>
            <a:pPr>
              <a:lnSpc>
                <a:spcPct val="150000"/>
              </a:lnSpc>
            </a:pPr>
            <a:r>
              <a:rPr lang="en-US" altLang="zh-CN" sz="1600" dirty="0" smtClean="0">
                <a:latin typeface="微软雅黑" panose="020B0503020204020204" pitchFamily="34" charset="-122"/>
                <a:ea typeface="微软雅黑" panose="020B0503020204020204" pitchFamily="34" charset="-122"/>
              </a:rPr>
              <a:t>    5.</a:t>
            </a:r>
            <a:r>
              <a:rPr lang="zh-CN" altLang="en-US" sz="1600" dirty="0" smtClean="0">
                <a:latin typeface="微软雅黑" panose="020B0503020204020204" pitchFamily="34" charset="-122"/>
                <a:ea typeface="微软雅黑" panose="020B0503020204020204" pitchFamily="34" charset="-122"/>
              </a:rPr>
              <a:t>启动</a:t>
            </a:r>
            <a:r>
              <a:rPr lang="zh-CN" altLang="en-US" sz="1600" dirty="0">
                <a:latin typeface="微软雅黑" panose="020B0503020204020204" pitchFamily="34" charset="-122"/>
                <a:ea typeface="微软雅黑" panose="020B0503020204020204" pitchFamily="34" charset="-122"/>
              </a:rPr>
              <a:t>三层路由</a:t>
            </a:r>
            <a:r>
              <a:rPr lang="zh-CN" altLang="en-US" sz="1600" dirty="0" smtClean="0">
                <a:latin typeface="微软雅黑" panose="020B0503020204020204" pitchFamily="34" charset="-122"/>
                <a:ea typeface="微软雅黑" panose="020B0503020204020204" pitchFamily="34" charset="-122"/>
              </a:rPr>
              <a:t>；</a:t>
            </a:r>
            <a:endParaRPr lang="en-US" altLang="zh-CN" sz="1600" dirty="0" smtClean="0">
              <a:latin typeface="微软雅黑" panose="020B0503020204020204" pitchFamily="34" charset="-122"/>
              <a:ea typeface="微软雅黑" panose="020B0503020204020204" pitchFamily="34" charset="-122"/>
            </a:endParaRPr>
          </a:p>
          <a:p>
            <a:pPr>
              <a:lnSpc>
                <a:spcPct val="150000"/>
              </a:lnSpc>
            </a:pPr>
            <a:r>
              <a:rPr lang="en-US" altLang="zh-CN" sz="1600" dirty="0">
                <a:latin typeface="微软雅黑" panose="020B0503020204020204" pitchFamily="34" charset="-122"/>
                <a:ea typeface="微软雅黑" panose="020B0503020204020204" pitchFamily="34" charset="-122"/>
              </a:rPr>
              <a:t> </a:t>
            </a:r>
            <a:r>
              <a:rPr lang="en-US" altLang="zh-CN" sz="1600" dirty="0" smtClean="0">
                <a:latin typeface="微软雅黑" panose="020B0503020204020204" pitchFamily="34" charset="-122"/>
                <a:ea typeface="微软雅黑" panose="020B0503020204020204" pitchFamily="34" charset="-122"/>
              </a:rPr>
              <a:t>   6.</a:t>
            </a:r>
            <a:r>
              <a:rPr lang="zh-CN" altLang="en-US" sz="1600" dirty="0" smtClean="0">
                <a:latin typeface="微软雅黑" panose="020B0503020204020204" pitchFamily="34" charset="-122"/>
                <a:ea typeface="微软雅黑" panose="020B0503020204020204" pitchFamily="34" charset="-122"/>
              </a:rPr>
              <a:t>配置三层路由；</a:t>
            </a:r>
            <a:endParaRPr lang="en-US" altLang="zh-CN" sz="1600" dirty="0" smtClean="0">
              <a:latin typeface="微软雅黑" panose="020B0503020204020204" pitchFamily="34" charset="-122"/>
              <a:ea typeface="微软雅黑" panose="020B0503020204020204" pitchFamily="34" charset="-122"/>
            </a:endParaRPr>
          </a:p>
          <a:p>
            <a:pPr>
              <a:lnSpc>
                <a:spcPct val="150000"/>
              </a:lnSpc>
            </a:pPr>
            <a:r>
              <a:rPr lang="en-US" altLang="zh-CN" sz="1600" dirty="0" smtClean="0">
                <a:solidFill>
                  <a:srgbClr val="FF0000"/>
                </a:solidFill>
                <a:latin typeface="微软雅黑" panose="020B0503020204020204" pitchFamily="34" charset="-122"/>
                <a:ea typeface="微软雅黑" panose="020B0503020204020204" pitchFamily="34" charset="-122"/>
              </a:rPr>
              <a:t>    7.</a:t>
            </a:r>
            <a:r>
              <a:rPr lang="zh-CN" altLang="en-US" sz="1600" dirty="0" smtClean="0">
                <a:solidFill>
                  <a:srgbClr val="FF0000"/>
                </a:solidFill>
                <a:latin typeface="微软雅黑" panose="020B0503020204020204" pitchFamily="34" charset="-122"/>
                <a:ea typeface="微软雅黑" panose="020B0503020204020204" pitchFamily="34" charset="-122"/>
              </a:rPr>
              <a:t>配置链路聚合</a:t>
            </a:r>
            <a:endParaRPr lang="en-US" altLang="zh-CN" sz="1600" dirty="0" smtClean="0">
              <a:solidFill>
                <a:srgbClr val="FF0000"/>
              </a:solidFill>
              <a:latin typeface="微软雅黑" panose="020B0503020204020204" pitchFamily="34" charset="-122"/>
              <a:ea typeface="微软雅黑" panose="020B0503020204020204" pitchFamily="34" charset="-122"/>
            </a:endParaRPr>
          </a:p>
          <a:p>
            <a:pPr>
              <a:lnSpc>
                <a:spcPct val="150000"/>
              </a:lnSpc>
            </a:pPr>
            <a:r>
              <a:rPr lang="en-US" altLang="zh-CN" sz="1600" dirty="0" smtClean="0">
                <a:latin typeface="微软雅黑" panose="020B0503020204020204" pitchFamily="34" charset="-122"/>
                <a:ea typeface="微软雅黑" panose="020B0503020204020204" pitchFamily="34" charset="-122"/>
              </a:rPr>
              <a:t>    8.</a:t>
            </a:r>
            <a:r>
              <a:rPr lang="zh-CN" altLang="en-US" sz="1600" dirty="0" smtClean="0">
                <a:latin typeface="微软雅黑" panose="020B0503020204020204" pitchFamily="34" charset="-122"/>
                <a:ea typeface="微软雅黑" panose="020B0503020204020204" pitchFamily="34" charset="-122"/>
              </a:rPr>
              <a:t>配置</a:t>
            </a:r>
            <a:r>
              <a:rPr lang="en-US" altLang="zh-CN" sz="1600" dirty="0" smtClean="0">
                <a:latin typeface="微软雅黑" panose="020B0503020204020204" pitchFamily="34" charset="-122"/>
                <a:ea typeface="微软雅黑" panose="020B0503020204020204" pitchFamily="34" charset="-122"/>
              </a:rPr>
              <a:t>PVST</a:t>
            </a:r>
            <a:r>
              <a:rPr lang="zh-CN" altLang="en-US" sz="1600" dirty="0" smtClean="0">
                <a:latin typeface="微软雅黑" panose="020B0503020204020204" pitchFamily="34" charset="-122"/>
                <a:ea typeface="微软雅黑" panose="020B0503020204020204" pitchFamily="34" charset="-122"/>
              </a:rPr>
              <a:t>，</a:t>
            </a:r>
            <a:r>
              <a:rPr lang="en-US" altLang="zh-CN" sz="1600" dirty="0" err="1" smtClean="0">
                <a:latin typeface="微软雅黑" panose="020B0503020204020204" pitchFamily="34" charset="-122"/>
                <a:ea typeface="微软雅黑" panose="020B0503020204020204" pitchFamily="34" charset="-122"/>
              </a:rPr>
              <a:t>vlan</a:t>
            </a:r>
            <a:r>
              <a:rPr lang="en-US" altLang="zh-CN" sz="1600" dirty="0" smtClean="0">
                <a:latin typeface="微软雅黑" panose="020B0503020204020204" pitchFamily="34" charset="-122"/>
                <a:ea typeface="微软雅黑" panose="020B0503020204020204" pitchFamily="34" charset="-122"/>
              </a:rPr>
              <a:t> 10</a:t>
            </a:r>
            <a:r>
              <a:rPr lang="zh-CN" altLang="en-US" sz="1600" dirty="0" smtClean="0">
                <a:latin typeface="微软雅黑" panose="020B0503020204020204" pitchFamily="34" charset="-122"/>
                <a:ea typeface="微软雅黑" panose="020B0503020204020204" pitchFamily="34" charset="-122"/>
              </a:rPr>
              <a:t>和</a:t>
            </a:r>
            <a:r>
              <a:rPr lang="en-US" altLang="zh-CN" sz="1600" dirty="0" smtClean="0">
                <a:latin typeface="微软雅黑" panose="020B0503020204020204" pitchFamily="34" charset="-122"/>
                <a:ea typeface="微软雅黑" panose="020B0503020204020204" pitchFamily="34" charset="-122"/>
              </a:rPr>
              <a:t>20</a:t>
            </a:r>
            <a:r>
              <a:rPr lang="zh-CN" altLang="en-US" sz="1600" dirty="0" smtClean="0">
                <a:latin typeface="微软雅黑" panose="020B0503020204020204" pitchFamily="34" charset="-122"/>
                <a:ea typeface="微软雅黑" panose="020B0503020204020204" pitchFamily="34" charset="-122"/>
              </a:rPr>
              <a:t>的根</a:t>
            </a:r>
            <a:r>
              <a:rPr lang="en-US" altLang="zh-CN" sz="1600" dirty="0" smtClean="0">
                <a:latin typeface="微软雅黑" panose="020B0503020204020204" pitchFamily="34" charset="-122"/>
                <a:ea typeface="微软雅黑" panose="020B0503020204020204" pitchFamily="34" charset="-122"/>
              </a:rPr>
              <a:t>SW0</a:t>
            </a:r>
            <a:r>
              <a:rPr lang="zh-CN" altLang="en-US" sz="1600" dirty="0" smtClean="0">
                <a:latin typeface="微软雅黑" panose="020B0503020204020204" pitchFamily="34" charset="-122"/>
                <a:ea typeface="微软雅黑" panose="020B0503020204020204" pitchFamily="34" charset="-122"/>
              </a:rPr>
              <a:t>，备用根</a:t>
            </a:r>
            <a:r>
              <a:rPr lang="en-US" altLang="zh-CN" sz="1600" dirty="0">
                <a:latin typeface="微软雅黑" panose="020B0503020204020204" pitchFamily="34" charset="-122"/>
                <a:ea typeface="微软雅黑" panose="020B0503020204020204" pitchFamily="34" charset="-122"/>
              </a:rPr>
              <a:t>SW0_1 </a:t>
            </a:r>
            <a:r>
              <a:rPr lang="en-US" altLang="zh-CN" sz="1600" dirty="0" err="1" smtClean="0">
                <a:latin typeface="微软雅黑" panose="020B0503020204020204" pitchFamily="34" charset="-122"/>
                <a:ea typeface="微软雅黑" panose="020B0503020204020204" pitchFamily="34" charset="-122"/>
              </a:rPr>
              <a:t>vlan</a:t>
            </a:r>
            <a:r>
              <a:rPr lang="en-US" altLang="zh-CN" sz="1600" dirty="0" smtClean="0">
                <a:latin typeface="微软雅黑" panose="020B0503020204020204" pitchFamily="34" charset="-122"/>
                <a:ea typeface="微软雅黑" panose="020B0503020204020204" pitchFamily="34" charset="-122"/>
              </a:rPr>
              <a:t> 30</a:t>
            </a:r>
            <a:r>
              <a:rPr lang="zh-CN" altLang="en-US" sz="1600" dirty="0" smtClean="0">
                <a:latin typeface="微软雅黑" panose="020B0503020204020204" pitchFamily="34" charset="-122"/>
                <a:ea typeface="微软雅黑" panose="020B0503020204020204" pitchFamily="34" charset="-122"/>
              </a:rPr>
              <a:t>和</a:t>
            </a:r>
            <a:r>
              <a:rPr lang="en-US" altLang="zh-CN" sz="1600" dirty="0" smtClean="0">
                <a:latin typeface="微软雅黑" panose="020B0503020204020204" pitchFamily="34" charset="-122"/>
                <a:ea typeface="微软雅黑" panose="020B0503020204020204" pitchFamily="34" charset="-122"/>
              </a:rPr>
              <a:t>100</a:t>
            </a:r>
            <a:r>
              <a:rPr lang="zh-CN" altLang="en-US" sz="1600" dirty="0" smtClean="0">
                <a:latin typeface="微软雅黑" panose="020B0503020204020204" pitchFamily="34" charset="-122"/>
                <a:ea typeface="微软雅黑" panose="020B0503020204020204" pitchFamily="34" charset="-122"/>
              </a:rPr>
              <a:t>的根</a:t>
            </a:r>
            <a:r>
              <a:rPr lang="en-US" altLang="zh-CN" sz="1600" dirty="0" smtClean="0">
                <a:latin typeface="微软雅黑" panose="020B0503020204020204" pitchFamily="34" charset="-122"/>
                <a:ea typeface="微软雅黑" panose="020B0503020204020204" pitchFamily="34" charset="-122"/>
              </a:rPr>
              <a:t>SW0_1</a:t>
            </a:r>
            <a:r>
              <a:rPr lang="zh-CN" altLang="en-US" sz="1600" dirty="0" smtClean="0">
                <a:latin typeface="微软雅黑" panose="020B0503020204020204" pitchFamily="34" charset="-122"/>
                <a:ea typeface="微软雅黑" panose="020B0503020204020204" pitchFamily="34" charset="-122"/>
              </a:rPr>
              <a:t>，备用根</a:t>
            </a:r>
            <a:r>
              <a:rPr lang="en-US" altLang="zh-CN" sz="1600" dirty="0" smtClean="0">
                <a:latin typeface="微软雅黑" panose="020B0503020204020204" pitchFamily="34" charset="-122"/>
                <a:ea typeface="微软雅黑" panose="020B0503020204020204" pitchFamily="34" charset="-122"/>
              </a:rPr>
              <a:t>SW0</a:t>
            </a:r>
            <a:r>
              <a:rPr lang="zh-CN" altLang="en-US" sz="1600" dirty="0" smtClean="0">
                <a:latin typeface="微软雅黑" panose="020B0503020204020204" pitchFamily="34" charset="-122"/>
                <a:ea typeface="微软雅黑" panose="020B0503020204020204" pitchFamily="34" charset="-122"/>
              </a:rPr>
              <a:t>；</a:t>
            </a:r>
            <a:endParaRPr lang="en-US" altLang="zh-CN" sz="1600" dirty="0" smtClean="0">
              <a:latin typeface="微软雅黑" panose="020B0503020204020204" pitchFamily="34" charset="-122"/>
              <a:ea typeface="微软雅黑" panose="020B0503020204020204" pitchFamily="34" charset="-122"/>
            </a:endParaRPr>
          </a:p>
          <a:p>
            <a:pPr>
              <a:lnSpc>
                <a:spcPct val="150000"/>
              </a:lnSpc>
            </a:pPr>
            <a:r>
              <a:rPr lang="en-US" altLang="zh-CN" sz="1600" dirty="0" smtClean="0">
                <a:solidFill>
                  <a:srgbClr val="FF0000"/>
                </a:solidFill>
                <a:latin typeface="微软雅黑" panose="020B0503020204020204" pitchFamily="34" charset="-122"/>
                <a:ea typeface="微软雅黑" panose="020B0503020204020204" pitchFamily="34" charset="-122"/>
              </a:rPr>
              <a:t>    9.</a:t>
            </a:r>
            <a:r>
              <a:rPr lang="en-US" altLang="zh-CN" sz="1600" dirty="0">
                <a:solidFill>
                  <a:srgbClr val="FF0000"/>
                </a:solidFill>
                <a:latin typeface="微软雅黑" panose="020B0503020204020204" pitchFamily="34" charset="-122"/>
                <a:ea typeface="微软雅黑" panose="020B0503020204020204" pitchFamily="34" charset="-122"/>
              </a:rPr>
              <a:t> </a:t>
            </a:r>
            <a:r>
              <a:rPr lang="zh-CN" altLang="en-US" sz="1600" dirty="0" smtClean="0">
                <a:solidFill>
                  <a:srgbClr val="FF0000"/>
                </a:solidFill>
                <a:latin typeface="微软雅黑" panose="020B0503020204020204" pitchFamily="34" charset="-122"/>
                <a:ea typeface="微软雅黑" panose="020B0503020204020204" pitchFamily="34" charset="-122"/>
              </a:rPr>
              <a:t>配置</a:t>
            </a:r>
            <a:r>
              <a:rPr lang="en-US" altLang="zh-CN" sz="1600" dirty="0" smtClean="0">
                <a:solidFill>
                  <a:srgbClr val="FF0000"/>
                </a:solidFill>
                <a:latin typeface="微软雅黑" panose="020B0503020204020204" pitchFamily="34" charset="-122"/>
                <a:ea typeface="微软雅黑" panose="020B0503020204020204" pitchFamily="34" charset="-122"/>
              </a:rPr>
              <a:t>HSRP</a:t>
            </a:r>
            <a:r>
              <a:rPr lang="zh-CN" altLang="en-US" sz="1600" dirty="0" smtClean="0">
                <a:solidFill>
                  <a:srgbClr val="FF0000"/>
                </a:solidFill>
                <a:latin typeface="微软雅黑" panose="020B0503020204020204" pitchFamily="34" charset="-122"/>
                <a:ea typeface="微软雅黑" panose="020B0503020204020204" pitchFamily="34" charset="-122"/>
              </a:rPr>
              <a:t>，</a:t>
            </a:r>
            <a:r>
              <a:rPr lang="zh-CN" altLang="en-US" sz="1600" dirty="0">
                <a:solidFill>
                  <a:srgbClr val="FF0000"/>
                </a:solidFill>
                <a:latin typeface="微软雅黑" panose="020B0503020204020204" pitchFamily="34" charset="-122"/>
                <a:ea typeface="微软雅黑" panose="020B0503020204020204" pitchFamily="34" charset="-122"/>
              </a:rPr>
              <a:t>构建网关热</a:t>
            </a:r>
            <a:r>
              <a:rPr lang="zh-CN" altLang="en-US" sz="1600" dirty="0" smtClean="0">
                <a:solidFill>
                  <a:srgbClr val="FF0000"/>
                </a:solidFill>
                <a:latin typeface="微软雅黑" panose="020B0503020204020204" pitchFamily="34" charset="-122"/>
                <a:ea typeface="微软雅黑" panose="020B0503020204020204" pitchFamily="34" charset="-122"/>
              </a:rPr>
              <a:t>备。</a:t>
            </a:r>
            <a:endParaRPr lang="en-US" altLang="zh-CN" sz="1600" dirty="0" smtClean="0">
              <a:solidFill>
                <a:srgbClr val="FF0000"/>
              </a:solidFill>
              <a:latin typeface="微软雅黑" panose="020B0503020204020204" pitchFamily="34" charset="-122"/>
              <a:ea typeface="微软雅黑" panose="020B0503020204020204" pitchFamily="34" charset="-122"/>
            </a:endParaRPr>
          </a:p>
          <a:p>
            <a:pPr>
              <a:lnSpc>
                <a:spcPct val="150000"/>
              </a:lnSpc>
            </a:pPr>
            <a:endParaRPr lang="en-US" altLang="zh-CN" sz="1600" dirty="0">
              <a:latin typeface="微软雅黑" panose="020B0503020204020204" pitchFamily="34" charset="-122"/>
              <a:ea typeface="微软雅黑" panose="020B0503020204020204" pitchFamily="34" charset="-122"/>
            </a:endParaRPr>
          </a:p>
          <a:p>
            <a:pPr>
              <a:lnSpc>
                <a:spcPct val="150000"/>
              </a:lnSpc>
            </a:pPr>
            <a:endParaRPr lang="zh-CN" altLang="en-US" sz="16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79349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6012160" y="548680"/>
            <a:ext cx="3024336" cy="5078313"/>
          </a:xfrm>
          <a:prstGeom prst="rect">
            <a:avLst/>
          </a:prstGeom>
        </p:spPr>
        <p:txBody>
          <a:bodyPr wrap="square">
            <a:spAutoFit/>
          </a:bodyPr>
          <a:lstStyle/>
          <a:p>
            <a:pPr>
              <a:lnSpc>
                <a:spcPct val="150000"/>
              </a:lnSpc>
            </a:pPr>
            <a:r>
              <a:rPr lang="zh-CN" altLang="en-US" b="1" dirty="0" smtClean="0">
                <a:latin typeface="微软雅黑" panose="020B0503020204020204" pitchFamily="34" charset="-122"/>
                <a:ea typeface="微软雅黑" panose="020B0503020204020204" pitchFamily="34" charset="-122"/>
              </a:rPr>
              <a:t>核心交换机配置：</a:t>
            </a:r>
            <a:endParaRPr lang="en-US" altLang="zh-CN" b="1" dirty="0" smtClean="0">
              <a:latin typeface="微软雅黑" panose="020B0503020204020204" pitchFamily="34" charset="-122"/>
              <a:ea typeface="微软雅黑" panose="020B0503020204020204" pitchFamily="34" charset="-122"/>
            </a:endParaRPr>
          </a:p>
          <a:p>
            <a:pPr>
              <a:lnSpc>
                <a:spcPct val="150000"/>
              </a:lnSpc>
            </a:pPr>
            <a:r>
              <a:rPr lang="en-US" altLang="zh-CN" b="1" dirty="0" smtClean="0">
                <a:latin typeface="微软雅黑" panose="020B0503020204020204" pitchFamily="34" charset="-122"/>
                <a:ea typeface="微软雅黑" panose="020B0503020204020204" pitchFamily="34" charset="-122"/>
              </a:rPr>
              <a:t>1.VTP</a:t>
            </a:r>
            <a:r>
              <a:rPr lang="zh-CN" altLang="en-US" b="1" dirty="0" smtClean="0">
                <a:latin typeface="微软雅黑" panose="020B0503020204020204" pitchFamily="34" charset="-122"/>
                <a:ea typeface="微软雅黑" panose="020B0503020204020204" pitchFamily="34" charset="-122"/>
              </a:rPr>
              <a:t>配置</a:t>
            </a:r>
            <a:endParaRPr lang="en-US" altLang="zh-CN" b="1" dirty="0" smtClean="0">
              <a:latin typeface="微软雅黑" panose="020B0503020204020204" pitchFamily="34" charset="-122"/>
              <a:ea typeface="微软雅黑" panose="020B0503020204020204" pitchFamily="34" charset="-122"/>
            </a:endParaRPr>
          </a:p>
          <a:p>
            <a:pPr>
              <a:lnSpc>
                <a:spcPct val="150000"/>
              </a:lnSpc>
            </a:pPr>
            <a:r>
              <a:rPr lang="en-US" altLang="zh-CN" dirty="0" smtClean="0">
                <a:latin typeface="微软雅黑" panose="020B0503020204020204" pitchFamily="34" charset="-122"/>
                <a:ea typeface="微软雅黑" panose="020B0503020204020204" pitchFamily="34" charset="-122"/>
              </a:rPr>
              <a:t> </a:t>
            </a:r>
            <a:r>
              <a:rPr lang="en-US" altLang="zh-CN" dirty="0" err="1" smtClean="0">
                <a:latin typeface="微软雅黑" panose="020B0503020204020204" pitchFamily="34" charset="-122"/>
                <a:ea typeface="微软雅黑" panose="020B0503020204020204" pitchFamily="34" charset="-122"/>
              </a:rPr>
              <a:t>vtp</a:t>
            </a:r>
            <a:r>
              <a:rPr lang="en-US" altLang="zh-CN" dirty="0" smtClean="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domain </a:t>
            </a:r>
            <a:r>
              <a:rPr lang="en-US" altLang="zh-CN" dirty="0" err="1">
                <a:latin typeface="微软雅黑" panose="020B0503020204020204" pitchFamily="34" charset="-122"/>
                <a:ea typeface="微软雅黑" panose="020B0503020204020204" pitchFamily="34" charset="-122"/>
              </a:rPr>
              <a:t>wspc</a:t>
            </a:r>
            <a:endParaRPr lang="en-US" altLang="zh-CN" dirty="0">
              <a:latin typeface="微软雅黑" panose="020B0503020204020204" pitchFamily="34" charset="-122"/>
              <a:ea typeface="微软雅黑" panose="020B0503020204020204" pitchFamily="34" charset="-122"/>
            </a:endParaRPr>
          </a:p>
          <a:p>
            <a:pPr>
              <a:lnSpc>
                <a:spcPct val="150000"/>
              </a:lnSpc>
            </a:pPr>
            <a:r>
              <a:rPr lang="en-US" altLang="zh-CN" dirty="0" smtClean="0">
                <a:latin typeface="微软雅黑" panose="020B0503020204020204" pitchFamily="34" charset="-122"/>
                <a:ea typeface="微软雅黑" panose="020B0503020204020204" pitchFamily="34" charset="-122"/>
              </a:rPr>
              <a:t> </a:t>
            </a:r>
            <a:r>
              <a:rPr lang="en-US" altLang="zh-CN" dirty="0" err="1" smtClean="0">
                <a:latin typeface="微软雅黑" panose="020B0503020204020204" pitchFamily="34" charset="-122"/>
                <a:ea typeface="微软雅黑" panose="020B0503020204020204" pitchFamily="34" charset="-122"/>
              </a:rPr>
              <a:t>vtp</a:t>
            </a:r>
            <a:r>
              <a:rPr lang="en-US" altLang="zh-CN" dirty="0" smtClean="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mode server</a:t>
            </a:r>
          </a:p>
          <a:p>
            <a:pPr>
              <a:lnSpc>
                <a:spcPct val="150000"/>
              </a:lnSpc>
            </a:pPr>
            <a:r>
              <a:rPr lang="en-US" altLang="zh-CN" dirty="0" smtClean="0">
                <a:latin typeface="微软雅黑" panose="020B0503020204020204" pitchFamily="34" charset="-122"/>
                <a:ea typeface="微软雅黑" panose="020B0503020204020204" pitchFamily="34" charset="-122"/>
              </a:rPr>
              <a:t> </a:t>
            </a:r>
            <a:r>
              <a:rPr lang="en-US" altLang="zh-CN" dirty="0" err="1" smtClean="0">
                <a:latin typeface="微软雅黑" panose="020B0503020204020204" pitchFamily="34" charset="-122"/>
                <a:ea typeface="微软雅黑" panose="020B0503020204020204" pitchFamily="34" charset="-122"/>
              </a:rPr>
              <a:t>vtp</a:t>
            </a:r>
            <a:r>
              <a:rPr lang="en-US" altLang="zh-CN" dirty="0" smtClean="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password cisco</a:t>
            </a:r>
          </a:p>
          <a:p>
            <a:pPr>
              <a:lnSpc>
                <a:spcPct val="150000"/>
              </a:lnSpc>
            </a:pPr>
            <a:r>
              <a:rPr lang="en-US" altLang="zh-CN" dirty="0" smtClean="0">
                <a:latin typeface="微软雅黑" panose="020B0503020204020204" pitchFamily="34" charset="-122"/>
                <a:ea typeface="微软雅黑" panose="020B0503020204020204" pitchFamily="34" charset="-122"/>
              </a:rPr>
              <a:t> </a:t>
            </a:r>
            <a:r>
              <a:rPr lang="en-US" altLang="zh-CN" dirty="0" err="1" smtClean="0">
                <a:latin typeface="微软雅黑" panose="020B0503020204020204" pitchFamily="34" charset="-122"/>
                <a:ea typeface="微软雅黑" panose="020B0503020204020204" pitchFamily="34" charset="-122"/>
              </a:rPr>
              <a:t>vtp</a:t>
            </a:r>
            <a:r>
              <a:rPr lang="en-US" altLang="zh-CN" dirty="0" smtClean="0">
                <a:latin typeface="微软雅黑" panose="020B0503020204020204" pitchFamily="34" charset="-122"/>
                <a:ea typeface="微软雅黑" panose="020B0503020204020204" pitchFamily="34" charset="-122"/>
              </a:rPr>
              <a:t> </a:t>
            </a:r>
            <a:r>
              <a:rPr lang="en-US" altLang="zh-CN" dirty="0" err="1">
                <a:latin typeface="微软雅黑" panose="020B0503020204020204" pitchFamily="34" charset="-122"/>
                <a:ea typeface="微软雅黑" panose="020B0503020204020204" pitchFamily="34" charset="-122"/>
              </a:rPr>
              <a:t>ver</a:t>
            </a:r>
            <a:r>
              <a:rPr lang="en-US" altLang="zh-CN" dirty="0">
                <a:latin typeface="微软雅黑" panose="020B0503020204020204" pitchFamily="34" charset="-122"/>
                <a:ea typeface="微软雅黑" panose="020B0503020204020204" pitchFamily="34" charset="-122"/>
              </a:rPr>
              <a:t> </a:t>
            </a:r>
            <a:r>
              <a:rPr lang="en-US" altLang="zh-CN" dirty="0" smtClean="0">
                <a:latin typeface="微软雅黑" panose="020B0503020204020204" pitchFamily="34" charset="-122"/>
                <a:ea typeface="微软雅黑" panose="020B0503020204020204" pitchFamily="34" charset="-122"/>
              </a:rPr>
              <a:t>2</a:t>
            </a:r>
          </a:p>
          <a:p>
            <a:pPr>
              <a:lnSpc>
                <a:spcPct val="150000"/>
              </a:lnSpc>
            </a:pPr>
            <a:r>
              <a:rPr lang="en-US" altLang="zh-CN" b="1" dirty="0" smtClean="0">
                <a:latin typeface="微软雅黑" panose="020B0503020204020204" pitchFamily="34" charset="-122"/>
                <a:ea typeface="微软雅黑" panose="020B0503020204020204" pitchFamily="34" charset="-122"/>
              </a:rPr>
              <a:t>2.</a:t>
            </a:r>
            <a:r>
              <a:rPr lang="zh-CN" altLang="en-US" b="1" dirty="0" smtClean="0">
                <a:latin typeface="微软雅黑" panose="020B0503020204020204" pitchFamily="34" charset="-122"/>
                <a:ea typeface="微软雅黑" panose="020B0503020204020204" pitchFamily="34" charset="-122"/>
              </a:rPr>
              <a:t>创建</a:t>
            </a:r>
            <a:r>
              <a:rPr lang="en-US" altLang="zh-CN" b="1" dirty="0" smtClean="0">
                <a:latin typeface="微软雅黑" panose="020B0503020204020204" pitchFamily="34" charset="-122"/>
                <a:ea typeface="微软雅黑" panose="020B0503020204020204" pitchFamily="34" charset="-122"/>
              </a:rPr>
              <a:t>VLAN</a:t>
            </a:r>
          </a:p>
          <a:p>
            <a:pPr>
              <a:lnSpc>
                <a:spcPct val="150000"/>
              </a:lnSpc>
            </a:pPr>
            <a:r>
              <a:rPr lang="en-US" altLang="zh-CN" dirty="0" smtClean="0">
                <a:latin typeface="微软雅黑" panose="020B0503020204020204" pitchFamily="34" charset="-122"/>
                <a:ea typeface="微软雅黑" panose="020B0503020204020204" pitchFamily="34" charset="-122"/>
              </a:rPr>
              <a:t> </a:t>
            </a:r>
            <a:r>
              <a:rPr lang="en-US" altLang="zh-CN" dirty="0" err="1" smtClean="0">
                <a:latin typeface="微软雅黑" panose="020B0503020204020204" pitchFamily="34" charset="-122"/>
                <a:ea typeface="微软雅黑" panose="020B0503020204020204" pitchFamily="34" charset="-122"/>
              </a:rPr>
              <a:t>vlan</a:t>
            </a:r>
            <a:r>
              <a:rPr lang="en-US" altLang="zh-CN" dirty="0" smtClean="0">
                <a:latin typeface="微软雅黑" panose="020B0503020204020204" pitchFamily="34" charset="-122"/>
                <a:ea typeface="微软雅黑" panose="020B0503020204020204" pitchFamily="34" charset="-122"/>
              </a:rPr>
              <a:t>  10</a:t>
            </a:r>
            <a:endParaRPr lang="en-US" altLang="zh-CN" dirty="0">
              <a:latin typeface="微软雅黑" panose="020B0503020204020204" pitchFamily="34" charset="-122"/>
              <a:ea typeface="微软雅黑" panose="020B0503020204020204" pitchFamily="34" charset="-122"/>
            </a:endParaRPr>
          </a:p>
          <a:p>
            <a:pPr>
              <a:lnSpc>
                <a:spcPct val="150000"/>
              </a:lnSpc>
            </a:pPr>
            <a:r>
              <a:rPr lang="en-US" altLang="zh-CN" dirty="0">
                <a:latin typeface="微软雅黑" panose="020B0503020204020204" pitchFamily="34" charset="-122"/>
                <a:ea typeface="微软雅黑" panose="020B0503020204020204" pitchFamily="34" charset="-122"/>
              </a:rPr>
              <a:t> </a:t>
            </a:r>
            <a:r>
              <a:rPr lang="en-US" altLang="zh-CN" dirty="0" err="1" smtClean="0">
                <a:latin typeface="微软雅黑" panose="020B0503020204020204" pitchFamily="34" charset="-122"/>
                <a:ea typeface="微软雅黑" panose="020B0503020204020204" pitchFamily="34" charset="-122"/>
              </a:rPr>
              <a:t>vlan</a:t>
            </a:r>
            <a:r>
              <a:rPr lang="en-US" altLang="zh-CN" dirty="0" smtClean="0">
                <a:latin typeface="微软雅黑" panose="020B0503020204020204" pitchFamily="34" charset="-122"/>
                <a:ea typeface="微软雅黑" panose="020B0503020204020204" pitchFamily="34" charset="-122"/>
              </a:rPr>
              <a:t>  20</a:t>
            </a:r>
          </a:p>
          <a:p>
            <a:pPr>
              <a:lnSpc>
                <a:spcPct val="150000"/>
              </a:lnSpc>
            </a:pPr>
            <a:r>
              <a:rPr lang="en-US" altLang="zh-CN" dirty="0" smtClean="0">
                <a:latin typeface="微软雅黑" panose="020B0503020204020204" pitchFamily="34" charset="-122"/>
                <a:ea typeface="微软雅黑" panose="020B0503020204020204" pitchFamily="34" charset="-122"/>
              </a:rPr>
              <a:t> </a:t>
            </a:r>
            <a:r>
              <a:rPr lang="en-US" altLang="zh-CN" dirty="0" err="1" smtClean="0">
                <a:latin typeface="微软雅黑" panose="020B0503020204020204" pitchFamily="34" charset="-122"/>
                <a:ea typeface="微软雅黑" panose="020B0503020204020204" pitchFamily="34" charset="-122"/>
              </a:rPr>
              <a:t>vlan</a:t>
            </a:r>
            <a:r>
              <a:rPr lang="en-US" altLang="zh-CN" dirty="0" smtClean="0">
                <a:latin typeface="微软雅黑" panose="020B0503020204020204" pitchFamily="34" charset="-122"/>
                <a:ea typeface="微软雅黑" panose="020B0503020204020204" pitchFamily="34" charset="-122"/>
              </a:rPr>
              <a:t>  30</a:t>
            </a:r>
          </a:p>
          <a:p>
            <a:pPr>
              <a:lnSpc>
                <a:spcPct val="150000"/>
              </a:lnSpc>
            </a:pPr>
            <a:r>
              <a:rPr lang="en-US" altLang="zh-CN" dirty="0">
                <a:latin typeface="微软雅黑" panose="020B0503020204020204" pitchFamily="34" charset="-122"/>
                <a:ea typeface="微软雅黑" panose="020B0503020204020204" pitchFamily="34" charset="-122"/>
              </a:rPr>
              <a:t> </a:t>
            </a:r>
            <a:r>
              <a:rPr lang="en-US" altLang="zh-CN" dirty="0" err="1" smtClean="0">
                <a:latin typeface="微软雅黑" panose="020B0503020204020204" pitchFamily="34" charset="-122"/>
                <a:ea typeface="微软雅黑" panose="020B0503020204020204" pitchFamily="34" charset="-122"/>
              </a:rPr>
              <a:t>vlan</a:t>
            </a:r>
            <a:r>
              <a:rPr lang="en-US" altLang="zh-CN" dirty="0" smtClean="0">
                <a:latin typeface="微软雅黑" panose="020B0503020204020204" pitchFamily="34" charset="-122"/>
                <a:ea typeface="微软雅黑" panose="020B0503020204020204" pitchFamily="34" charset="-122"/>
              </a:rPr>
              <a:t>  100</a:t>
            </a:r>
          </a:p>
          <a:p>
            <a:pPr>
              <a:lnSpc>
                <a:spcPct val="150000"/>
              </a:lnSpc>
            </a:pPr>
            <a:r>
              <a:rPr lang="en-US" altLang="zh-CN" dirty="0" smtClean="0">
                <a:latin typeface="微软雅黑" panose="020B0503020204020204" pitchFamily="34" charset="-122"/>
                <a:ea typeface="微软雅黑" panose="020B0503020204020204" pitchFamily="34" charset="-122"/>
              </a:rPr>
              <a:t> </a:t>
            </a:r>
            <a:r>
              <a:rPr lang="en-US" altLang="zh-CN" dirty="0" err="1" smtClean="0">
                <a:latin typeface="微软雅黑" panose="020B0503020204020204" pitchFamily="34" charset="-122"/>
                <a:ea typeface="微软雅黑" panose="020B0503020204020204" pitchFamily="34" charset="-122"/>
              </a:rPr>
              <a:t>vlan</a:t>
            </a:r>
            <a:r>
              <a:rPr lang="en-US" altLang="zh-CN" dirty="0" smtClean="0">
                <a:latin typeface="微软雅黑" panose="020B0503020204020204" pitchFamily="34" charset="-122"/>
                <a:ea typeface="微软雅黑" panose="020B0503020204020204" pitchFamily="34" charset="-122"/>
              </a:rPr>
              <a:t>   999</a:t>
            </a:r>
            <a:endParaRPr lang="en-US" altLang="zh-CN" dirty="0">
              <a:latin typeface="微软雅黑" panose="020B0503020204020204" pitchFamily="34" charset="-122"/>
              <a:ea typeface="微软雅黑" panose="020B0503020204020204" pitchFamily="34" charset="-122"/>
            </a:endParaRPr>
          </a:p>
        </p:txBody>
      </p:sp>
      <p:pic>
        <p:nvPicPr>
          <p:cNvPr id="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764704"/>
            <a:ext cx="5339276" cy="3528392"/>
          </a:xfrm>
          <a:prstGeom prst="rect">
            <a:avLst/>
          </a:prstGeom>
          <a:noFill/>
          <a:ln w="9525">
            <a:solidFill>
              <a:schemeClr val="tx2"/>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371049293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115616" y="620688"/>
            <a:ext cx="3600400" cy="3250121"/>
          </a:xfrm>
          <a:prstGeom prst="rect">
            <a:avLst/>
          </a:prstGeom>
          <a:ln>
            <a:solidFill>
              <a:schemeClr val="tx2"/>
            </a:solidFill>
          </a:ln>
        </p:spPr>
        <p:txBody>
          <a:bodyPr wrap="square">
            <a:spAutoFit/>
          </a:bodyPr>
          <a:lstStyle/>
          <a:p>
            <a:pPr>
              <a:lnSpc>
                <a:spcPct val="150000"/>
              </a:lnSpc>
            </a:pPr>
            <a:r>
              <a:rPr lang="en-US" altLang="zh-CN" b="1" dirty="0">
                <a:latin typeface="微软雅黑" panose="020B0503020204020204" pitchFamily="34" charset="-122"/>
                <a:ea typeface="微软雅黑" panose="020B0503020204020204" pitchFamily="34" charset="-122"/>
              </a:rPr>
              <a:t>3.</a:t>
            </a:r>
            <a:r>
              <a:rPr lang="zh-CN" altLang="en-US" b="1" dirty="0">
                <a:latin typeface="微软雅黑" panose="020B0503020204020204" pitchFamily="34" charset="-122"/>
                <a:ea typeface="微软雅黑" panose="020B0503020204020204" pitchFamily="34" charset="-122"/>
              </a:rPr>
              <a:t>配置接口</a:t>
            </a:r>
            <a:r>
              <a:rPr lang="en-US" altLang="zh-CN" b="1" dirty="0">
                <a:latin typeface="微软雅黑" panose="020B0503020204020204" pitchFamily="34" charset="-122"/>
                <a:ea typeface="微软雅黑" panose="020B0503020204020204" pitchFamily="34" charset="-122"/>
              </a:rPr>
              <a:t>trunk</a:t>
            </a:r>
            <a:r>
              <a:rPr lang="zh-CN" altLang="en-US" b="1" dirty="0" smtClean="0">
                <a:latin typeface="微软雅黑" panose="020B0503020204020204" pitchFamily="34" charset="-122"/>
                <a:ea typeface="微软雅黑" panose="020B0503020204020204" pitchFamily="34" charset="-122"/>
              </a:rPr>
              <a:t>模式</a:t>
            </a:r>
            <a:endParaRPr lang="en-US" altLang="zh-CN" b="1" dirty="0" smtClean="0">
              <a:latin typeface="微软雅黑" panose="020B0503020204020204" pitchFamily="34" charset="-122"/>
              <a:ea typeface="微软雅黑" panose="020B0503020204020204" pitchFamily="34" charset="-122"/>
            </a:endParaRPr>
          </a:p>
          <a:p>
            <a:pPr>
              <a:lnSpc>
                <a:spcPct val="120000"/>
              </a:lnSpc>
            </a:pPr>
            <a:r>
              <a:rPr lang="en-US" altLang="zh-CN" dirty="0" smtClean="0"/>
              <a:t>Interface range FastEthernet0/1-4</a:t>
            </a:r>
          </a:p>
          <a:p>
            <a:pPr>
              <a:lnSpc>
                <a:spcPct val="120000"/>
              </a:lnSpc>
            </a:pPr>
            <a:r>
              <a:rPr lang="en-US" altLang="zh-CN" dirty="0" err="1" smtClean="0"/>
              <a:t>sw</a:t>
            </a:r>
            <a:r>
              <a:rPr lang="en-US" altLang="zh-CN" dirty="0" smtClean="0"/>
              <a:t> </a:t>
            </a:r>
            <a:r>
              <a:rPr lang="en-US" altLang="zh-CN" dirty="0" err="1" smtClean="0"/>
              <a:t>tr</a:t>
            </a:r>
            <a:r>
              <a:rPr lang="en-US" altLang="zh-CN" dirty="0" smtClean="0"/>
              <a:t> </a:t>
            </a:r>
            <a:r>
              <a:rPr lang="en-US" altLang="zh-CN" dirty="0" err="1" smtClean="0"/>
              <a:t>en</a:t>
            </a:r>
            <a:r>
              <a:rPr lang="en-US" altLang="zh-CN" dirty="0" smtClean="0"/>
              <a:t> dot1q</a:t>
            </a:r>
            <a:endParaRPr lang="en-US" altLang="zh-CN" dirty="0"/>
          </a:p>
          <a:p>
            <a:pPr>
              <a:lnSpc>
                <a:spcPct val="120000"/>
              </a:lnSpc>
            </a:pPr>
            <a:r>
              <a:rPr lang="en-US" altLang="zh-CN" dirty="0" err="1"/>
              <a:t>switchport</a:t>
            </a:r>
            <a:r>
              <a:rPr lang="en-US" altLang="zh-CN" dirty="0"/>
              <a:t> mode trunk</a:t>
            </a:r>
          </a:p>
          <a:p>
            <a:pPr>
              <a:lnSpc>
                <a:spcPct val="150000"/>
              </a:lnSpc>
            </a:pPr>
            <a:r>
              <a:rPr lang="en-US" altLang="zh-CN" b="1" dirty="0" smtClean="0">
                <a:latin typeface="微软雅黑" panose="020B0503020204020204" pitchFamily="34" charset="-122"/>
                <a:ea typeface="微软雅黑" panose="020B0503020204020204" pitchFamily="34" charset="-122"/>
              </a:rPr>
              <a:t>4.</a:t>
            </a:r>
            <a:r>
              <a:rPr lang="zh-CN" altLang="en-US" b="1" dirty="0">
                <a:latin typeface="微软雅黑" panose="020B0503020204020204" pitchFamily="34" charset="-122"/>
                <a:ea typeface="微软雅黑" panose="020B0503020204020204" pitchFamily="34" charset="-122"/>
              </a:rPr>
              <a:t>配置</a:t>
            </a:r>
            <a:r>
              <a:rPr lang="en-US" altLang="zh-CN" b="1" dirty="0">
                <a:latin typeface="微软雅黑" panose="020B0503020204020204" pitchFamily="34" charset="-122"/>
                <a:ea typeface="微软雅黑" panose="020B0503020204020204" pitchFamily="34" charset="-122"/>
              </a:rPr>
              <a:t>telnet </a:t>
            </a:r>
            <a:r>
              <a:rPr lang="zh-CN" altLang="en-US" b="1" dirty="0" smtClean="0">
                <a:latin typeface="微软雅黑" panose="020B0503020204020204" pitchFamily="34" charset="-122"/>
                <a:ea typeface="微软雅黑" panose="020B0503020204020204" pitchFamily="34" charset="-122"/>
              </a:rPr>
              <a:t>功能</a:t>
            </a:r>
            <a:endParaRPr lang="en-US" altLang="zh-CN" b="1" dirty="0" smtClean="0">
              <a:latin typeface="微软雅黑" panose="020B0503020204020204" pitchFamily="34" charset="-122"/>
              <a:ea typeface="微软雅黑" panose="020B0503020204020204" pitchFamily="34" charset="-122"/>
            </a:endParaRPr>
          </a:p>
          <a:p>
            <a:pPr>
              <a:lnSpc>
                <a:spcPct val="120000"/>
              </a:lnSpc>
            </a:pPr>
            <a:r>
              <a:rPr lang="en-US" altLang="zh-CN" dirty="0"/>
              <a:t>enable password test</a:t>
            </a:r>
          </a:p>
          <a:p>
            <a:pPr>
              <a:lnSpc>
                <a:spcPct val="120000"/>
              </a:lnSpc>
            </a:pPr>
            <a:r>
              <a:rPr lang="en-US" altLang="zh-CN" dirty="0"/>
              <a:t>line </a:t>
            </a:r>
            <a:r>
              <a:rPr lang="en-US" altLang="zh-CN" dirty="0" err="1"/>
              <a:t>vty</a:t>
            </a:r>
            <a:r>
              <a:rPr lang="en-US" altLang="zh-CN" dirty="0"/>
              <a:t> 0 15</a:t>
            </a:r>
          </a:p>
          <a:p>
            <a:pPr>
              <a:lnSpc>
                <a:spcPct val="120000"/>
              </a:lnSpc>
            </a:pPr>
            <a:r>
              <a:rPr lang="en-US" altLang="zh-CN" dirty="0"/>
              <a:t>password cisco</a:t>
            </a:r>
          </a:p>
          <a:p>
            <a:pPr>
              <a:lnSpc>
                <a:spcPct val="120000"/>
              </a:lnSpc>
            </a:pPr>
            <a:r>
              <a:rPr lang="en-US" altLang="zh-CN" dirty="0" smtClean="0"/>
              <a:t>login</a:t>
            </a:r>
            <a:endParaRPr lang="en-US" altLang="zh-CN" dirty="0">
              <a:latin typeface="微软雅黑" panose="020B0503020204020204" pitchFamily="34" charset="-122"/>
              <a:ea typeface="微软雅黑" panose="020B0503020204020204" pitchFamily="34" charset="-122"/>
            </a:endParaRPr>
          </a:p>
        </p:txBody>
      </p:sp>
      <p:sp>
        <p:nvSpPr>
          <p:cNvPr id="3" name="矩形 2"/>
          <p:cNvSpPr/>
          <p:nvPr/>
        </p:nvSpPr>
        <p:spPr>
          <a:xfrm>
            <a:off x="3851920" y="2636912"/>
            <a:ext cx="4392488" cy="3333220"/>
          </a:xfrm>
          <a:prstGeom prst="rect">
            <a:avLst/>
          </a:prstGeom>
          <a:solidFill>
            <a:schemeClr val="bg1"/>
          </a:solidFill>
          <a:ln>
            <a:solidFill>
              <a:schemeClr val="tx2"/>
            </a:solidFill>
          </a:ln>
        </p:spPr>
        <p:txBody>
          <a:bodyPr wrap="square">
            <a:spAutoFit/>
          </a:bodyPr>
          <a:lstStyle/>
          <a:p>
            <a:pPr>
              <a:lnSpc>
                <a:spcPct val="150000"/>
              </a:lnSpc>
            </a:pPr>
            <a:r>
              <a:rPr lang="en-US" altLang="zh-CN" b="1" dirty="0" smtClean="0">
                <a:latin typeface="微软雅黑" panose="020B0503020204020204" pitchFamily="34" charset="-122"/>
                <a:ea typeface="微软雅黑" panose="020B0503020204020204" pitchFamily="34" charset="-122"/>
              </a:rPr>
              <a:t>5</a:t>
            </a:r>
            <a:r>
              <a:rPr lang="en-US" altLang="zh-CN" b="1" dirty="0">
                <a:latin typeface="微软雅黑" panose="020B0503020204020204" pitchFamily="34" charset="-122"/>
                <a:ea typeface="微软雅黑" panose="020B0503020204020204" pitchFamily="34" charset="-122"/>
              </a:rPr>
              <a:t>.</a:t>
            </a:r>
            <a:r>
              <a:rPr lang="zh-CN" altLang="en-US" b="1" dirty="0">
                <a:latin typeface="微软雅黑" panose="020B0503020204020204" pitchFamily="34" charset="-122"/>
                <a:ea typeface="微软雅黑" panose="020B0503020204020204" pitchFamily="34" charset="-122"/>
              </a:rPr>
              <a:t>启动三层</a:t>
            </a:r>
            <a:r>
              <a:rPr lang="zh-CN" altLang="en-US" b="1" dirty="0" smtClean="0">
                <a:latin typeface="微软雅黑" panose="020B0503020204020204" pitchFamily="34" charset="-122"/>
                <a:ea typeface="微软雅黑" panose="020B0503020204020204" pitchFamily="34" charset="-122"/>
              </a:rPr>
              <a:t>路由</a:t>
            </a:r>
            <a:endParaRPr lang="en-US" altLang="zh-CN" b="1" dirty="0" smtClean="0">
              <a:latin typeface="微软雅黑" panose="020B0503020204020204" pitchFamily="34" charset="-122"/>
              <a:ea typeface="微软雅黑" panose="020B0503020204020204" pitchFamily="34" charset="-122"/>
            </a:endParaRPr>
          </a:p>
          <a:p>
            <a:pPr>
              <a:lnSpc>
                <a:spcPct val="150000"/>
              </a:lnSpc>
            </a:pPr>
            <a:r>
              <a:rPr lang="en-US" altLang="zh-CN" dirty="0" err="1"/>
              <a:t>ip</a:t>
            </a:r>
            <a:r>
              <a:rPr lang="en-US" altLang="zh-CN" dirty="0"/>
              <a:t> </a:t>
            </a:r>
            <a:r>
              <a:rPr lang="en-US" altLang="zh-CN" dirty="0" smtClean="0"/>
              <a:t>routing</a:t>
            </a:r>
            <a:endParaRPr lang="en-US" altLang="zh-CN" dirty="0">
              <a:latin typeface="微软雅黑" panose="020B0503020204020204" pitchFamily="34" charset="-122"/>
              <a:ea typeface="微软雅黑" panose="020B0503020204020204" pitchFamily="34" charset="-122"/>
            </a:endParaRPr>
          </a:p>
          <a:p>
            <a:pPr>
              <a:lnSpc>
                <a:spcPct val="150000"/>
              </a:lnSpc>
            </a:pPr>
            <a:r>
              <a:rPr lang="en-US" altLang="zh-CN" b="1" dirty="0" smtClean="0">
                <a:latin typeface="微软雅黑" panose="020B0503020204020204" pitchFamily="34" charset="-122"/>
                <a:ea typeface="微软雅黑" panose="020B0503020204020204" pitchFamily="34" charset="-122"/>
              </a:rPr>
              <a:t>6</a:t>
            </a:r>
            <a:r>
              <a:rPr lang="en-US" altLang="zh-CN" b="1" dirty="0">
                <a:latin typeface="微软雅黑" panose="020B0503020204020204" pitchFamily="34" charset="-122"/>
                <a:ea typeface="微软雅黑" panose="020B0503020204020204" pitchFamily="34" charset="-122"/>
              </a:rPr>
              <a:t>.</a:t>
            </a:r>
            <a:r>
              <a:rPr lang="zh-CN" altLang="en-US" b="1" dirty="0">
                <a:latin typeface="微软雅黑" panose="020B0503020204020204" pitchFamily="34" charset="-122"/>
                <a:ea typeface="微软雅黑" panose="020B0503020204020204" pitchFamily="34" charset="-122"/>
              </a:rPr>
              <a:t>配置三层</a:t>
            </a:r>
            <a:r>
              <a:rPr lang="zh-CN" altLang="en-US" b="1" dirty="0" smtClean="0">
                <a:latin typeface="微软雅黑" panose="020B0503020204020204" pitchFamily="34" charset="-122"/>
                <a:ea typeface="微软雅黑" panose="020B0503020204020204" pitchFamily="34" charset="-122"/>
              </a:rPr>
              <a:t>路由（以</a:t>
            </a:r>
            <a:r>
              <a:rPr lang="en-US" altLang="zh-CN" b="1" dirty="0" smtClean="0">
                <a:latin typeface="微软雅黑" panose="020B0503020204020204" pitchFamily="34" charset="-122"/>
                <a:ea typeface="微软雅黑" panose="020B0503020204020204" pitchFamily="34" charset="-122"/>
              </a:rPr>
              <a:t>VLAN 10</a:t>
            </a:r>
            <a:r>
              <a:rPr lang="zh-CN" altLang="en-US" b="1" dirty="0" smtClean="0">
                <a:latin typeface="微软雅黑" panose="020B0503020204020204" pitchFamily="34" charset="-122"/>
                <a:ea typeface="微软雅黑" panose="020B0503020204020204" pitchFamily="34" charset="-122"/>
              </a:rPr>
              <a:t>为例）</a:t>
            </a:r>
            <a:endParaRPr lang="en-US" altLang="zh-CN" b="1" dirty="0" smtClean="0">
              <a:latin typeface="微软雅黑" panose="020B0503020204020204" pitchFamily="34" charset="-122"/>
              <a:ea typeface="微软雅黑" panose="020B0503020204020204" pitchFamily="34" charset="-122"/>
            </a:endParaRPr>
          </a:p>
          <a:p>
            <a:pPr>
              <a:lnSpc>
                <a:spcPct val="120000"/>
              </a:lnSpc>
            </a:pPr>
            <a:r>
              <a:rPr lang="en-US" altLang="zh-CN" dirty="0" smtClean="0"/>
              <a:t>SW0</a:t>
            </a:r>
            <a:r>
              <a:rPr lang="zh-CN" altLang="en-US" dirty="0" smtClean="0"/>
              <a:t>：</a:t>
            </a:r>
            <a:endParaRPr lang="en-US" altLang="zh-CN" dirty="0" smtClean="0"/>
          </a:p>
          <a:p>
            <a:pPr>
              <a:lnSpc>
                <a:spcPct val="120000"/>
              </a:lnSpc>
            </a:pPr>
            <a:r>
              <a:rPr lang="en-US" altLang="zh-CN" dirty="0" smtClean="0"/>
              <a:t>interface </a:t>
            </a:r>
            <a:r>
              <a:rPr lang="en-US" altLang="zh-CN" dirty="0" err="1"/>
              <a:t>Vlan</a:t>
            </a:r>
            <a:r>
              <a:rPr lang="en-US" altLang="zh-CN" dirty="0"/>
              <a:t> 10</a:t>
            </a:r>
          </a:p>
          <a:p>
            <a:pPr>
              <a:lnSpc>
                <a:spcPct val="120000"/>
              </a:lnSpc>
            </a:pPr>
            <a:r>
              <a:rPr lang="en-US" altLang="zh-CN" dirty="0" err="1"/>
              <a:t>ip</a:t>
            </a:r>
            <a:r>
              <a:rPr lang="en-US" altLang="zh-CN" dirty="0"/>
              <a:t> address </a:t>
            </a:r>
            <a:r>
              <a:rPr lang="en-US" altLang="zh-CN" dirty="0" smtClean="0">
                <a:solidFill>
                  <a:srgbClr val="FF0000"/>
                </a:solidFill>
              </a:rPr>
              <a:t>192.168.10.251</a:t>
            </a:r>
            <a:r>
              <a:rPr lang="en-US" altLang="zh-CN" dirty="0" smtClean="0"/>
              <a:t> 255.255.255.0</a:t>
            </a:r>
          </a:p>
          <a:p>
            <a:pPr>
              <a:lnSpc>
                <a:spcPct val="120000"/>
              </a:lnSpc>
            </a:pPr>
            <a:r>
              <a:rPr lang="en-US" altLang="zh-CN" dirty="0" smtClean="0"/>
              <a:t>SW0_1</a:t>
            </a:r>
            <a:r>
              <a:rPr lang="zh-CN" altLang="en-US" dirty="0" smtClean="0"/>
              <a:t>：</a:t>
            </a:r>
            <a:endParaRPr lang="en-US" altLang="zh-CN" dirty="0" smtClean="0"/>
          </a:p>
          <a:p>
            <a:pPr>
              <a:lnSpc>
                <a:spcPct val="120000"/>
              </a:lnSpc>
            </a:pPr>
            <a:r>
              <a:rPr lang="en-US" altLang="zh-CN" dirty="0"/>
              <a:t>interface </a:t>
            </a:r>
            <a:r>
              <a:rPr lang="en-US" altLang="zh-CN" dirty="0" err="1"/>
              <a:t>Vlan</a:t>
            </a:r>
            <a:r>
              <a:rPr lang="en-US" altLang="zh-CN" dirty="0"/>
              <a:t> 10</a:t>
            </a:r>
          </a:p>
          <a:p>
            <a:pPr>
              <a:lnSpc>
                <a:spcPct val="120000"/>
              </a:lnSpc>
            </a:pPr>
            <a:r>
              <a:rPr lang="en-US" altLang="zh-CN" dirty="0" err="1"/>
              <a:t>ip</a:t>
            </a:r>
            <a:r>
              <a:rPr lang="en-US" altLang="zh-CN" dirty="0"/>
              <a:t> address </a:t>
            </a:r>
            <a:r>
              <a:rPr lang="en-US" altLang="zh-CN" dirty="0" smtClean="0">
                <a:solidFill>
                  <a:srgbClr val="FF0000"/>
                </a:solidFill>
              </a:rPr>
              <a:t>192.168.10.252</a:t>
            </a:r>
            <a:r>
              <a:rPr lang="en-US" altLang="zh-CN" dirty="0" smtClean="0"/>
              <a:t> 255.255.255.0</a:t>
            </a:r>
            <a:endParaRPr lang="en-US" altLang="zh-CN" dirty="0"/>
          </a:p>
        </p:txBody>
      </p:sp>
    </p:spTree>
    <p:extLst>
      <p:ext uri="{BB962C8B-B14F-4D97-AF65-F5344CB8AC3E}">
        <p14:creationId xmlns:p14="http://schemas.microsoft.com/office/powerpoint/2010/main" val="337934931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827584" y="548680"/>
            <a:ext cx="7560840" cy="5909310"/>
          </a:xfrm>
          <a:prstGeom prst="rect">
            <a:avLst/>
          </a:prstGeom>
        </p:spPr>
        <p:txBody>
          <a:bodyPr wrap="square">
            <a:spAutoFit/>
          </a:bodyPr>
          <a:lstStyle/>
          <a:p>
            <a:pPr>
              <a:lnSpc>
                <a:spcPct val="150000"/>
              </a:lnSpc>
            </a:pPr>
            <a:r>
              <a:rPr lang="en-US" altLang="zh-CN" b="1" dirty="0" smtClean="0">
                <a:latin typeface="微软雅黑" panose="020B0503020204020204" pitchFamily="34" charset="-122"/>
                <a:ea typeface="微软雅黑" panose="020B0503020204020204" pitchFamily="34" charset="-122"/>
              </a:rPr>
              <a:t>7.</a:t>
            </a:r>
            <a:r>
              <a:rPr lang="zh-CN" altLang="en-US" b="1" dirty="0" smtClean="0">
                <a:latin typeface="微软雅黑" panose="020B0503020204020204" pitchFamily="34" charset="-122"/>
                <a:ea typeface="微软雅黑" panose="020B0503020204020204" pitchFamily="34" charset="-122"/>
              </a:rPr>
              <a:t>配置链路聚合</a:t>
            </a:r>
            <a:endParaRPr lang="en-US" altLang="zh-CN" b="1" dirty="0" smtClean="0">
              <a:latin typeface="微软雅黑" panose="020B0503020204020204" pitchFamily="34" charset="-122"/>
              <a:ea typeface="微软雅黑" panose="020B0503020204020204" pitchFamily="34" charset="-122"/>
            </a:endParaRPr>
          </a:p>
          <a:p>
            <a:pPr>
              <a:lnSpc>
                <a:spcPct val="150000"/>
              </a:lnSpc>
            </a:pPr>
            <a:r>
              <a:rPr lang="en-US" altLang="zh-CN" dirty="0" smtClean="0">
                <a:latin typeface="微软雅黑" panose="020B0503020204020204" pitchFamily="34" charset="-122"/>
                <a:ea typeface="微软雅黑" panose="020B0503020204020204" pitchFamily="34" charset="-122"/>
              </a:rPr>
              <a:t>	interface range f0/1-2</a:t>
            </a:r>
          </a:p>
          <a:p>
            <a:pPr>
              <a:lnSpc>
                <a:spcPct val="150000"/>
              </a:lnSpc>
            </a:pPr>
            <a:r>
              <a:rPr lang="en-US" altLang="zh-CN" dirty="0" smtClean="0">
                <a:latin typeface="微软雅黑" panose="020B0503020204020204" pitchFamily="34" charset="-122"/>
                <a:ea typeface="微软雅黑" panose="020B0503020204020204" pitchFamily="34" charset="-122"/>
              </a:rPr>
              <a:t>	channel-group </a:t>
            </a:r>
            <a:r>
              <a:rPr lang="en-US" altLang="zh-CN" dirty="0">
                <a:latin typeface="微软雅黑" panose="020B0503020204020204" pitchFamily="34" charset="-122"/>
                <a:ea typeface="微软雅黑" panose="020B0503020204020204" pitchFamily="34" charset="-122"/>
              </a:rPr>
              <a:t>1 mode on   //</a:t>
            </a:r>
            <a:r>
              <a:rPr lang="zh-CN" altLang="zh-CN" dirty="0">
                <a:latin typeface="微软雅黑" panose="020B0503020204020204" pitchFamily="34" charset="-122"/>
                <a:ea typeface="微软雅黑" panose="020B0503020204020204" pitchFamily="34" charset="-122"/>
              </a:rPr>
              <a:t>加入链路组</a:t>
            </a:r>
            <a:r>
              <a:rPr lang="en-US" altLang="zh-CN" dirty="0">
                <a:latin typeface="微软雅黑" panose="020B0503020204020204" pitchFamily="34" charset="-122"/>
                <a:ea typeface="微软雅黑" panose="020B0503020204020204" pitchFamily="34" charset="-122"/>
              </a:rPr>
              <a:t>1</a:t>
            </a:r>
            <a:r>
              <a:rPr lang="zh-CN" altLang="zh-CN" dirty="0">
                <a:latin typeface="微软雅黑" panose="020B0503020204020204" pitchFamily="34" charset="-122"/>
                <a:ea typeface="微软雅黑" panose="020B0503020204020204" pitchFamily="34" charset="-122"/>
              </a:rPr>
              <a:t>并</a:t>
            </a:r>
            <a:r>
              <a:rPr lang="zh-CN" altLang="zh-CN" dirty="0" smtClean="0">
                <a:latin typeface="微软雅黑" panose="020B0503020204020204" pitchFamily="34" charset="-122"/>
                <a:ea typeface="微软雅黑" panose="020B0503020204020204" pitchFamily="34" charset="-122"/>
              </a:rPr>
              <a:t>开启</a:t>
            </a:r>
            <a:endParaRPr lang="en-US" altLang="zh-CN" dirty="0" smtClean="0">
              <a:latin typeface="微软雅黑" panose="020B0503020204020204" pitchFamily="34" charset="-122"/>
              <a:ea typeface="微软雅黑" panose="020B0503020204020204" pitchFamily="34" charset="-122"/>
            </a:endParaRPr>
          </a:p>
          <a:p>
            <a:pPr>
              <a:lnSpc>
                <a:spcPct val="150000"/>
              </a:lnSpc>
            </a:pPr>
            <a:r>
              <a:rPr lang="en-US" altLang="zh-CN" dirty="0" smtClean="0">
                <a:latin typeface="微软雅黑" panose="020B0503020204020204" pitchFamily="34" charset="-122"/>
                <a:ea typeface="微软雅黑" panose="020B0503020204020204" pitchFamily="34" charset="-122"/>
              </a:rPr>
              <a:t>	port-channel </a:t>
            </a:r>
            <a:r>
              <a:rPr lang="en-US" altLang="zh-CN" dirty="0">
                <a:latin typeface="微软雅黑" panose="020B0503020204020204" pitchFamily="34" charset="-122"/>
                <a:ea typeface="微软雅黑" panose="020B0503020204020204" pitchFamily="34" charset="-122"/>
              </a:rPr>
              <a:t>load-balance </a:t>
            </a:r>
            <a:r>
              <a:rPr lang="en-US" altLang="zh-CN" dirty="0" err="1" smtClean="0">
                <a:latin typeface="微软雅黑" panose="020B0503020204020204" pitchFamily="34" charset="-122"/>
                <a:ea typeface="微软雅黑" panose="020B0503020204020204" pitchFamily="34" charset="-122"/>
              </a:rPr>
              <a:t>dst-ip</a:t>
            </a:r>
            <a:r>
              <a:rPr lang="en-US" altLang="zh-CN" dirty="0" smtClean="0">
                <a:latin typeface="微软雅黑" panose="020B0503020204020204" pitchFamily="34" charset="-122"/>
                <a:ea typeface="微软雅黑" panose="020B0503020204020204" pitchFamily="34" charset="-122"/>
              </a:rPr>
              <a:t>   //</a:t>
            </a:r>
            <a:r>
              <a:rPr lang="zh-CN" altLang="en-US" dirty="0" smtClean="0">
                <a:latin typeface="微软雅黑" panose="020B0503020204020204" pitchFamily="34" charset="-122"/>
                <a:ea typeface="微软雅黑" panose="020B0503020204020204" pitchFamily="34" charset="-122"/>
              </a:rPr>
              <a:t>全局模式下配置</a:t>
            </a:r>
            <a:endParaRPr lang="en-US" altLang="zh-CN" dirty="0">
              <a:latin typeface="微软雅黑" panose="020B0503020204020204" pitchFamily="34" charset="-122"/>
              <a:ea typeface="微软雅黑" panose="020B0503020204020204" pitchFamily="34" charset="-122"/>
            </a:endParaRPr>
          </a:p>
          <a:p>
            <a:pPr>
              <a:lnSpc>
                <a:spcPct val="150000"/>
              </a:lnSpc>
            </a:pPr>
            <a:r>
              <a:rPr lang="en-US" altLang="zh-CN" b="1" dirty="0" smtClean="0">
                <a:latin typeface="微软雅黑" panose="020B0503020204020204" pitchFamily="34" charset="-122"/>
                <a:ea typeface="微软雅黑" panose="020B0503020204020204" pitchFamily="34" charset="-122"/>
              </a:rPr>
              <a:t>8</a:t>
            </a:r>
            <a:r>
              <a:rPr lang="en-US" altLang="zh-CN" b="1" dirty="0">
                <a:latin typeface="微软雅黑" panose="020B0503020204020204" pitchFamily="34" charset="-122"/>
                <a:ea typeface="微软雅黑" panose="020B0503020204020204" pitchFamily="34" charset="-122"/>
              </a:rPr>
              <a:t>.</a:t>
            </a:r>
            <a:r>
              <a:rPr lang="zh-CN" altLang="en-US" b="1" dirty="0">
                <a:latin typeface="微软雅黑" panose="020B0503020204020204" pitchFamily="34" charset="-122"/>
                <a:ea typeface="微软雅黑" panose="020B0503020204020204" pitchFamily="34" charset="-122"/>
              </a:rPr>
              <a:t>配置</a:t>
            </a:r>
            <a:r>
              <a:rPr lang="en-US" altLang="zh-CN" b="1" dirty="0">
                <a:latin typeface="微软雅黑" panose="020B0503020204020204" pitchFamily="34" charset="-122"/>
                <a:ea typeface="微软雅黑" panose="020B0503020204020204" pitchFamily="34" charset="-122"/>
              </a:rPr>
              <a:t>PVST</a:t>
            </a:r>
            <a:r>
              <a:rPr lang="zh-CN" altLang="en-US" b="1" dirty="0">
                <a:latin typeface="微软雅黑" panose="020B0503020204020204" pitchFamily="34" charset="-122"/>
                <a:ea typeface="微软雅黑" panose="020B0503020204020204" pitchFamily="34" charset="-122"/>
              </a:rPr>
              <a:t>，</a:t>
            </a:r>
            <a:r>
              <a:rPr lang="en-US" altLang="zh-CN" b="1" dirty="0" err="1">
                <a:latin typeface="微软雅黑" panose="020B0503020204020204" pitchFamily="34" charset="-122"/>
                <a:ea typeface="微软雅黑" panose="020B0503020204020204" pitchFamily="34" charset="-122"/>
              </a:rPr>
              <a:t>vlan</a:t>
            </a:r>
            <a:r>
              <a:rPr lang="en-US" altLang="zh-CN" b="1" dirty="0">
                <a:latin typeface="微软雅黑" panose="020B0503020204020204" pitchFamily="34" charset="-122"/>
                <a:ea typeface="微软雅黑" panose="020B0503020204020204" pitchFamily="34" charset="-122"/>
              </a:rPr>
              <a:t> 10</a:t>
            </a:r>
            <a:r>
              <a:rPr lang="zh-CN" altLang="en-US" b="1" dirty="0">
                <a:latin typeface="微软雅黑" panose="020B0503020204020204" pitchFamily="34" charset="-122"/>
                <a:ea typeface="微软雅黑" panose="020B0503020204020204" pitchFamily="34" charset="-122"/>
              </a:rPr>
              <a:t>和</a:t>
            </a:r>
            <a:r>
              <a:rPr lang="en-US" altLang="zh-CN" b="1" dirty="0">
                <a:latin typeface="微软雅黑" panose="020B0503020204020204" pitchFamily="34" charset="-122"/>
                <a:ea typeface="微软雅黑" panose="020B0503020204020204" pitchFamily="34" charset="-122"/>
              </a:rPr>
              <a:t>20</a:t>
            </a:r>
            <a:r>
              <a:rPr lang="zh-CN" altLang="en-US" b="1" dirty="0">
                <a:latin typeface="微软雅黑" panose="020B0503020204020204" pitchFamily="34" charset="-122"/>
                <a:ea typeface="微软雅黑" panose="020B0503020204020204" pitchFamily="34" charset="-122"/>
              </a:rPr>
              <a:t>的根</a:t>
            </a:r>
            <a:r>
              <a:rPr lang="en-US" altLang="zh-CN" b="1" dirty="0">
                <a:latin typeface="微软雅黑" panose="020B0503020204020204" pitchFamily="34" charset="-122"/>
                <a:ea typeface="微软雅黑" panose="020B0503020204020204" pitchFamily="34" charset="-122"/>
              </a:rPr>
              <a:t>SW0</a:t>
            </a:r>
            <a:r>
              <a:rPr lang="zh-CN" altLang="en-US" b="1" dirty="0">
                <a:latin typeface="微软雅黑" panose="020B0503020204020204" pitchFamily="34" charset="-122"/>
                <a:ea typeface="微软雅黑" panose="020B0503020204020204" pitchFamily="34" charset="-122"/>
              </a:rPr>
              <a:t>，备用根</a:t>
            </a:r>
            <a:r>
              <a:rPr lang="en-US" altLang="zh-CN" b="1" dirty="0">
                <a:latin typeface="微软雅黑" panose="020B0503020204020204" pitchFamily="34" charset="-122"/>
                <a:ea typeface="微软雅黑" panose="020B0503020204020204" pitchFamily="34" charset="-122"/>
              </a:rPr>
              <a:t>SW0_1 </a:t>
            </a:r>
            <a:r>
              <a:rPr lang="en-US" altLang="zh-CN" b="1" dirty="0" err="1">
                <a:latin typeface="微软雅黑" panose="020B0503020204020204" pitchFamily="34" charset="-122"/>
                <a:ea typeface="微软雅黑" panose="020B0503020204020204" pitchFamily="34" charset="-122"/>
              </a:rPr>
              <a:t>vlan</a:t>
            </a:r>
            <a:r>
              <a:rPr lang="en-US" altLang="zh-CN" b="1" dirty="0">
                <a:latin typeface="微软雅黑" panose="020B0503020204020204" pitchFamily="34" charset="-122"/>
                <a:ea typeface="微软雅黑" panose="020B0503020204020204" pitchFamily="34" charset="-122"/>
              </a:rPr>
              <a:t> 30</a:t>
            </a:r>
            <a:r>
              <a:rPr lang="zh-CN" altLang="en-US" b="1" dirty="0">
                <a:latin typeface="微软雅黑" panose="020B0503020204020204" pitchFamily="34" charset="-122"/>
                <a:ea typeface="微软雅黑" panose="020B0503020204020204" pitchFamily="34" charset="-122"/>
              </a:rPr>
              <a:t>和</a:t>
            </a:r>
            <a:r>
              <a:rPr lang="en-US" altLang="zh-CN" b="1" dirty="0">
                <a:latin typeface="微软雅黑" panose="020B0503020204020204" pitchFamily="34" charset="-122"/>
                <a:ea typeface="微软雅黑" panose="020B0503020204020204" pitchFamily="34" charset="-122"/>
              </a:rPr>
              <a:t>100</a:t>
            </a:r>
            <a:r>
              <a:rPr lang="zh-CN" altLang="en-US" b="1" dirty="0">
                <a:latin typeface="微软雅黑" panose="020B0503020204020204" pitchFamily="34" charset="-122"/>
                <a:ea typeface="微软雅黑" panose="020B0503020204020204" pitchFamily="34" charset="-122"/>
              </a:rPr>
              <a:t>的根</a:t>
            </a:r>
            <a:r>
              <a:rPr lang="en-US" altLang="zh-CN" b="1" dirty="0">
                <a:latin typeface="微软雅黑" panose="020B0503020204020204" pitchFamily="34" charset="-122"/>
                <a:ea typeface="微软雅黑" panose="020B0503020204020204" pitchFamily="34" charset="-122"/>
              </a:rPr>
              <a:t>SW0_1</a:t>
            </a:r>
            <a:r>
              <a:rPr lang="zh-CN" altLang="en-US" b="1" dirty="0">
                <a:latin typeface="微软雅黑" panose="020B0503020204020204" pitchFamily="34" charset="-122"/>
                <a:ea typeface="微软雅黑" panose="020B0503020204020204" pitchFamily="34" charset="-122"/>
              </a:rPr>
              <a:t>，备用根</a:t>
            </a:r>
            <a:r>
              <a:rPr lang="en-US" altLang="zh-CN" b="1" dirty="0">
                <a:latin typeface="微软雅黑" panose="020B0503020204020204" pitchFamily="34" charset="-122"/>
                <a:ea typeface="微软雅黑" panose="020B0503020204020204" pitchFamily="34" charset="-122"/>
              </a:rPr>
              <a:t>SW0</a:t>
            </a:r>
            <a:r>
              <a:rPr lang="zh-CN" altLang="en-US" b="1" dirty="0" smtClean="0">
                <a:latin typeface="微软雅黑" panose="020B0503020204020204" pitchFamily="34" charset="-122"/>
                <a:ea typeface="微软雅黑" panose="020B0503020204020204" pitchFamily="34" charset="-122"/>
              </a:rPr>
              <a:t>；</a:t>
            </a:r>
            <a:endParaRPr lang="en-US" altLang="zh-CN" b="1" dirty="0" smtClean="0">
              <a:latin typeface="微软雅黑" panose="020B0503020204020204" pitchFamily="34" charset="-122"/>
              <a:ea typeface="微软雅黑" panose="020B0503020204020204" pitchFamily="34" charset="-122"/>
            </a:endParaRPr>
          </a:p>
          <a:p>
            <a:pPr>
              <a:lnSpc>
                <a:spcPct val="150000"/>
              </a:lnSpc>
            </a:pPr>
            <a:r>
              <a:rPr lang="en-US" altLang="zh-CN" dirty="0" smtClean="0">
                <a:latin typeface="微软雅黑" panose="020B0503020204020204" pitchFamily="34" charset="-122"/>
                <a:ea typeface="微软雅黑" panose="020B0503020204020204" pitchFamily="34" charset="-122"/>
              </a:rPr>
              <a:t>	</a:t>
            </a:r>
            <a:r>
              <a:rPr lang="en-US" altLang="zh-CN" dirty="0" smtClean="0">
                <a:solidFill>
                  <a:srgbClr val="0070C0"/>
                </a:solidFill>
                <a:latin typeface="微软雅黑" panose="020B0503020204020204" pitchFamily="34" charset="-122"/>
                <a:ea typeface="微软雅黑" panose="020B0503020204020204" pitchFamily="34" charset="-122"/>
              </a:rPr>
              <a:t>S0(</a:t>
            </a:r>
            <a:r>
              <a:rPr lang="en-US" altLang="zh-CN" dirty="0" err="1" smtClean="0">
                <a:solidFill>
                  <a:srgbClr val="0070C0"/>
                </a:solidFill>
                <a:latin typeface="微软雅黑" panose="020B0503020204020204" pitchFamily="34" charset="-122"/>
                <a:ea typeface="微软雅黑" panose="020B0503020204020204" pitchFamily="34" charset="-122"/>
              </a:rPr>
              <a:t>config</a:t>
            </a:r>
            <a:r>
              <a:rPr lang="en-US" altLang="zh-CN" dirty="0">
                <a:solidFill>
                  <a:srgbClr val="0070C0"/>
                </a:solidFill>
                <a:latin typeface="微软雅黑" panose="020B0503020204020204" pitchFamily="34" charset="-122"/>
                <a:ea typeface="微软雅黑" panose="020B0503020204020204" pitchFamily="34" charset="-122"/>
              </a:rPr>
              <a:t>)#spanning-tree </a:t>
            </a:r>
            <a:r>
              <a:rPr lang="en-US" altLang="zh-CN" dirty="0" err="1">
                <a:solidFill>
                  <a:srgbClr val="0070C0"/>
                </a:solidFill>
                <a:latin typeface="微软雅黑" panose="020B0503020204020204" pitchFamily="34" charset="-122"/>
                <a:ea typeface="微软雅黑" panose="020B0503020204020204" pitchFamily="34" charset="-122"/>
              </a:rPr>
              <a:t>vlan</a:t>
            </a:r>
            <a:r>
              <a:rPr lang="en-US" altLang="zh-CN" dirty="0">
                <a:solidFill>
                  <a:srgbClr val="0070C0"/>
                </a:solidFill>
                <a:latin typeface="微软雅黑" panose="020B0503020204020204" pitchFamily="34" charset="-122"/>
                <a:ea typeface="微软雅黑" panose="020B0503020204020204" pitchFamily="34" charset="-122"/>
              </a:rPr>
              <a:t> 10 priority 4096</a:t>
            </a:r>
            <a:endParaRPr lang="zh-CN" altLang="zh-CN" dirty="0">
              <a:solidFill>
                <a:srgbClr val="0070C0"/>
              </a:solidFill>
              <a:latin typeface="微软雅黑" panose="020B0503020204020204" pitchFamily="34" charset="-122"/>
              <a:ea typeface="微软雅黑" panose="020B0503020204020204" pitchFamily="34" charset="-122"/>
            </a:endParaRPr>
          </a:p>
          <a:p>
            <a:pPr>
              <a:lnSpc>
                <a:spcPct val="150000"/>
              </a:lnSpc>
            </a:pPr>
            <a:r>
              <a:rPr lang="en-US" altLang="zh-CN" dirty="0" smtClean="0">
                <a:solidFill>
                  <a:srgbClr val="0070C0"/>
                </a:solidFill>
                <a:latin typeface="微软雅黑" panose="020B0503020204020204" pitchFamily="34" charset="-122"/>
                <a:ea typeface="微软雅黑" panose="020B0503020204020204" pitchFamily="34" charset="-122"/>
              </a:rPr>
              <a:t>	S0(</a:t>
            </a:r>
            <a:r>
              <a:rPr lang="en-US" altLang="zh-CN" dirty="0" err="1" smtClean="0">
                <a:solidFill>
                  <a:srgbClr val="0070C0"/>
                </a:solidFill>
                <a:latin typeface="微软雅黑" panose="020B0503020204020204" pitchFamily="34" charset="-122"/>
                <a:ea typeface="微软雅黑" panose="020B0503020204020204" pitchFamily="34" charset="-122"/>
              </a:rPr>
              <a:t>config</a:t>
            </a:r>
            <a:r>
              <a:rPr lang="en-US" altLang="zh-CN" dirty="0">
                <a:solidFill>
                  <a:srgbClr val="0070C0"/>
                </a:solidFill>
                <a:latin typeface="微软雅黑" panose="020B0503020204020204" pitchFamily="34" charset="-122"/>
                <a:ea typeface="微软雅黑" panose="020B0503020204020204" pitchFamily="34" charset="-122"/>
              </a:rPr>
              <a:t>)#spanning-tree </a:t>
            </a:r>
            <a:r>
              <a:rPr lang="en-US" altLang="zh-CN" dirty="0" err="1">
                <a:solidFill>
                  <a:srgbClr val="0070C0"/>
                </a:solidFill>
                <a:latin typeface="微软雅黑" panose="020B0503020204020204" pitchFamily="34" charset="-122"/>
                <a:ea typeface="微软雅黑" panose="020B0503020204020204" pitchFamily="34" charset="-122"/>
              </a:rPr>
              <a:t>vlan</a:t>
            </a:r>
            <a:r>
              <a:rPr lang="en-US" altLang="zh-CN" dirty="0">
                <a:solidFill>
                  <a:srgbClr val="0070C0"/>
                </a:solidFill>
                <a:latin typeface="微软雅黑" panose="020B0503020204020204" pitchFamily="34" charset="-122"/>
                <a:ea typeface="微软雅黑" panose="020B0503020204020204" pitchFamily="34" charset="-122"/>
              </a:rPr>
              <a:t> </a:t>
            </a:r>
            <a:r>
              <a:rPr lang="en-US" altLang="zh-CN" dirty="0" smtClean="0">
                <a:solidFill>
                  <a:srgbClr val="0070C0"/>
                </a:solidFill>
                <a:latin typeface="微软雅黑" panose="020B0503020204020204" pitchFamily="34" charset="-122"/>
                <a:ea typeface="微软雅黑" panose="020B0503020204020204" pitchFamily="34" charset="-122"/>
              </a:rPr>
              <a:t>20 </a:t>
            </a:r>
            <a:r>
              <a:rPr lang="en-US" altLang="zh-CN" dirty="0">
                <a:solidFill>
                  <a:srgbClr val="0070C0"/>
                </a:solidFill>
                <a:latin typeface="微软雅黑" panose="020B0503020204020204" pitchFamily="34" charset="-122"/>
                <a:ea typeface="微软雅黑" panose="020B0503020204020204" pitchFamily="34" charset="-122"/>
              </a:rPr>
              <a:t>priority </a:t>
            </a:r>
            <a:r>
              <a:rPr lang="en-US" altLang="zh-CN" dirty="0" smtClean="0">
                <a:solidFill>
                  <a:srgbClr val="0070C0"/>
                </a:solidFill>
                <a:latin typeface="微软雅黑" panose="020B0503020204020204" pitchFamily="34" charset="-122"/>
                <a:ea typeface="微软雅黑" panose="020B0503020204020204" pitchFamily="34" charset="-122"/>
              </a:rPr>
              <a:t>4096</a:t>
            </a:r>
            <a:endParaRPr lang="zh-CN" altLang="zh-CN" dirty="0">
              <a:solidFill>
                <a:srgbClr val="0070C0"/>
              </a:solidFill>
              <a:latin typeface="微软雅黑" panose="020B0503020204020204" pitchFamily="34" charset="-122"/>
              <a:ea typeface="微软雅黑" panose="020B0503020204020204" pitchFamily="34" charset="-122"/>
            </a:endParaRPr>
          </a:p>
          <a:p>
            <a:pPr>
              <a:lnSpc>
                <a:spcPct val="150000"/>
              </a:lnSpc>
            </a:pPr>
            <a:r>
              <a:rPr lang="en-US" altLang="zh-CN" dirty="0" smtClean="0">
                <a:solidFill>
                  <a:srgbClr val="0070C0"/>
                </a:solidFill>
                <a:latin typeface="微软雅黑" panose="020B0503020204020204" pitchFamily="34" charset="-122"/>
                <a:ea typeface="微软雅黑" panose="020B0503020204020204" pitchFamily="34" charset="-122"/>
              </a:rPr>
              <a:t>	S0(</a:t>
            </a:r>
            <a:r>
              <a:rPr lang="en-US" altLang="zh-CN" dirty="0" err="1" smtClean="0">
                <a:solidFill>
                  <a:srgbClr val="0070C0"/>
                </a:solidFill>
                <a:latin typeface="微软雅黑" panose="020B0503020204020204" pitchFamily="34" charset="-122"/>
                <a:ea typeface="微软雅黑" panose="020B0503020204020204" pitchFamily="34" charset="-122"/>
              </a:rPr>
              <a:t>config</a:t>
            </a:r>
            <a:r>
              <a:rPr lang="en-US" altLang="zh-CN" dirty="0">
                <a:solidFill>
                  <a:srgbClr val="0070C0"/>
                </a:solidFill>
                <a:latin typeface="微软雅黑" panose="020B0503020204020204" pitchFamily="34" charset="-122"/>
                <a:ea typeface="微软雅黑" panose="020B0503020204020204" pitchFamily="34" charset="-122"/>
              </a:rPr>
              <a:t>)#spanning-tree </a:t>
            </a:r>
            <a:r>
              <a:rPr lang="en-US" altLang="zh-CN" dirty="0" err="1">
                <a:solidFill>
                  <a:srgbClr val="0070C0"/>
                </a:solidFill>
                <a:latin typeface="微软雅黑" panose="020B0503020204020204" pitchFamily="34" charset="-122"/>
                <a:ea typeface="微软雅黑" panose="020B0503020204020204" pitchFamily="34" charset="-122"/>
              </a:rPr>
              <a:t>vlan</a:t>
            </a:r>
            <a:r>
              <a:rPr lang="en-US" altLang="zh-CN" dirty="0">
                <a:solidFill>
                  <a:srgbClr val="0070C0"/>
                </a:solidFill>
                <a:latin typeface="微软雅黑" panose="020B0503020204020204" pitchFamily="34" charset="-122"/>
                <a:ea typeface="微软雅黑" panose="020B0503020204020204" pitchFamily="34" charset="-122"/>
              </a:rPr>
              <a:t> </a:t>
            </a:r>
            <a:r>
              <a:rPr lang="en-US" altLang="zh-CN" dirty="0" smtClean="0">
                <a:solidFill>
                  <a:srgbClr val="0070C0"/>
                </a:solidFill>
                <a:latin typeface="微软雅黑" panose="020B0503020204020204" pitchFamily="34" charset="-122"/>
                <a:ea typeface="微软雅黑" panose="020B0503020204020204" pitchFamily="34" charset="-122"/>
              </a:rPr>
              <a:t>30 </a:t>
            </a:r>
            <a:r>
              <a:rPr lang="en-US" altLang="zh-CN" dirty="0">
                <a:solidFill>
                  <a:srgbClr val="0070C0"/>
                </a:solidFill>
                <a:latin typeface="微软雅黑" panose="020B0503020204020204" pitchFamily="34" charset="-122"/>
                <a:ea typeface="微软雅黑" panose="020B0503020204020204" pitchFamily="34" charset="-122"/>
              </a:rPr>
              <a:t>priority </a:t>
            </a:r>
            <a:r>
              <a:rPr lang="en-US" altLang="zh-CN" dirty="0" smtClean="0">
                <a:solidFill>
                  <a:srgbClr val="0070C0"/>
                </a:solidFill>
                <a:latin typeface="微软雅黑" panose="020B0503020204020204" pitchFamily="34" charset="-122"/>
                <a:ea typeface="微软雅黑" panose="020B0503020204020204" pitchFamily="34" charset="-122"/>
              </a:rPr>
              <a:t>16384</a:t>
            </a:r>
            <a:endParaRPr lang="zh-CN" altLang="zh-CN" dirty="0">
              <a:solidFill>
                <a:srgbClr val="0070C0"/>
              </a:solidFill>
              <a:latin typeface="微软雅黑" panose="020B0503020204020204" pitchFamily="34" charset="-122"/>
              <a:ea typeface="微软雅黑" panose="020B0503020204020204" pitchFamily="34" charset="-122"/>
            </a:endParaRPr>
          </a:p>
          <a:p>
            <a:pPr>
              <a:lnSpc>
                <a:spcPct val="150000"/>
              </a:lnSpc>
            </a:pPr>
            <a:r>
              <a:rPr lang="en-US" altLang="zh-CN" dirty="0" smtClean="0">
                <a:solidFill>
                  <a:srgbClr val="0070C0"/>
                </a:solidFill>
                <a:latin typeface="微软雅黑" panose="020B0503020204020204" pitchFamily="34" charset="-122"/>
                <a:ea typeface="微软雅黑" panose="020B0503020204020204" pitchFamily="34" charset="-122"/>
              </a:rPr>
              <a:t>	S0(</a:t>
            </a:r>
            <a:r>
              <a:rPr lang="en-US" altLang="zh-CN" dirty="0" err="1" smtClean="0">
                <a:solidFill>
                  <a:srgbClr val="0070C0"/>
                </a:solidFill>
                <a:latin typeface="微软雅黑" panose="020B0503020204020204" pitchFamily="34" charset="-122"/>
                <a:ea typeface="微软雅黑" panose="020B0503020204020204" pitchFamily="34" charset="-122"/>
              </a:rPr>
              <a:t>config</a:t>
            </a:r>
            <a:r>
              <a:rPr lang="en-US" altLang="zh-CN" dirty="0">
                <a:solidFill>
                  <a:srgbClr val="0070C0"/>
                </a:solidFill>
                <a:latin typeface="微软雅黑" panose="020B0503020204020204" pitchFamily="34" charset="-122"/>
                <a:ea typeface="微软雅黑" panose="020B0503020204020204" pitchFamily="34" charset="-122"/>
              </a:rPr>
              <a:t>)#spanning-tree </a:t>
            </a:r>
            <a:r>
              <a:rPr lang="en-US" altLang="zh-CN" dirty="0" err="1">
                <a:solidFill>
                  <a:srgbClr val="0070C0"/>
                </a:solidFill>
                <a:latin typeface="微软雅黑" panose="020B0503020204020204" pitchFamily="34" charset="-122"/>
                <a:ea typeface="微软雅黑" panose="020B0503020204020204" pitchFamily="34" charset="-122"/>
              </a:rPr>
              <a:t>vlan</a:t>
            </a:r>
            <a:r>
              <a:rPr lang="en-US" altLang="zh-CN" dirty="0">
                <a:solidFill>
                  <a:srgbClr val="0070C0"/>
                </a:solidFill>
                <a:latin typeface="微软雅黑" panose="020B0503020204020204" pitchFamily="34" charset="-122"/>
                <a:ea typeface="微软雅黑" panose="020B0503020204020204" pitchFamily="34" charset="-122"/>
              </a:rPr>
              <a:t> </a:t>
            </a:r>
            <a:r>
              <a:rPr lang="en-US" altLang="zh-CN" dirty="0" smtClean="0">
                <a:solidFill>
                  <a:srgbClr val="0070C0"/>
                </a:solidFill>
                <a:latin typeface="微软雅黑" panose="020B0503020204020204" pitchFamily="34" charset="-122"/>
                <a:ea typeface="微软雅黑" panose="020B0503020204020204" pitchFamily="34" charset="-122"/>
              </a:rPr>
              <a:t>100 </a:t>
            </a:r>
            <a:r>
              <a:rPr lang="en-US" altLang="zh-CN" dirty="0">
                <a:solidFill>
                  <a:srgbClr val="0070C0"/>
                </a:solidFill>
                <a:latin typeface="微软雅黑" panose="020B0503020204020204" pitchFamily="34" charset="-122"/>
                <a:ea typeface="微软雅黑" panose="020B0503020204020204" pitchFamily="34" charset="-122"/>
              </a:rPr>
              <a:t>priority </a:t>
            </a:r>
            <a:r>
              <a:rPr lang="en-US" altLang="zh-CN" dirty="0" smtClean="0">
                <a:solidFill>
                  <a:srgbClr val="0070C0"/>
                </a:solidFill>
                <a:latin typeface="微软雅黑" panose="020B0503020204020204" pitchFamily="34" charset="-122"/>
                <a:ea typeface="微软雅黑" panose="020B0503020204020204" pitchFamily="34" charset="-122"/>
              </a:rPr>
              <a:t>16384</a:t>
            </a:r>
          </a:p>
          <a:p>
            <a:pPr>
              <a:lnSpc>
                <a:spcPct val="150000"/>
              </a:lnSpc>
            </a:pPr>
            <a:r>
              <a:rPr lang="en-US" altLang="zh-CN" dirty="0" smtClean="0">
                <a:latin typeface="微软雅黑" panose="020B0503020204020204" pitchFamily="34" charset="-122"/>
                <a:ea typeface="微软雅黑" panose="020B0503020204020204" pitchFamily="34" charset="-122"/>
              </a:rPr>
              <a:t>	</a:t>
            </a:r>
            <a:r>
              <a:rPr lang="en-US" altLang="zh-CN" dirty="0" smtClean="0">
                <a:solidFill>
                  <a:srgbClr val="FF0000"/>
                </a:solidFill>
                <a:latin typeface="微软雅黑" panose="020B0503020204020204" pitchFamily="34" charset="-122"/>
                <a:ea typeface="微软雅黑" panose="020B0503020204020204" pitchFamily="34" charset="-122"/>
              </a:rPr>
              <a:t>S0_1(</a:t>
            </a:r>
            <a:r>
              <a:rPr lang="en-US" altLang="zh-CN" dirty="0" err="1" smtClean="0">
                <a:solidFill>
                  <a:srgbClr val="FF0000"/>
                </a:solidFill>
                <a:latin typeface="微软雅黑" panose="020B0503020204020204" pitchFamily="34" charset="-122"/>
                <a:ea typeface="微软雅黑" panose="020B0503020204020204" pitchFamily="34" charset="-122"/>
              </a:rPr>
              <a:t>config</a:t>
            </a:r>
            <a:r>
              <a:rPr lang="en-US" altLang="zh-CN" dirty="0">
                <a:solidFill>
                  <a:srgbClr val="FF0000"/>
                </a:solidFill>
                <a:latin typeface="微软雅黑" panose="020B0503020204020204" pitchFamily="34" charset="-122"/>
                <a:ea typeface="微软雅黑" panose="020B0503020204020204" pitchFamily="34" charset="-122"/>
              </a:rPr>
              <a:t>)#spanning-tree </a:t>
            </a:r>
            <a:r>
              <a:rPr lang="en-US" altLang="zh-CN" dirty="0" err="1">
                <a:solidFill>
                  <a:srgbClr val="FF0000"/>
                </a:solidFill>
                <a:latin typeface="微软雅黑" panose="020B0503020204020204" pitchFamily="34" charset="-122"/>
                <a:ea typeface="微软雅黑" panose="020B0503020204020204" pitchFamily="34" charset="-122"/>
              </a:rPr>
              <a:t>vlan</a:t>
            </a:r>
            <a:r>
              <a:rPr lang="en-US" altLang="zh-CN" dirty="0">
                <a:solidFill>
                  <a:srgbClr val="FF0000"/>
                </a:solidFill>
                <a:latin typeface="微软雅黑" panose="020B0503020204020204" pitchFamily="34" charset="-122"/>
                <a:ea typeface="微软雅黑" panose="020B0503020204020204" pitchFamily="34" charset="-122"/>
              </a:rPr>
              <a:t> </a:t>
            </a:r>
            <a:r>
              <a:rPr lang="en-US" altLang="zh-CN" dirty="0" smtClean="0">
                <a:solidFill>
                  <a:srgbClr val="FF0000"/>
                </a:solidFill>
                <a:latin typeface="微软雅黑" panose="020B0503020204020204" pitchFamily="34" charset="-122"/>
                <a:ea typeface="微软雅黑" panose="020B0503020204020204" pitchFamily="34" charset="-122"/>
              </a:rPr>
              <a:t>30 </a:t>
            </a:r>
            <a:r>
              <a:rPr lang="en-US" altLang="zh-CN" dirty="0">
                <a:solidFill>
                  <a:srgbClr val="FF0000"/>
                </a:solidFill>
                <a:latin typeface="微软雅黑" panose="020B0503020204020204" pitchFamily="34" charset="-122"/>
                <a:ea typeface="微软雅黑" panose="020B0503020204020204" pitchFamily="34" charset="-122"/>
              </a:rPr>
              <a:t>priority 4096</a:t>
            </a:r>
            <a:endParaRPr lang="zh-CN" altLang="zh-CN" dirty="0">
              <a:solidFill>
                <a:srgbClr val="FF0000"/>
              </a:solidFill>
              <a:latin typeface="微软雅黑" panose="020B0503020204020204" pitchFamily="34" charset="-122"/>
              <a:ea typeface="微软雅黑" panose="020B0503020204020204" pitchFamily="34" charset="-122"/>
            </a:endParaRPr>
          </a:p>
          <a:p>
            <a:pPr>
              <a:lnSpc>
                <a:spcPct val="150000"/>
              </a:lnSpc>
            </a:pPr>
            <a:r>
              <a:rPr lang="en-US" altLang="zh-CN" dirty="0" smtClean="0">
                <a:solidFill>
                  <a:srgbClr val="FF0000"/>
                </a:solidFill>
                <a:latin typeface="微软雅黑" panose="020B0503020204020204" pitchFamily="34" charset="-122"/>
                <a:ea typeface="微软雅黑" panose="020B0503020204020204" pitchFamily="34" charset="-122"/>
              </a:rPr>
              <a:t>	S0_1(</a:t>
            </a:r>
            <a:r>
              <a:rPr lang="en-US" altLang="zh-CN" dirty="0" err="1" smtClean="0">
                <a:solidFill>
                  <a:srgbClr val="FF0000"/>
                </a:solidFill>
                <a:latin typeface="微软雅黑" panose="020B0503020204020204" pitchFamily="34" charset="-122"/>
                <a:ea typeface="微软雅黑" panose="020B0503020204020204" pitchFamily="34" charset="-122"/>
              </a:rPr>
              <a:t>config</a:t>
            </a:r>
            <a:r>
              <a:rPr lang="en-US" altLang="zh-CN" dirty="0">
                <a:solidFill>
                  <a:srgbClr val="FF0000"/>
                </a:solidFill>
                <a:latin typeface="微软雅黑" panose="020B0503020204020204" pitchFamily="34" charset="-122"/>
                <a:ea typeface="微软雅黑" panose="020B0503020204020204" pitchFamily="34" charset="-122"/>
              </a:rPr>
              <a:t>)#spanning-tree </a:t>
            </a:r>
            <a:r>
              <a:rPr lang="en-US" altLang="zh-CN" dirty="0" err="1">
                <a:solidFill>
                  <a:srgbClr val="FF0000"/>
                </a:solidFill>
                <a:latin typeface="微软雅黑" panose="020B0503020204020204" pitchFamily="34" charset="-122"/>
                <a:ea typeface="微软雅黑" panose="020B0503020204020204" pitchFamily="34" charset="-122"/>
              </a:rPr>
              <a:t>vlan</a:t>
            </a:r>
            <a:r>
              <a:rPr lang="en-US" altLang="zh-CN" dirty="0">
                <a:solidFill>
                  <a:srgbClr val="FF0000"/>
                </a:solidFill>
                <a:latin typeface="微软雅黑" panose="020B0503020204020204" pitchFamily="34" charset="-122"/>
                <a:ea typeface="微软雅黑" panose="020B0503020204020204" pitchFamily="34" charset="-122"/>
              </a:rPr>
              <a:t> </a:t>
            </a:r>
            <a:r>
              <a:rPr lang="en-US" altLang="zh-CN" dirty="0" smtClean="0">
                <a:solidFill>
                  <a:srgbClr val="FF0000"/>
                </a:solidFill>
                <a:latin typeface="微软雅黑" panose="020B0503020204020204" pitchFamily="34" charset="-122"/>
                <a:ea typeface="微软雅黑" panose="020B0503020204020204" pitchFamily="34" charset="-122"/>
              </a:rPr>
              <a:t>100 </a:t>
            </a:r>
            <a:r>
              <a:rPr lang="en-US" altLang="zh-CN" dirty="0">
                <a:solidFill>
                  <a:srgbClr val="FF0000"/>
                </a:solidFill>
                <a:latin typeface="微软雅黑" panose="020B0503020204020204" pitchFamily="34" charset="-122"/>
                <a:ea typeface="微软雅黑" panose="020B0503020204020204" pitchFamily="34" charset="-122"/>
              </a:rPr>
              <a:t>priority 4096</a:t>
            </a:r>
            <a:endParaRPr lang="zh-CN" altLang="zh-CN" dirty="0">
              <a:solidFill>
                <a:srgbClr val="FF0000"/>
              </a:solidFill>
              <a:latin typeface="微软雅黑" panose="020B0503020204020204" pitchFamily="34" charset="-122"/>
              <a:ea typeface="微软雅黑" panose="020B0503020204020204" pitchFamily="34" charset="-122"/>
            </a:endParaRPr>
          </a:p>
          <a:p>
            <a:pPr>
              <a:lnSpc>
                <a:spcPct val="150000"/>
              </a:lnSpc>
            </a:pPr>
            <a:r>
              <a:rPr lang="en-US" altLang="zh-CN" dirty="0" smtClean="0">
                <a:solidFill>
                  <a:srgbClr val="FF0000"/>
                </a:solidFill>
                <a:latin typeface="微软雅黑" panose="020B0503020204020204" pitchFamily="34" charset="-122"/>
                <a:ea typeface="微软雅黑" panose="020B0503020204020204" pitchFamily="34" charset="-122"/>
              </a:rPr>
              <a:t>	S0_1(</a:t>
            </a:r>
            <a:r>
              <a:rPr lang="en-US" altLang="zh-CN" dirty="0" err="1" smtClean="0">
                <a:solidFill>
                  <a:srgbClr val="FF0000"/>
                </a:solidFill>
                <a:latin typeface="微软雅黑" panose="020B0503020204020204" pitchFamily="34" charset="-122"/>
                <a:ea typeface="微软雅黑" panose="020B0503020204020204" pitchFamily="34" charset="-122"/>
              </a:rPr>
              <a:t>config</a:t>
            </a:r>
            <a:r>
              <a:rPr lang="en-US" altLang="zh-CN" dirty="0">
                <a:solidFill>
                  <a:srgbClr val="FF0000"/>
                </a:solidFill>
                <a:latin typeface="微软雅黑" panose="020B0503020204020204" pitchFamily="34" charset="-122"/>
                <a:ea typeface="微软雅黑" panose="020B0503020204020204" pitchFamily="34" charset="-122"/>
              </a:rPr>
              <a:t>)#spanning-tree </a:t>
            </a:r>
            <a:r>
              <a:rPr lang="en-US" altLang="zh-CN" dirty="0" err="1">
                <a:solidFill>
                  <a:srgbClr val="FF0000"/>
                </a:solidFill>
                <a:latin typeface="微软雅黑" panose="020B0503020204020204" pitchFamily="34" charset="-122"/>
                <a:ea typeface="微软雅黑" panose="020B0503020204020204" pitchFamily="34" charset="-122"/>
              </a:rPr>
              <a:t>vlan</a:t>
            </a:r>
            <a:r>
              <a:rPr lang="en-US" altLang="zh-CN" dirty="0">
                <a:solidFill>
                  <a:srgbClr val="FF0000"/>
                </a:solidFill>
                <a:latin typeface="微软雅黑" panose="020B0503020204020204" pitchFamily="34" charset="-122"/>
                <a:ea typeface="微软雅黑" panose="020B0503020204020204" pitchFamily="34" charset="-122"/>
              </a:rPr>
              <a:t> </a:t>
            </a:r>
            <a:r>
              <a:rPr lang="en-US" altLang="zh-CN" dirty="0" smtClean="0">
                <a:solidFill>
                  <a:srgbClr val="FF0000"/>
                </a:solidFill>
                <a:latin typeface="微软雅黑" panose="020B0503020204020204" pitchFamily="34" charset="-122"/>
                <a:ea typeface="微软雅黑" panose="020B0503020204020204" pitchFamily="34" charset="-122"/>
              </a:rPr>
              <a:t>10 </a:t>
            </a:r>
            <a:r>
              <a:rPr lang="en-US" altLang="zh-CN" dirty="0">
                <a:solidFill>
                  <a:srgbClr val="FF0000"/>
                </a:solidFill>
                <a:latin typeface="微软雅黑" panose="020B0503020204020204" pitchFamily="34" charset="-122"/>
                <a:ea typeface="微软雅黑" panose="020B0503020204020204" pitchFamily="34" charset="-122"/>
              </a:rPr>
              <a:t>priority 16384</a:t>
            </a:r>
            <a:endParaRPr lang="zh-CN" altLang="zh-CN" dirty="0">
              <a:solidFill>
                <a:srgbClr val="FF0000"/>
              </a:solidFill>
              <a:latin typeface="微软雅黑" panose="020B0503020204020204" pitchFamily="34" charset="-122"/>
              <a:ea typeface="微软雅黑" panose="020B0503020204020204" pitchFamily="34" charset="-122"/>
            </a:endParaRPr>
          </a:p>
          <a:p>
            <a:pPr>
              <a:lnSpc>
                <a:spcPct val="150000"/>
              </a:lnSpc>
            </a:pPr>
            <a:r>
              <a:rPr lang="en-US" altLang="zh-CN" dirty="0" smtClean="0">
                <a:solidFill>
                  <a:srgbClr val="FF0000"/>
                </a:solidFill>
                <a:latin typeface="微软雅黑" panose="020B0503020204020204" pitchFamily="34" charset="-122"/>
                <a:ea typeface="微软雅黑" panose="020B0503020204020204" pitchFamily="34" charset="-122"/>
              </a:rPr>
              <a:t>	S0_1(</a:t>
            </a:r>
            <a:r>
              <a:rPr lang="en-US" altLang="zh-CN" dirty="0" err="1" smtClean="0">
                <a:solidFill>
                  <a:srgbClr val="FF0000"/>
                </a:solidFill>
                <a:latin typeface="微软雅黑" panose="020B0503020204020204" pitchFamily="34" charset="-122"/>
                <a:ea typeface="微软雅黑" panose="020B0503020204020204" pitchFamily="34" charset="-122"/>
              </a:rPr>
              <a:t>config</a:t>
            </a:r>
            <a:r>
              <a:rPr lang="en-US" altLang="zh-CN" dirty="0">
                <a:solidFill>
                  <a:srgbClr val="FF0000"/>
                </a:solidFill>
                <a:latin typeface="微软雅黑" panose="020B0503020204020204" pitchFamily="34" charset="-122"/>
                <a:ea typeface="微软雅黑" panose="020B0503020204020204" pitchFamily="34" charset="-122"/>
              </a:rPr>
              <a:t>)#spanning-tree </a:t>
            </a:r>
            <a:r>
              <a:rPr lang="en-US" altLang="zh-CN" dirty="0" err="1">
                <a:solidFill>
                  <a:srgbClr val="FF0000"/>
                </a:solidFill>
                <a:latin typeface="微软雅黑" panose="020B0503020204020204" pitchFamily="34" charset="-122"/>
                <a:ea typeface="微软雅黑" panose="020B0503020204020204" pitchFamily="34" charset="-122"/>
              </a:rPr>
              <a:t>vlan</a:t>
            </a:r>
            <a:r>
              <a:rPr lang="en-US" altLang="zh-CN" dirty="0">
                <a:solidFill>
                  <a:srgbClr val="FF0000"/>
                </a:solidFill>
                <a:latin typeface="微软雅黑" panose="020B0503020204020204" pitchFamily="34" charset="-122"/>
                <a:ea typeface="微软雅黑" panose="020B0503020204020204" pitchFamily="34" charset="-122"/>
              </a:rPr>
              <a:t> </a:t>
            </a:r>
            <a:r>
              <a:rPr lang="en-US" altLang="zh-CN" dirty="0" smtClean="0">
                <a:solidFill>
                  <a:srgbClr val="FF0000"/>
                </a:solidFill>
                <a:latin typeface="微软雅黑" panose="020B0503020204020204" pitchFamily="34" charset="-122"/>
                <a:ea typeface="微软雅黑" panose="020B0503020204020204" pitchFamily="34" charset="-122"/>
              </a:rPr>
              <a:t>20 </a:t>
            </a:r>
            <a:r>
              <a:rPr lang="en-US" altLang="zh-CN" dirty="0">
                <a:solidFill>
                  <a:srgbClr val="FF0000"/>
                </a:solidFill>
                <a:latin typeface="微软雅黑" panose="020B0503020204020204" pitchFamily="34" charset="-122"/>
                <a:ea typeface="微软雅黑" panose="020B0503020204020204" pitchFamily="34" charset="-122"/>
              </a:rPr>
              <a:t>priority </a:t>
            </a:r>
            <a:r>
              <a:rPr lang="en-US" altLang="zh-CN" dirty="0" smtClean="0">
                <a:solidFill>
                  <a:srgbClr val="FF0000"/>
                </a:solidFill>
                <a:latin typeface="微软雅黑" panose="020B0503020204020204" pitchFamily="34" charset="-122"/>
                <a:ea typeface="微软雅黑" panose="020B0503020204020204" pitchFamily="34" charset="-122"/>
              </a:rPr>
              <a:t>16384</a:t>
            </a:r>
            <a:endParaRPr lang="en-US" altLang="zh-CN" dirty="0">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71049293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403648" y="332656"/>
            <a:ext cx="6912768" cy="6186309"/>
          </a:xfrm>
          <a:prstGeom prst="rect">
            <a:avLst/>
          </a:prstGeom>
        </p:spPr>
        <p:txBody>
          <a:bodyPr wrap="square">
            <a:spAutoFit/>
          </a:bodyPr>
          <a:lstStyle/>
          <a:p>
            <a:pPr>
              <a:lnSpc>
                <a:spcPct val="200000"/>
              </a:lnSpc>
            </a:pPr>
            <a:r>
              <a:rPr lang="en-US" altLang="zh-CN" b="1" dirty="0">
                <a:latin typeface="微软雅黑" panose="020B0503020204020204" pitchFamily="34" charset="-122"/>
                <a:ea typeface="微软雅黑" panose="020B0503020204020204" pitchFamily="34" charset="-122"/>
              </a:rPr>
              <a:t>9. </a:t>
            </a:r>
            <a:r>
              <a:rPr lang="zh-CN" altLang="en-US" b="1" dirty="0">
                <a:latin typeface="微软雅黑" panose="020B0503020204020204" pitchFamily="34" charset="-122"/>
                <a:ea typeface="微软雅黑" panose="020B0503020204020204" pitchFamily="34" charset="-122"/>
              </a:rPr>
              <a:t>配置</a:t>
            </a:r>
            <a:r>
              <a:rPr lang="en-US" altLang="zh-CN" b="1" dirty="0">
                <a:latin typeface="微软雅黑" panose="020B0503020204020204" pitchFamily="34" charset="-122"/>
                <a:ea typeface="微软雅黑" panose="020B0503020204020204" pitchFamily="34" charset="-122"/>
              </a:rPr>
              <a:t>HSRP</a:t>
            </a:r>
            <a:r>
              <a:rPr lang="zh-CN" altLang="en-US" b="1" dirty="0">
                <a:latin typeface="微软雅黑" panose="020B0503020204020204" pitchFamily="34" charset="-122"/>
                <a:ea typeface="微软雅黑" panose="020B0503020204020204" pitchFamily="34" charset="-122"/>
              </a:rPr>
              <a:t>，构建网关热</a:t>
            </a:r>
            <a:r>
              <a:rPr lang="zh-CN" altLang="en-US" b="1" dirty="0" smtClean="0">
                <a:latin typeface="微软雅黑" panose="020B0503020204020204" pitchFamily="34" charset="-122"/>
                <a:ea typeface="微软雅黑" panose="020B0503020204020204" pitchFamily="34" charset="-122"/>
              </a:rPr>
              <a:t>备</a:t>
            </a:r>
            <a:endParaRPr lang="en-US" altLang="zh-CN" b="1" dirty="0" smtClean="0">
              <a:latin typeface="微软雅黑" panose="020B0503020204020204" pitchFamily="34" charset="-122"/>
              <a:ea typeface="微软雅黑" panose="020B0503020204020204" pitchFamily="34" charset="-122"/>
            </a:endParaRPr>
          </a:p>
          <a:p>
            <a:pPr>
              <a:lnSpc>
                <a:spcPct val="200000"/>
              </a:lnSpc>
              <a:defRPr/>
            </a:pPr>
            <a:r>
              <a:rPr lang="en-US" altLang="zh-CN" dirty="0" smtClean="0">
                <a:latin typeface="微软雅黑" panose="020B0503020204020204" pitchFamily="34" charset="-122"/>
                <a:ea typeface="微软雅黑" panose="020B0503020204020204" pitchFamily="34" charset="-122"/>
              </a:rPr>
              <a:t>SW0(</a:t>
            </a:r>
            <a:r>
              <a:rPr lang="en-US" altLang="zh-CN" dirty="0" err="1" smtClean="0">
                <a:latin typeface="微软雅黑" panose="020B0503020204020204" pitchFamily="34" charset="-122"/>
                <a:ea typeface="微软雅黑" panose="020B0503020204020204" pitchFamily="34" charset="-122"/>
              </a:rPr>
              <a:t>config</a:t>
            </a:r>
            <a:r>
              <a:rPr lang="en-US" altLang="zh-CN" dirty="0">
                <a:latin typeface="微软雅黑" panose="020B0503020204020204" pitchFamily="34" charset="-122"/>
                <a:ea typeface="微软雅黑" panose="020B0503020204020204" pitchFamily="34" charset="-122"/>
              </a:rPr>
              <a:t>)#interface </a:t>
            </a:r>
            <a:r>
              <a:rPr lang="en-US" altLang="zh-CN" dirty="0" err="1">
                <a:latin typeface="微软雅黑" panose="020B0503020204020204" pitchFamily="34" charset="-122"/>
                <a:ea typeface="微软雅黑" panose="020B0503020204020204" pitchFamily="34" charset="-122"/>
              </a:rPr>
              <a:t>vlan</a:t>
            </a:r>
            <a:r>
              <a:rPr lang="en-US" altLang="zh-CN" dirty="0">
                <a:latin typeface="微软雅黑" panose="020B0503020204020204" pitchFamily="34" charset="-122"/>
                <a:ea typeface="微软雅黑" panose="020B0503020204020204" pitchFamily="34" charset="-122"/>
              </a:rPr>
              <a:t> </a:t>
            </a:r>
            <a:r>
              <a:rPr lang="en-US" altLang="zh-CN" dirty="0" smtClean="0">
                <a:latin typeface="微软雅黑" panose="020B0503020204020204" pitchFamily="34" charset="-122"/>
                <a:ea typeface="微软雅黑" panose="020B0503020204020204" pitchFamily="34" charset="-122"/>
              </a:rPr>
              <a:t>10</a:t>
            </a:r>
          </a:p>
          <a:p>
            <a:pPr>
              <a:lnSpc>
                <a:spcPct val="200000"/>
              </a:lnSpc>
              <a:defRPr/>
            </a:pPr>
            <a:r>
              <a:rPr lang="en-US" altLang="zh-CN" dirty="0">
                <a:latin typeface="微软雅黑" panose="020B0503020204020204" pitchFamily="34" charset="-122"/>
                <a:ea typeface="微软雅黑" panose="020B0503020204020204" pitchFamily="34" charset="-122"/>
              </a:rPr>
              <a:t>SW0(</a:t>
            </a:r>
            <a:r>
              <a:rPr lang="en-US" altLang="zh-CN" dirty="0" err="1">
                <a:latin typeface="微软雅黑" panose="020B0503020204020204" pitchFamily="34" charset="-122"/>
                <a:ea typeface="微软雅黑" panose="020B0503020204020204" pitchFamily="34" charset="-122"/>
              </a:rPr>
              <a:t>config</a:t>
            </a:r>
            <a:r>
              <a:rPr lang="en-US" altLang="zh-CN" dirty="0">
                <a:latin typeface="微软雅黑" panose="020B0503020204020204" pitchFamily="34" charset="-122"/>
                <a:ea typeface="微软雅黑" panose="020B0503020204020204" pitchFamily="34" charset="-122"/>
              </a:rPr>
              <a:t>-if</a:t>
            </a:r>
            <a:r>
              <a:rPr lang="en-US" altLang="zh-CN" dirty="0" smtClean="0">
                <a:latin typeface="微软雅黑" panose="020B0503020204020204" pitchFamily="34" charset="-122"/>
                <a:ea typeface="微软雅黑" panose="020B0503020204020204" pitchFamily="34" charset="-122"/>
              </a:rPr>
              <a:t>)#</a:t>
            </a:r>
            <a:r>
              <a:rPr lang="en-US" altLang="zh-CN" dirty="0" err="1" smtClean="0">
                <a:latin typeface="微软雅黑" panose="020B0503020204020204" pitchFamily="34" charset="-122"/>
                <a:ea typeface="微软雅黑" panose="020B0503020204020204" pitchFamily="34" charset="-122"/>
              </a:rPr>
              <a:t>ip</a:t>
            </a:r>
            <a:r>
              <a:rPr lang="en-US" altLang="zh-CN" dirty="0" smtClean="0">
                <a:latin typeface="微软雅黑" panose="020B0503020204020204" pitchFamily="34" charset="-122"/>
                <a:ea typeface="微软雅黑" panose="020B0503020204020204" pitchFamily="34" charset="-122"/>
              </a:rPr>
              <a:t> add 192.168.10.252  255.255.255.0</a:t>
            </a:r>
            <a:endParaRPr lang="en-US" altLang="zh-CN" dirty="0">
              <a:latin typeface="微软雅黑" panose="020B0503020204020204" pitchFamily="34" charset="-122"/>
              <a:ea typeface="微软雅黑" panose="020B0503020204020204" pitchFamily="34" charset="-122"/>
            </a:endParaRPr>
          </a:p>
          <a:p>
            <a:pPr marL="514350" indent="-514350">
              <a:lnSpc>
                <a:spcPct val="200000"/>
              </a:lnSpc>
              <a:buFontTx/>
              <a:buNone/>
              <a:defRPr/>
            </a:pPr>
            <a:r>
              <a:rPr lang="en-US" altLang="zh-CN" dirty="0" smtClean="0">
                <a:latin typeface="微软雅黑" panose="020B0503020204020204" pitchFamily="34" charset="-122"/>
                <a:ea typeface="微软雅黑" panose="020B0503020204020204" pitchFamily="34" charset="-122"/>
              </a:rPr>
              <a:t>SW0(</a:t>
            </a:r>
            <a:r>
              <a:rPr lang="en-US" altLang="zh-CN" dirty="0" err="1" smtClean="0">
                <a:latin typeface="微软雅黑" panose="020B0503020204020204" pitchFamily="34" charset="-122"/>
                <a:ea typeface="微软雅黑" panose="020B0503020204020204" pitchFamily="34" charset="-122"/>
              </a:rPr>
              <a:t>config</a:t>
            </a:r>
            <a:r>
              <a:rPr lang="en-US" altLang="zh-CN" dirty="0" smtClean="0">
                <a:latin typeface="微软雅黑" panose="020B0503020204020204" pitchFamily="34" charset="-122"/>
                <a:ea typeface="微软雅黑" panose="020B0503020204020204" pitchFamily="34" charset="-122"/>
              </a:rPr>
              <a:t>-if</a:t>
            </a:r>
            <a:r>
              <a:rPr lang="en-US" altLang="zh-CN" dirty="0">
                <a:latin typeface="微软雅黑" panose="020B0503020204020204" pitchFamily="34" charset="-122"/>
                <a:ea typeface="微软雅黑" panose="020B0503020204020204" pitchFamily="34" charset="-122"/>
              </a:rPr>
              <a:t>)#standby 10 </a:t>
            </a:r>
            <a:r>
              <a:rPr lang="en-US" altLang="zh-CN" dirty="0" err="1">
                <a:latin typeface="微软雅黑" panose="020B0503020204020204" pitchFamily="34" charset="-122"/>
                <a:ea typeface="微软雅黑" panose="020B0503020204020204" pitchFamily="34" charset="-122"/>
              </a:rPr>
              <a:t>ip</a:t>
            </a:r>
            <a:r>
              <a:rPr lang="en-US" altLang="zh-CN" dirty="0">
                <a:latin typeface="微软雅黑" panose="020B0503020204020204" pitchFamily="34" charset="-122"/>
                <a:ea typeface="微软雅黑" panose="020B0503020204020204" pitchFamily="34" charset="-122"/>
              </a:rPr>
              <a:t> </a:t>
            </a:r>
            <a:r>
              <a:rPr lang="en-US" altLang="zh-CN" dirty="0" smtClean="0">
                <a:solidFill>
                  <a:srgbClr val="FF0000"/>
                </a:solidFill>
                <a:latin typeface="微软雅黑" panose="020B0503020204020204" pitchFamily="34" charset="-122"/>
                <a:ea typeface="微软雅黑" panose="020B0503020204020204" pitchFamily="34" charset="-122"/>
              </a:rPr>
              <a:t>192.168.10.254</a:t>
            </a:r>
            <a:endParaRPr lang="en-US" altLang="zh-CN" dirty="0">
              <a:solidFill>
                <a:srgbClr val="FF0000"/>
              </a:solidFill>
              <a:latin typeface="微软雅黑" panose="020B0503020204020204" pitchFamily="34" charset="-122"/>
              <a:ea typeface="微软雅黑" panose="020B0503020204020204" pitchFamily="34" charset="-122"/>
            </a:endParaRPr>
          </a:p>
          <a:p>
            <a:pPr marL="514350" indent="-514350">
              <a:lnSpc>
                <a:spcPct val="200000"/>
              </a:lnSpc>
              <a:buFontTx/>
              <a:buNone/>
              <a:defRPr/>
            </a:pPr>
            <a:r>
              <a:rPr lang="en-US" altLang="zh-CN" dirty="0" smtClean="0">
                <a:latin typeface="微软雅黑" panose="020B0503020204020204" pitchFamily="34" charset="-122"/>
                <a:ea typeface="微软雅黑" panose="020B0503020204020204" pitchFamily="34" charset="-122"/>
              </a:rPr>
              <a:t>SW0(</a:t>
            </a:r>
            <a:r>
              <a:rPr lang="en-US" altLang="zh-CN" dirty="0" err="1" smtClean="0">
                <a:latin typeface="微软雅黑" panose="020B0503020204020204" pitchFamily="34" charset="-122"/>
                <a:ea typeface="微软雅黑" panose="020B0503020204020204" pitchFamily="34" charset="-122"/>
              </a:rPr>
              <a:t>config</a:t>
            </a:r>
            <a:r>
              <a:rPr lang="en-US" altLang="zh-CN" dirty="0" smtClean="0">
                <a:latin typeface="微软雅黑" panose="020B0503020204020204" pitchFamily="34" charset="-122"/>
                <a:ea typeface="微软雅黑" panose="020B0503020204020204" pitchFamily="34" charset="-122"/>
              </a:rPr>
              <a:t>-if</a:t>
            </a:r>
            <a:r>
              <a:rPr lang="en-US" altLang="zh-CN" dirty="0">
                <a:latin typeface="微软雅黑" panose="020B0503020204020204" pitchFamily="34" charset="-122"/>
                <a:ea typeface="微软雅黑" panose="020B0503020204020204" pitchFamily="34" charset="-122"/>
              </a:rPr>
              <a:t>)#standby 10 priority </a:t>
            </a:r>
            <a:r>
              <a:rPr lang="en-US" altLang="zh-CN" dirty="0" smtClean="0">
                <a:latin typeface="微软雅黑" panose="020B0503020204020204" pitchFamily="34" charset="-122"/>
                <a:ea typeface="微软雅黑" panose="020B0503020204020204" pitchFamily="34" charset="-122"/>
              </a:rPr>
              <a:t>100</a:t>
            </a:r>
            <a:endParaRPr lang="en-US" altLang="zh-CN" dirty="0">
              <a:latin typeface="微软雅黑" panose="020B0503020204020204" pitchFamily="34" charset="-122"/>
              <a:ea typeface="微软雅黑" panose="020B0503020204020204" pitchFamily="34" charset="-122"/>
            </a:endParaRPr>
          </a:p>
          <a:p>
            <a:pPr marL="514350" indent="-514350">
              <a:lnSpc>
                <a:spcPct val="200000"/>
              </a:lnSpc>
              <a:defRPr/>
            </a:pPr>
            <a:r>
              <a:rPr lang="en-US" altLang="zh-CN" dirty="0">
                <a:latin typeface="微软雅黑" panose="020B0503020204020204" pitchFamily="34" charset="-122"/>
                <a:ea typeface="微软雅黑" panose="020B0503020204020204" pitchFamily="34" charset="-122"/>
              </a:rPr>
              <a:t>SW0(</a:t>
            </a:r>
            <a:r>
              <a:rPr lang="en-US" altLang="zh-CN" dirty="0" err="1">
                <a:latin typeface="微软雅黑" panose="020B0503020204020204" pitchFamily="34" charset="-122"/>
                <a:ea typeface="微软雅黑" panose="020B0503020204020204" pitchFamily="34" charset="-122"/>
              </a:rPr>
              <a:t>config</a:t>
            </a:r>
            <a:r>
              <a:rPr lang="en-US" altLang="zh-CN" dirty="0">
                <a:latin typeface="微软雅黑" panose="020B0503020204020204" pitchFamily="34" charset="-122"/>
                <a:ea typeface="微软雅黑" panose="020B0503020204020204" pitchFamily="34" charset="-122"/>
              </a:rPr>
              <a:t>-if)#standby 10 preempt </a:t>
            </a:r>
          </a:p>
          <a:p>
            <a:pPr marL="514350" indent="-514350">
              <a:lnSpc>
                <a:spcPct val="200000"/>
              </a:lnSpc>
              <a:buFontTx/>
              <a:buNone/>
              <a:defRPr/>
            </a:pPr>
            <a:r>
              <a:rPr lang="en-US" altLang="zh-CN" b="1" dirty="0" smtClean="0">
                <a:solidFill>
                  <a:srgbClr val="7030A0"/>
                </a:solidFill>
                <a:latin typeface="微软雅黑" panose="020B0503020204020204" pitchFamily="34" charset="-122"/>
                <a:ea typeface="微软雅黑" panose="020B0503020204020204" pitchFamily="34" charset="-122"/>
              </a:rPr>
              <a:t>SW0_1(</a:t>
            </a:r>
            <a:r>
              <a:rPr lang="en-US" altLang="zh-CN" b="1" dirty="0" err="1" smtClean="0">
                <a:solidFill>
                  <a:srgbClr val="7030A0"/>
                </a:solidFill>
                <a:latin typeface="微软雅黑" panose="020B0503020204020204" pitchFamily="34" charset="-122"/>
                <a:ea typeface="微软雅黑" panose="020B0503020204020204" pitchFamily="34" charset="-122"/>
              </a:rPr>
              <a:t>config</a:t>
            </a:r>
            <a:r>
              <a:rPr lang="en-US" altLang="zh-CN" b="1" dirty="0">
                <a:solidFill>
                  <a:srgbClr val="7030A0"/>
                </a:solidFill>
                <a:latin typeface="微软雅黑" panose="020B0503020204020204" pitchFamily="34" charset="-122"/>
                <a:ea typeface="微软雅黑" panose="020B0503020204020204" pitchFamily="34" charset="-122"/>
              </a:rPr>
              <a:t>)#interface </a:t>
            </a:r>
            <a:r>
              <a:rPr lang="en-US" altLang="zh-CN" b="1" dirty="0" err="1">
                <a:solidFill>
                  <a:srgbClr val="7030A0"/>
                </a:solidFill>
                <a:latin typeface="微软雅黑" panose="020B0503020204020204" pitchFamily="34" charset="-122"/>
                <a:ea typeface="微软雅黑" panose="020B0503020204020204" pitchFamily="34" charset="-122"/>
              </a:rPr>
              <a:t>vlan</a:t>
            </a:r>
            <a:r>
              <a:rPr lang="en-US" altLang="zh-CN" b="1" dirty="0">
                <a:solidFill>
                  <a:srgbClr val="7030A0"/>
                </a:solidFill>
                <a:latin typeface="微软雅黑" panose="020B0503020204020204" pitchFamily="34" charset="-122"/>
                <a:ea typeface="微软雅黑" panose="020B0503020204020204" pitchFamily="34" charset="-122"/>
              </a:rPr>
              <a:t> </a:t>
            </a:r>
            <a:r>
              <a:rPr lang="en-US" altLang="zh-CN" b="1" dirty="0" smtClean="0">
                <a:solidFill>
                  <a:srgbClr val="7030A0"/>
                </a:solidFill>
                <a:latin typeface="微软雅黑" panose="020B0503020204020204" pitchFamily="34" charset="-122"/>
                <a:ea typeface="微软雅黑" panose="020B0503020204020204" pitchFamily="34" charset="-122"/>
              </a:rPr>
              <a:t>10</a:t>
            </a:r>
          </a:p>
          <a:p>
            <a:pPr marL="514350" indent="-514350">
              <a:lnSpc>
                <a:spcPct val="200000"/>
              </a:lnSpc>
              <a:defRPr/>
            </a:pPr>
            <a:r>
              <a:rPr lang="en-US" altLang="zh-CN" b="1" dirty="0" smtClean="0">
                <a:solidFill>
                  <a:srgbClr val="7030A0"/>
                </a:solidFill>
                <a:latin typeface="微软雅黑" panose="020B0503020204020204" pitchFamily="34" charset="-122"/>
                <a:ea typeface="微软雅黑" panose="020B0503020204020204" pitchFamily="34" charset="-122"/>
              </a:rPr>
              <a:t>SW0_1(</a:t>
            </a:r>
            <a:r>
              <a:rPr lang="en-US" altLang="zh-CN" b="1" dirty="0" err="1" smtClean="0">
                <a:solidFill>
                  <a:srgbClr val="7030A0"/>
                </a:solidFill>
                <a:latin typeface="微软雅黑" panose="020B0503020204020204" pitchFamily="34" charset="-122"/>
                <a:ea typeface="微软雅黑" panose="020B0503020204020204" pitchFamily="34" charset="-122"/>
              </a:rPr>
              <a:t>config</a:t>
            </a:r>
            <a:r>
              <a:rPr lang="en-US" altLang="zh-CN" b="1" dirty="0" smtClean="0">
                <a:solidFill>
                  <a:srgbClr val="7030A0"/>
                </a:solidFill>
                <a:latin typeface="微软雅黑" panose="020B0503020204020204" pitchFamily="34" charset="-122"/>
                <a:ea typeface="微软雅黑" panose="020B0503020204020204" pitchFamily="34" charset="-122"/>
              </a:rPr>
              <a:t>-if</a:t>
            </a:r>
            <a:r>
              <a:rPr lang="en-US" altLang="zh-CN" b="1" dirty="0">
                <a:solidFill>
                  <a:srgbClr val="7030A0"/>
                </a:solidFill>
                <a:latin typeface="微软雅黑" panose="020B0503020204020204" pitchFamily="34" charset="-122"/>
                <a:ea typeface="微软雅黑" panose="020B0503020204020204" pitchFamily="34" charset="-122"/>
              </a:rPr>
              <a:t>)#</a:t>
            </a:r>
            <a:r>
              <a:rPr lang="en-US" altLang="zh-CN" b="1" dirty="0" err="1">
                <a:solidFill>
                  <a:srgbClr val="7030A0"/>
                </a:solidFill>
                <a:latin typeface="微软雅黑" panose="020B0503020204020204" pitchFamily="34" charset="-122"/>
                <a:ea typeface="微软雅黑" panose="020B0503020204020204" pitchFamily="34" charset="-122"/>
              </a:rPr>
              <a:t>ip</a:t>
            </a:r>
            <a:r>
              <a:rPr lang="en-US" altLang="zh-CN" b="1" dirty="0">
                <a:solidFill>
                  <a:srgbClr val="7030A0"/>
                </a:solidFill>
                <a:latin typeface="微软雅黑" panose="020B0503020204020204" pitchFamily="34" charset="-122"/>
                <a:ea typeface="微软雅黑" panose="020B0503020204020204" pitchFamily="34" charset="-122"/>
              </a:rPr>
              <a:t> add </a:t>
            </a:r>
            <a:r>
              <a:rPr lang="en-US" altLang="zh-CN" b="1" dirty="0" smtClean="0">
                <a:solidFill>
                  <a:srgbClr val="7030A0"/>
                </a:solidFill>
                <a:latin typeface="微软雅黑" panose="020B0503020204020204" pitchFamily="34" charset="-122"/>
                <a:ea typeface="微软雅黑" panose="020B0503020204020204" pitchFamily="34" charset="-122"/>
              </a:rPr>
              <a:t>192.168.10.253  255.255.255.0</a:t>
            </a:r>
            <a:endParaRPr lang="en-US" altLang="zh-CN" b="1" dirty="0">
              <a:solidFill>
                <a:srgbClr val="7030A0"/>
              </a:solidFill>
              <a:latin typeface="微软雅黑" panose="020B0503020204020204" pitchFamily="34" charset="-122"/>
              <a:ea typeface="微软雅黑" panose="020B0503020204020204" pitchFamily="34" charset="-122"/>
            </a:endParaRPr>
          </a:p>
          <a:p>
            <a:pPr marL="514350" indent="-514350">
              <a:lnSpc>
                <a:spcPct val="200000"/>
              </a:lnSpc>
              <a:buFontTx/>
              <a:buNone/>
              <a:defRPr/>
            </a:pPr>
            <a:r>
              <a:rPr lang="en-US" altLang="zh-CN" b="1" dirty="0" smtClean="0">
                <a:solidFill>
                  <a:srgbClr val="7030A0"/>
                </a:solidFill>
                <a:latin typeface="微软雅黑" panose="020B0503020204020204" pitchFamily="34" charset="-122"/>
                <a:ea typeface="微软雅黑" panose="020B0503020204020204" pitchFamily="34" charset="-122"/>
              </a:rPr>
              <a:t>SW0_1(</a:t>
            </a:r>
            <a:r>
              <a:rPr lang="en-US" altLang="zh-CN" b="1" dirty="0" err="1" smtClean="0">
                <a:solidFill>
                  <a:srgbClr val="7030A0"/>
                </a:solidFill>
                <a:latin typeface="微软雅黑" panose="020B0503020204020204" pitchFamily="34" charset="-122"/>
                <a:ea typeface="微软雅黑" panose="020B0503020204020204" pitchFamily="34" charset="-122"/>
              </a:rPr>
              <a:t>config</a:t>
            </a:r>
            <a:r>
              <a:rPr lang="en-US" altLang="zh-CN" b="1" dirty="0" smtClean="0">
                <a:solidFill>
                  <a:srgbClr val="7030A0"/>
                </a:solidFill>
                <a:latin typeface="微软雅黑" panose="020B0503020204020204" pitchFamily="34" charset="-122"/>
                <a:ea typeface="微软雅黑" panose="020B0503020204020204" pitchFamily="34" charset="-122"/>
              </a:rPr>
              <a:t>-if</a:t>
            </a:r>
            <a:r>
              <a:rPr lang="en-US" altLang="zh-CN" b="1" dirty="0">
                <a:solidFill>
                  <a:srgbClr val="7030A0"/>
                </a:solidFill>
                <a:latin typeface="微软雅黑" panose="020B0503020204020204" pitchFamily="34" charset="-122"/>
                <a:ea typeface="微软雅黑" panose="020B0503020204020204" pitchFamily="34" charset="-122"/>
              </a:rPr>
              <a:t>)#standby 10 </a:t>
            </a:r>
            <a:r>
              <a:rPr lang="en-US" altLang="zh-CN" b="1" dirty="0" err="1">
                <a:solidFill>
                  <a:srgbClr val="7030A0"/>
                </a:solidFill>
                <a:latin typeface="微软雅黑" panose="020B0503020204020204" pitchFamily="34" charset="-122"/>
                <a:ea typeface="微软雅黑" panose="020B0503020204020204" pitchFamily="34" charset="-122"/>
              </a:rPr>
              <a:t>ip</a:t>
            </a:r>
            <a:r>
              <a:rPr lang="en-US" altLang="zh-CN" b="1" dirty="0">
                <a:solidFill>
                  <a:srgbClr val="7030A0"/>
                </a:solidFill>
                <a:latin typeface="微软雅黑" panose="020B0503020204020204" pitchFamily="34" charset="-122"/>
                <a:ea typeface="微软雅黑" panose="020B0503020204020204" pitchFamily="34" charset="-122"/>
              </a:rPr>
              <a:t> </a:t>
            </a:r>
            <a:r>
              <a:rPr lang="en-US" altLang="zh-CN" b="1" dirty="0" smtClean="0">
                <a:solidFill>
                  <a:srgbClr val="7030A0"/>
                </a:solidFill>
                <a:latin typeface="微软雅黑" panose="020B0503020204020204" pitchFamily="34" charset="-122"/>
                <a:ea typeface="微软雅黑" panose="020B0503020204020204" pitchFamily="34" charset="-122"/>
              </a:rPr>
              <a:t>192.168.10.254</a:t>
            </a:r>
            <a:endParaRPr lang="en-US" altLang="zh-CN" b="1" dirty="0">
              <a:solidFill>
                <a:srgbClr val="7030A0"/>
              </a:solidFill>
              <a:latin typeface="微软雅黑" panose="020B0503020204020204" pitchFamily="34" charset="-122"/>
              <a:ea typeface="微软雅黑" panose="020B0503020204020204" pitchFamily="34" charset="-122"/>
            </a:endParaRPr>
          </a:p>
          <a:p>
            <a:pPr marL="514350" indent="-514350">
              <a:lnSpc>
                <a:spcPct val="200000"/>
              </a:lnSpc>
              <a:buFontTx/>
              <a:buNone/>
              <a:defRPr/>
            </a:pPr>
            <a:r>
              <a:rPr lang="en-US" altLang="zh-CN" b="1" dirty="0" smtClean="0">
                <a:solidFill>
                  <a:srgbClr val="7030A0"/>
                </a:solidFill>
                <a:latin typeface="微软雅黑" panose="020B0503020204020204" pitchFamily="34" charset="-122"/>
                <a:ea typeface="微软雅黑" panose="020B0503020204020204" pitchFamily="34" charset="-122"/>
              </a:rPr>
              <a:t>SW0_1(</a:t>
            </a:r>
            <a:r>
              <a:rPr lang="en-US" altLang="zh-CN" b="1" dirty="0" err="1" smtClean="0">
                <a:solidFill>
                  <a:srgbClr val="7030A0"/>
                </a:solidFill>
                <a:latin typeface="微软雅黑" panose="020B0503020204020204" pitchFamily="34" charset="-122"/>
                <a:ea typeface="微软雅黑" panose="020B0503020204020204" pitchFamily="34" charset="-122"/>
              </a:rPr>
              <a:t>config</a:t>
            </a:r>
            <a:r>
              <a:rPr lang="en-US" altLang="zh-CN" b="1" dirty="0" smtClean="0">
                <a:solidFill>
                  <a:srgbClr val="7030A0"/>
                </a:solidFill>
                <a:latin typeface="微软雅黑" panose="020B0503020204020204" pitchFamily="34" charset="-122"/>
                <a:ea typeface="微软雅黑" panose="020B0503020204020204" pitchFamily="34" charset="-122"/>
              </a:rPr>
              <a:t>-if</a:t>
            </a:r>
            <a:r>
              <a:rPr lang="en-US" altLang="zh-CN" b="1" dirty="0">
                <a:solidFill>
                  <a:srgbClr val="7030A0"/>
                </a:solidFill>
                <a:latin typeface="微软雅黑" panose="020B0503020204020204" pitchFamily="34" charset="-122"/>
                <a:ea typeface="微软雅黑" panose="020B0503020204020204" pitchFamily="34" charset="-122"/>
              </a:rPr>
              <a:t>)#standby 10 priority </a:t>
            </a:r>
            <a:r>
              <a:rPr lang="en-US" altLang="zh-CN" b="1" dirty="0" smtClean="0">
                <a:solidFill>
                  <a:srgbClr val="7030A0"/>
                </a:solidFill>
                <a:latin typeface="微软雅黑" panose="020B0503020204020204" pitchFamily="34" charset="-122"/>
                <a:ea typeface="微软雅黑" panose="020B0503020204020204" pitchFamily="34" charset="-122"/>
              </a:rPr>
              <a:t>200</a:t>
            </a:r>
            <a:endParaRPr lang="en-US" altLang="zh-CN" b="1" dirty="0">
              <a:solidFill>
                <a:srgbClr val="7030A0"/>
              </a:solidFill>
              <a:latin typeface="微软雅黑" panose="020B0503020204020204" pitchFamily="34" charset="-122"/>
              <a:ea typeface="微软雅黑" panose="020B0503020204020204" pitchFamily="34" charset="-122"/>
            </a:endParaRPr>
          </a:p>
          <a:p>
            <a:pPr marL="514350" indent="-514350">
              <a:lnSpc>
                <a:spcPct val="200000"/>
              </a:lnSpc>
              <a:buFontTx/>
              <a:buNone/>
              <a:defRPr/>
            </a:pPr>
            <a:endParaRPr lang="en-US" altLang="zh-CN"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7934931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259632" y="1412776"/>
            <a:ext cx="6109365" cy="2959849"/>
          </a:xfrm>
          <a:prstGeom prst="rect">
            <a:avLst/>
          </a:prstGeom>
          <a:noFill/>
        </p:spPr>
        <p:txBody>
          <a:bodyPr wrap="none" rtlCol="0">
            <a:spAutoFit/>
          </a:bodyPr>
          <a:lstStyle/>
          <a:p>
            <a:pPr algn="ctr">
              <a:lnSpc>
                <a:spcPct val="150000"/>
              </a:lnSpc>
            </a:pPr>
            <a:r>
              <a:rPr lang="zh-CN" altLang="en-US" sz="6600" b="1" dirty="0" smtClean="0">
                <a:latin typeface="微软雅黑" panose="020B0503020204020204" pitchFamily="34" charset="-122"/>
                <a:ea typeface="微软雅黑" panose="020B0503020204020204" pitchFamily="34" charset="-122"/>
              </a:rPr>
              <a:t>实例优化</a:t>
            </a:r>
            <a:endParaRPr lang="en-US" altLang="zh-CN" sz="6600" b="1" dirty="0" smtClean="0">
              <a:latin typeface="微软雅黑" panose="020B0503020204020204" pitchFamily="34" charset="-122"/>
              <a:ea typeface="微软雅黑" panose="020B0503020204020204" pitchFamily="34" charset="-122"/>
            </a:endParaRPr>
          </a:p>
          <a:p>
            <a:pPr algn="ctr">
              <a:lnSpc>
                <a:spcPct val="150000"/>
              </a:lnSpc>
            </a:pPr>
            <a:r>
              <a:rPr lang="zh-CN" altLang="en-US" sz="6600" b="1" dirty="0" smtClean="0">
                <a:latin typeface="微软雅黑" panose="020B0503020204020204" pitchFamily="34" charset="-122"/>
                <a:ea typeface="微软雅黑" panose="020B0503020204020204" pitchFamily="34" charset="-122"/>
              </a:rPr>
              <a:t>广域网接入综合</a:t>
            </a:r>
            <a:endParaRPr lang="zh-CN" altLang="en-US" sz="66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7055214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1467" y="692696"/>
            <a:ext cx="8467868" cy="54726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3" name="直接连接符 2"/>
          <p:cNvCxnSpPr/>
          <p:nvPr/>
        </p:nvCxnSpPr>
        <p:spPr>
          <a:xfrm flipH="1">
            <a:off x="755577" y="332656"/>
            <a:ext cx="4176463" cy="5544616"/>
          </a:xfrm>
          <a:prstGeom prst="line">
            <a:avLst/>
          </a:prstGeom>
          <a:ln w="34925">
            <a:solidFill>
              <a:srgbClr val="FF0000"/>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049293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27584" y="1196752"/>
            <a:ext cx="7448001" cy="2308324"/>
          </a:xfrm>
          <a:prstGeom prst="rect">
            <a:avLst/>
          </a:prstGeom>
          <a:noFill/>
        </p:spPr>
        <p:txBody>
          <a:bodyPr wrap="none" rtlCol="0">
            <a:spAutoFit/>
          </a:bodyPr>
          <a:lstStyle/>
          <a:p>
            <a:pPr>
              <a:lnSpc>
                <a:spcPct val="150000"/>
              </a:lnSpc>
            </a:pPr>
            <a:r>
              <a:rPr lang="en-US" altLang="zh-CN" sz="2400" dirty="0" smtClean="0">
                <a:latin typeface="微软雅黑" panose="020B0503020204020204" pitchFamily="34" charset="-122"/>
                <a:ea typeface="微软雅黑" panose="020B0503020204020204" pitchFamily="34" charset="-122"/>
              </a:rPr>
              <a:t>1</a:t>
            </a:r>
            <a:r>
              <a:rPr lang="zh-CN" altLang="en-US" sz="2400" dirty="0" smtClean="0">
                <a:latin typeface="微软雅黑" panose="020B0503020204020204" pitchFamily="34" charset="-122"/>
                <a:ea typeface="微软雅黑" panose="020B0503020204020204" pitchFamily="34" charset="-122"/>
              </a:rPr>
              <a:t>、内部用户如何访问外部网络服务器；（</a:t>
            </a:r>
            <a:r>
              <a:rPr lang="en-US" altLang="zh-CN" sz="2400" dirty="0" smtClean="0">
                <a:latin typeface="微软雅黑" panose="020B0503020204020204" pitchFamily="34" charset="-122"/>
                <a:ea typeface="微软雅黑" panose="020B0503020204020204" pitchFamily="34" charset="-122"/>
              </a:rPr>
              <a:t>NAT</a:t>
            </a:r>
            <a:r>
              <a:rPr lang="zh-CN" altLang="en-US" sz="2400" dirty="0" smtClean="0">
                <a:latin typeface="微软雅黑" panose="020B0503020204020204" pitchFamily="34" charset="-122"/>
                <a:ea typeface="微软雅黑" panose="020B0503020204020204" pitchFamily="34" charset="-122"/>
              </a:rPr>
              <a:t>技术）</a:t>
            </a:r>
            <a:endParaRPr lang="en-US" altLang="zh-CN" sz="2400" dirty="0" smtClean="0">
              <a:latin typeface="微软雅黑" panose="020B0503020204020204" pitchFamily="34" charset="-122"/>
              <a:ea typeface="微软雅黑" panose="020B0503020204020204" pitchFamily="34" charset="-122"/>
            </a:endParaRPr>
          </a:p>
          <a:p>
            <a:pPr>
              <a:lnSpc>
                <a:spcPct val="150000"/>
              </a:lnSpc>
            </a:pPr>
            <a:r>
              <a:rPr lang="en-US" altLang="zh-CN" sz="2400" dirty="0" smtClean="0">
                <a:latin typeface="微软雅黑" panose="020B0503020204020204" pitchFamily="34" charset="-122"/>
                <a:ea typeface="微软雅黑" panose="020B0503020204020204" pitchFamily="34" charset="-122"/>
              </a:rPr>
              <a:t>2</a:t>
            </a:r>
            <a:r>
              <a:rPr lang="zh-CN" altLang="en-US" sz="2400" dirty="0" smtClean="0">
                <a:latin typeface="微软雅黑" panose="020B0503020204020204" pitchFamily="34" charset="-122"/>
                <a:ea typeface="微软雅黑" panose="020B0503020204020204" pitchFamily="34" charset="-122"/>
              </a:rPr>
              <a:t>、外部用户如何访问内部用户服务器；（</a:t>
            </a:r>
            <a:r>
              <a:rPr lang="en-US" altLang="zh-CN" sz="2400" dirty="0" smtClean="0">
                <a:latin typeface="微软雅黑" panose="020B0503020204020204" pitchFamily="34" charset="-122"/>
                <a:ea typeface="微软雅黑" panose="020B0503020204020204" pitchFamily="34" charset="-122"/>
              </a:rPr>
              <a:t>NAT</a:t>
            </a:r>
            <a:r>
              <a:rPr lang="zh-CN" altLang="en-US" sz="2400" dirty="0">
                <a:latin typeface="微软雅黑" panose="020B0503020204020204" pitchFamily="34" charset="-122"/>
                <a:ea typeface="微软雅黑" panose="020B0503020204020204" pitchFamily="34" charset="-122"/>
              </a:rPr>
              <a:t>技术</a:t>
            </a:r>
            <a:r>
              <a:rPr lang="zh-CN" altLang="en-US" sz="2400" dirty="0" smtClean="0">
                <a:latin typeface="微软雅黑" panose="020B0503020204020204" pitchFamily="34" charset="-122"/>
                <a:ea typeface="微软雅黑" panose="020B0503020204020204" pitchFamily="34" charset="-122"/>
              </a:rPr>
              <a:t>）</a:t>
            </a:r>
            <a:endParaRPr lang="en-US" altLang="zh-CN" sz="2400" dirty="0" smtClean="0">
              <a:latin typeface="微软雅黑" panose="020B0503020204020204" pitchFamily="34" charset="-122"/>
              <a:ea typeface="微软雅黑" panose="020B0503020204020204" pitchFamily="34" charset="-122"/>
            </a:endParaRPr>
          </a:p>
          <a:p>
            <a:pPr>
              <a:lnSpc>
                <a:spcPct val="150000"/>
              </a:lnSpc>
            </a:pPr>
            <a:r>
              <a:rPr lang="en-US" altLang="zh-CN" sz="2400" dirty="0" smtClean="0">
                <a:latin typeface="微软雅黑" panose="020B0503020204020204" pitchFamily="34" charset="-122"/>
                <a:ea typeface="微软雅黑" panose="020B0503020204020204" pitchFamily="34" charset="-122"/>
              </a:rPr>
              <a:t>3</a:t>
            </a:r>
            <a:r>
              <a:rPr lang="zh-CN" altLang="en-US" sz="2400" dirty="0" smtClean="0">
                <a:latin typeface="微软雅黑" panose="020B0503020204020204" pitchFamily="34" charset="-122"/>
                <a:ea typeface="微软雅黑" panose="020B0503020204020204" pitchFamily="34" charset="-122"/>
              </a:rPr>
              <a:t>、内部用户如何访问内部网络服务器；（源路由）</a:t>
            </a:r>
            <a:endParaRPr lang="en-US" altLang="zh-CN" sz="2400" dirty="0" smtClean="0">
              <a:latin typeface="微软雅黑" panose="020B0503020204020204" pitchFamily="34" charset="-122"/>
              <a:ea typeface="微软雅黑" panose="020B0503020204020204" pitchFamily="34" charset="-122"/>
            </a:endParaRPr>
          </a:p>
          <a:p>
            <a:pPr>
              <a:lnSpc>
                <a:spcPct val="150000"/>
              </a:lnSpc>
            </a:pPr>
            <a:r>
              <a:rPr lang="en-US" altLang="zh-CN" sz="2400" dirty="0" smtClean="0">
                <a:latin typeface="微软雅黑" panose="020B0503020204020204" pitchFamily="34" charset="-122"/>
                <a:ea typeface="微软雅黑" panose="020B0503020204020204" pitchFamily="34" charset="-122"/>
              </a:rPr>
              <a:t>4</a:t>
            </a:r>
            <a:r>
              <a:rPr lang="zh-CN" altLang="en-US" sz="2400" dirty="0" smtClean="0">
                <a:latin typeface="微软雅黑" panose="020B0503020204020204" pitchFamily="34" charset="-122"/>
                <a:ea typeface="微软雅黑" panose="020B0503020204020204" pitchFamily="34" charset="-122"/>
              </a:rPr>
              <a:t>、如何实现全网通；（静态路由）</a:t>
            </a:r>
            <a:endParaRPr lang="zh-CN" altLang="en-US" sz="24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27671484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82" name="Picture 2"/>
          <p:cNvPicPr>
            <a:picLocks noChangeAspect="1" noChangeArrowheads="1"/>
          </p:cNvPicPr>
          <p:nvPr/>
        </p:nvPicPr>
        <p:blipFill>
          <a:blip r:embed="rId2">
            <a:extLst>
              <a:ext uri="{28A0092B-C50C-407E-A947-70E740481C1C}">
                <a14:useLocalDpi xmlns:a14="http://schemas.microsoft.com/office/drawing/2010/main" val="0"/>
              </a:ext>
            </a:extLst>
          </a:blip>
          <a:srcRect l="23611" t="25000" r="3473" b="25000"/>
          <a:stretch>
            <a:fillRect/>
          </a:stretch>
        </p:blipFill>
        <p:spPr bwMode="auto">
          <a:xfrm>
            <a:off x="76200" y="838200"/>
            <a:ext cx="8991600" cy="4624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1683" name="Rectangle 3"/>
          <p:cNvSpPr>
            <a:spLocks noChangeArrowheads="1"/>
          </p:cNvSpPr>
          <p:nvPr/>
        </p:nvSpPr>
        <p:spPr bwMode="auto">
          <a:xfrm>
            <a:off x="76200" y="2286000"/>
            <a:ext cx="2286000" cy="2362200"/>
          </a:xfrm>
          <a:prstGeom prst="rect">
            <a:avLst/>
          </a:prstGeom>
          <a:noFill/>
          <a:ln w="38100">
            <a:solidFill>
              <a:srgbClr val="FF0000"/>
            </a:solidFill>
            <a:prstDash val="dash"/>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684" name="Rectangle 4"/>
          <p:cNvSpPr>
            <a:spLocks noChangeArrowheads="1"/>
          </p:cNvSpPr>
          <p:nvPr/>
        </p:nvSpPr>
        <p:spPr bwMode="auto">
          <a:xfrm>
            <a:off x="2438400" y="3429000"/>
            <a:ext cx="1524000" cy="2057400"/>
          </a:xfrm>
          <a:prstGeom prst="rect">
            <a:avLst/>
          </a:prstGeom>
          <a:noFill/>
          <a:ln w="38100">
            <a:solidFill>
              <a:srgbClr val="FF0000"/>
            </a:solidFill>
            <a:prstDash val="dash"/>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685" name="Rectangle 5"/>
          <p:cNvSpPr>
            <a:spLocks noChangeArrowheads="1"/>
          </p:cNvSpPr>
          <p:nvPr/>
        </p:nvSpPr>
        <p:spPr bwMode="auto">
          <a:xfrm>
            <a:off x="4038600" y="3429000"/>
            <a:ext cx="1524000" cy="2057400"/>
          </a:xfrm>
          <a:prstGeom prst="rect">
            <a:avLst/>
          </a:prstGeom>
          <a:noFill/>
          <a:ln w="38100">
            <a:solidFill>
              <a:srgbClr val="FF0000"/>
            </a:solidFill>
            <a:prstDash val="dash"/>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686" name="Rectangle 6"/>
          <p:cNvSpPr>
            <a:spLocks noChangeArrowheads="1"/>
          </p:cNvSpPr>
          <p:nvPr/>
        </p:nvSpPr>
        <p:spPr bwMode="auto">
          <a:xfrm>
            <a:off x="5638800" y="3429000"/>
            <a:ext cx="1524000" cy="2057400"/>
          </a:xfrm>
          <a:prstGeom prst="rect">
            <a:avLst/>
          </a:prstGeom>
          <a:noFill/>
          <a:ln w="38100">
            <a:solidFill>
              <a:srgbClr val="FF0000"/>
            </a:solidFill>
            <a:prstDash val="dash"/>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687" name="Rectangle 7"/>
          <p:cNvSpPr>
            <a:spLocks noChangeArrowheads="1"/>
          </p:cNvSpPr>
          <p:nvPr/>
        </p:nvSpPr>
        <p:spPr bwMode="auto">
          <a:xfrm>
            <a:off x="7239000" y="3429000"/>
            <a:ext cx="1752600" cy="2057400"/>
          </a:xfrm>
          <a:prstGeom prst="rect">
            <a:avLst/>
          </a:prstGeom>
          <a:noFill/>
          <a:ln w="38100">
            <a:solidFill>
              <a:srgbClr val="FF0000"/>
            </a:solidFill>
            <a:prstDash val="dash"/>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688" name="Text Box 8"/>
          <p:cNvSpPr txBox="1">
            <a:spLocks noChangeArrowheads="1"/>
          </p:cNvSpPr>
          <p:nvPr/>
        </p:nvSpPr>
        <p:spPr bwMode="auto">
          <a:xfrm>
            <a:off x="609600" y="4724400"/>
            <a:ext cx="10985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0" lang="zh-CN" altLang="en-US" sz="1800">
                <a:latin typeface="Arial" pitchFamily="34" charset="0"/>
                <a:ea typeface="黑体" pitchFamily="49" charset="-122"/>
              </a:rPr>
              <a:t>服务器群</a:t>
            </a:r>
          </a:p>
        </p:txBody>
      </p:sp>
      <p:sp>
        <p:nvSpPr>
          <p:cNvPr id="71689" name="Text Box 9"/>
          <p:cNvSpPr txBox="1">
            <a:spLocks noChangeArrowheads="1"/>
          </p:cNvSpPr>
          <p:nvPr/>
        </p:nvSpPr>
        <p:spPr bwMode="auto">
          <a:xfrm>
            <a:off x="2787650" y="5576888"/>
            <a:ext cx="8699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0" lang="zh-CN" altLang="en-US" sz="1800">
                <a:latin typeface="Arial" pitchFamily="34" charset="0"/>
                <a:ea typeface="黑体" pitchFamily="49" charset="-122"/>
              </a:rPr>
              <a:t>电子系</a:t>
            </a:r>
          </a:p>
        </p:txBody>
      </p:sp>
      <p:sp>
        <p:nvSpPr>
          <p:cNvPr id="71690" name="Text Box 10"/>
          <p:cNvSpPr txBox="1">
            <a:spLocks noChangeArrowheads="1"/>
          </p:cNvSpPr>
          <p:nvPr/>
        </p:nvSpPr>
        <p:spPr bwMode="auto">
          <a:xfrm>
            <a:off x="4387850" y="5562600"/>
            <a:ext cx="8699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0" lang="zh-CN" altLang="en-US" sz="1800">
                <a:latin typeface="Arial" pitchFamily="34" charset="0"/>
                <a:ea typeface="黑体" pitchFamily="49" charset="-122"/>
              </a:rPr>
              <a:t>经管系</a:t>
            </a:r>
          </a:p>
        </p:txBody>
      </p:sp>
      <p:sp>
        <p:nvSpPr>
          <p:cNvPr id="71691" name="Text Box 11"/>
          <p:cNvSpPr txBox="1">
            <a:spLocks noChangeArrowheads="1"/>
          </p:cNvSpPr>
          <p:nvPr/>
        </p:nvSpPr>
        <p:spPr bwMode="auto">
          <a:xfrm>
            <a:off x="5943600" y="5576888"/>
            <a:ext cx="8699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0" lang="zh-CN" altLang="en-US" sz="1800">
                <a:latin typeface="Arial" pitchFamily="34" charset="0"/>
                <a:ea typeface="黑体" pitchFamily="49" charset="-122"/>
              </a:rPr>
              <a:t>教务处</a:t>
            </a:r>
          </a:p>
        </p:txBody>
      </p:sp>
      <p:sp>
        <p:nvSpPr>
          <p:cNvPr id="71692" name="Text Box 12"/>
          <p:cNvSpPr txBox="1">
            <a:spLocks noChangeArrowheads="1"/>
          </p:cNvSpPr>
          <p:nvPr/>
        </p:nvSpPr>
        <p:spPr bwMode="auto">
          <a:xfrm>
            <a:off x="7512050" y="5576888"/>
            <a:ext cx="10985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0" lang="zh-CN" altLang="en-US" sz="1800">
                <a:latin typeface="Arial" pitchFamily="34" charset="0"/>
                <a:ea typeface="黑体" pitchFamily="49" charset="-122"/>
              </a:rPr>
              <a:t>网络机房</a:t>
            </a:r>
          </a:p>
        </p:txBody>
      </p:sp>
      <p:sp>
        <p:nvSpPr>
          <p:cNvPr id="71693" name="Text Box 13"/>
          <p:cNvSpPr txBox="1">
            <a:spLocks noChangeArrowheads="1"/>
          </p:cNvSpPr>
          <p:nvPr/>
        </p:nvSpPr>
        <p:spPr bwMode="auto">
          <a:xfrm>
            <a:off x="2667000" y="685800"/>
            <a:ext cx="10985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0" lang="zh-CN" altLang="en-US" sz="1800">
                <a:solidFill>
                  <a:srgbClr val="CC00CC"/>
                </a:solidFill>
                <a:latin typeface="Arial" pitchFamily="34" charset="0"/>
                <a:ea typeface="黑体" pitchFamily="49" charset="-122"/>
              </a:rPr>
              <a:t>链路聚合</a:t>
            </a:r>
          </a:p>
        </p:txBody>
      </p:sp>
      <p:sp>
        <p:nvSpPr>
          <p:cNvPr id="71694" name="Text Box 14"/>
          <p:cNvSpPr txBox="1">
            <a:spLocks noChangeArrowheads="1"/>
          </p:cNvSpPr>
          <p:nvPr/>
        </p:nvSpPr>
        <p:spPr bwMode="auto">
          <a:xfrm>
            <a:off x="1352550" y="1295400"/>
            <a:ext cx="10858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0" lang="en-US" altLang="zh-CN" sz="1800">
                <a:solidFill>
                  <a:srgbClr val="CC00CC"/>
                </a:solidFill>
                <a:latin typeface="Arial" pitchFamily="34" charset="0"/>
                <a:ea typeface="黑体" pitchFamily="49" charset="-122"/>
              </a:rPr>
              <a:t>STP</a:t>
            </a:r>
            <a:r>
              <a:rPr kumimoji="0" lang="zh-CN" altLang="en-US" sz="1800">
                <a:solidFill>
                  <a:srgbClr val="CC00CC"/>
                </a:solidFill>
                <a:latin typeface="Arial" pitchFamily="34" charset="0"/>
                <a:ea typeface="黑体" pitchFamily="49" charset="-122"/>
              </a:rPr>
              <a:t>技术</a:t>
            </a:r>
          </a:p>
        </p:txBody>
      </p:sp>
      <p:sp>
        <p:nvSpPr>
          <p:cNvPr id="71695" name="Text Box 15"/>
          <p:cNvSpPr txBox="1">
            <a:spLocks noChangeArrowheads="1"/>
          </p:cNvSpPr>
          <p:nvPr/>
        </p:nvSpPr>
        <p:spPr bwMode="auto">
          <a:xfrm>
            <a:off x="609600" y="6248400"/>
            <a:ext cx="12382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0" lang="en-US" altLang="zh-CN" sz="1800">
                <a:solidFill>
                  <a:srgbClr val="CC00CC"/>
                </a:solidFill>
                <a:latin typeface="Arial" pitchFamily="34" charset="0"/>
                <a:ea typeface="黑体" pitchFamily="49" charset="-122"/>
              </a:rPr>
              <a:t>VLAN</a:t>
            </a:r>
            <a:r>
              <a:rPr kumimoji="0" lang="zh-CN" altLang="en-US" sz="1800">
                <a:solidFill>
                  <a:srgbClr val="CC00CC"/>
                </a:solidFill>
                <a:latin typeface="Arial" pitchFamily="34" charset="0"/>
                <a:ea typeface="黑体" pitchFamily="49" charset="-122"/>
              </a:rPr>
              <a:t>技术</a:t>
            </a:r>
          </a:p>
        </p:txBody>
      </p:sp>
      <p:sp>
        <p:nvSpPr>
          <p:cNvPr id="71696" name="Arc 16"/>
          <p:cNvSpPr>
            <a:spLocks/>
          </p:cNvSpPr>
          <p:nvPr/>
        </p:nvSpPr>
        <p:spPr bwMode="auto">
          <a:xfrm>
            <a:off x="3733800" y="838200"/>
            <a:ext cx="381000" cy="6096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rgbClr val="0000FF"/>
            </a:solidFill>
            <a:round/>
            <a:headEnd/>
            <a:tailEnd type="triangl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697" name="Arc 17"/>
          <p:cNvSpPr>
            <a:spLocks/>
          </p:cNvSpPr>
          <p:nvPr/>
        </p:nvSpPr>
        <p:spPr bwMode="auto">
          <a:xfrm>
            <a:off x="2438400" y="1524000"/>
            <a:ext cx="381000" cy="4572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rgbClr val="0000FF"/>
            </a:solidFill>
            <a:round/>
            <a:headEnd/>
            <a:tailEnd type="triangl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698" name="Line 18"/>
          <p:cNvSpPr>
            <a:spLocks noChangeShapeType="1"/>
          </p:cNvSpPr>
          <p:nvPr/>
        </p:nvSpPr>
        <p:spPr bwMode="auto">
          <a:xfrm>
            <a:off x="1219200" y="5257800"/>
            <a:ext cx="152400" cy="838200"/>
          </a:xfrm>
          <a:prstGeom prst="line">
            <a:avLst/>
          </a:prstGeom>
          <a:noFill/>
          <a:ln w="28575">
            <a:solidFill>
              <a:srgbClr val="0000FF"/>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1699" name="Line 19"/>
          <p:cNvSpPr>
            <a:spLocks noChangeShapeType="1"/>
          </p:cNvSpPr>
          <p:nvPr/>
        </p:nvSpPr>
        <p:spPr bwMode="auto">
          <a:xfrm flipH="1">
            <a:off x="1828800" y="5638800"/>
            <a:ext cx="685800" cy="533400"/>
          </a:xfrm>
          <a:prstGeom prst="line">
            <a:avLst/>
          </a:prstGeom>
          <a:noFill/>
          <a:ln w="28575">
            <a:solidFill>
              <a:srgbClr val="0000FF"/>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1700" name="Line 20"/>
          <p:cNvSpPr>
            <a:spLocks noChangeShapeType="1"/>
          </p:cNvSpPr>
          <p:nvPr/>
        </p:nvSpPr>
        <p:spPr bwMode="auto">
          <a:xfrm flipH="1">
            <a:off x="1981200" y="5943600"/>
            <a:ext cx="5791200" cy="457200"/>
          </a:xfrm>
          <a:prstGeom prst="line">
            <a:avLst/>
          </a:prstGeom>
          <a:noFill/>
          <a:ln w="28575">
            <a:solidFill>
              <a:srgbClr val="0000FF"/>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1701" name="Text Box 21"/>
          <p:cNvSpPr txBox="1">
            <a:spLocks noChangeArrowheads="1"/>
          </p:cNvSpPr>
          <p:nvPr/>
        </p:nvSpPr>
        <p:spPr bwMode="auto">
          <a:xfrm>
            <a:off x="6252995" y="295686"/>
            <a:ext cx="27051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kumimoji="0" lang="zh-CN" altLang="en-US" dirty="0">
                <a:latin typeface="Arial" pitchFamily="34" charset="0"/>
                <a:ea typeface="黑体" pitchFamily="49" charset="-122"/>
              </a:rPr>
              <a:t>武汉船院校园网案例分析</a:t>
            </a:r>
          </a:p>
        </p:txBody>
      </p:sp>
    </p:spTree>
    <p:extLst>
      <p:ext uri="{BB962C8B-B14F-4D97-AF65-F5344CB8AC3E}">
        <p14:creationId xmlns:p14="http://schemas.microsoft.com/office/powerpoint/2010/main" val="398481905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012" name="Picture 103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4438" y="1436688"/>
            <a:ext cx="6461125" cy="3503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12002" name="Rectangle 1026"/>
          <p:cNvSpPr>
            <a:spLocks noGrp="1" noChangeArrowheads="1"/>
          </p:cNvSpPr>
          <p:nvPr>
            <p:ph type="title"/>
          </p:nvPr>
        </p:nvSpPr>
        <p:spPr>
          <a:xfrm>
            <a:off x="395536" y="476672"/>
            <a:ext cx="8474075" cy="660400"/>
          </a:xfrm>
        </p:spPr>
        <p:txBody>
          <a:bodyPr>
            <a:normAutofit/>
          </a:bodyPr>
          <a:lstStyle/>
          <a:p>
            <a:pPr algn="ctr"/>
            <a:r>
              <a:rPr lang="en-US" altLang="zh-CN" sz="3600" dirty="0">
                <a:latin typeface="微软雅黑" panose="020B0503020204020204" pitchFamily="34" charset="-122"/>
                <a:ea typeface="微软雅黑" panose="020B0503020204020204" pitchFamily="34" charset="-122"/>
              </a:rPr>
              <a:t>NAT --- </a:t>
            </a:r>
            <a:r>
              <a:rPr lang="zh-CN" altLang="en-US" sz="3600" dirty="0">
                <a:latin typeface="微软雅黑" panose="020B0503020204020204" pitchFamily="34" charset="-122"/>
                <a:ea typeface="微软雅黑" panose="020B0503020204020204" pitchFamily="34" charset="-122"/>
              </a:rPr>
              <a:t>网络</a:t>
            </a:r>
            <a:r>
              <a:rPr lang="zh-CN" altLang="en-US" sz="3600" dirty="0" smtClean="0">
                <a:latin typeface="微软雅黑" panose="020B0503020204020204" pitchFamily="34" charset="-122"/>
                <a:ea typeface="微软雅黑" panose="020B0503020204020204" pitchFamily="34" charset="-122"/>
              </a:rPr>
              <a:t>地址转换</a:t>
            </a:r>
            <a:endParaRPr lang="zh-CN" altLang="en-US" sz="3600" dirty="0">
              <a:latin typeface="微软雅黑" panose="020B0503020204020204" pitchFamily="34" charset="-122"/>
              <a:ea typeface="微软雅黑" panose="020B0503020204020204" pitchFamily="34" charset="-122"/>
            </a:endParaRPr>
          </a:p>
        </p:txBody>
      </p:sp>
      <p:sp>
        <p:nvSpPr>
          <p:cNvPr id="512010" name="Text Box 1034"/>
          <p:cNvSpPr txBox="1">
            <a:spLocks noChangeArrowheads="1"/>
          </p:cNvSpPr>
          <p:nvPr/>
        </p:nvSpPr>
        <p:spPr bwMode="auto">
          <a:xfrm>
            <a:off x="1331640" y="5229200"/>
            <a:ext cx="4678363" cy="835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3025" tIns="36512" rIns="73025" bIns="36512">
            <a:spAutoFit/>
          </a:bodyPr>
          <a:lstStyle>
            <a:lvl1pPr marL="342900" indent="-342900">
              <a:defRPr sz="2400">
                <a:solidFill>
                  <a:schemeClr val="tx1"/>
                </a:solidFill>
                <a:latin typeface="Times" pitchFamily="18" charset="0"/>
              </a:defRPr>
            </a:lvl1pPr>
            <a:lvl2pPr marL="520700">
              <a:defRPr sz="2400">
                <a:solidFill>
                  <a:schemeClr val="tx1"/>
                </a:solidFill>
                <a:latin typeface="Times" pitchFamily="18" charset="0"/>
              </a:defRPr>
            </a:lvl2pPr>
            <a:lvl3pPr>
              <a:defRPr sz="2400">
                <a:solidFill>
                  <a:schemeClr val="tx1"/>
                </a:solidFill>
                <a:latin typeface="Times" pitchFamily="18" charset="0"/>
              </a:defRPr>
            </a:lvl3pPr>
            <a:lvl4pPr>
              <a:defRPr sz="2400">
                <a:solidFill>
                  <a:schemeClr val="tx1"/>
                </a:solidFill>
                <a:latin typeface="Times" pitchFamily="18" charset="0"/>
              </a:defRPr>
            </a:lvl4pPr>
            <a:lvl5pPr>
              <a:defRPr sz="2400">
                <a:solidFill>
                  <a:schemeClr val="tx1"/>
                </a:solidFill>
                <a:latin typeface="Times" pitchFamily="18" charset="0"/>
              </a:defRPr>
            </a:lvl5pPr>
            <a:lvl6pPr eaLnBrk="0" fontAlgn="base" hangingPunct="0">
              <a:spcBef>
                <a:spcPct val="0"/>
              </a:spcBef>
              <a:spcAft>
                <a:spcPct val="0"/>
              </a:spcAft>
              <a:defRPr sz="2400">
                <a:solidFill>
                  <a:schemeClr val="tx1"/>
                </a:solidFill>
                <a:latin typeface="Times" pitchFamily="18" charset="0"/>
              </a:defRPr>
            </a:lvl6pPr>
            <a:lvl7pPr eaLnBrk="0" fontAlgn="base" hangingPunct="0">
              <a:spcBef>
                <a:spcPct val="0"/>
              </a:spcBef>
              <a:spcAft>
                <a:spcPct val="0"/>
              </a:spcAft>
              <a:defRPr sz="2400">
                <a:solidFill>
                  <a:schemeClr val="tx1"/>
                </a:solidFill>
                <a:latin typeface="Times" pitchFamily="18" charset="0"/>
              </a:defRPr>
            </a:lvl7pPr>
            <a:lvl8pPr eaLnBrk="0" fontAlgn="base" hangingPunct="0">
              <a:spcBef>
                <a:spcPct val="0"/>
              </a:spcBef>
              <a:spcAft>
                <a:spcPct val="0"/>
              </a:spcAft>
              <a:defRPr sz="2400">
                <a:solidFill>
                  <a:schemeClr val="tx1"/>
                </a:solidFill>
                <a:latin typeface="Times" pitchFamily="18" charset="0"/>
              </a:defRPr>
            </a:lvl8pPr>
            <a:lvl9pPr eaLnBrk="0" fontAlgn="base" hangingPunct="0">
              <a:spcBef>
                <a:spcPct val="0"/>
              </a:spcBef>
              <a:spcAft>
                <a:spcPct val="0"/>
              </a:spcAft>
              <a:defRPr sz="2400">
                <a:solidFill>
                  <a:schemeClr val="tx1"/>
                </a:solidFill>
                <a:latin typeface="Times" pitchFamily="18" charset="0"/>
              </a:defRPr>
            </a:lvl9pPr>
          </a:lstStyle>
          <a:p>
            <a:pPr>
              <a:spcBef>
                <a:spcPct val="50000"/>
              </a:spcBef>
              <a:buClr>
                <a:schemeClr val="folHlink"/>
              </a:buClr>
              <a:buSzPct val="150000"/>
              <a:buFontTx/>
              <a:buChar char="•"/>
            </a:pPr>
            <a:r>
              <a:rPr lang="zh-CN" altLang="en-US" sz="2000" dirty="0">
                <a:latin typeface="微软雅黑" panose="020B0503020204020204" pitchFamily="34" charset="-122"/>
                <a:ea typeface="微软雅黑" panose="020B0503020204020204" pitchFamily="34" charset="-122"/>
              </a:rPr>
              <a:t>一个</a:t>
            </a:r>
            <a:r>
              <a:rPr lang="en-US" altLang="zh-CN" sz="2000" dirty="0">
                <a:latin typeface="微软雅黑" panose="020B0503020204020204" pitchFamily="34" charset="-122"/>
                <a:ea typeface="微软雅黑" panose="020B0503020204020204" pitchFamily="34" charset="-122"/>
              </a:rPr>
              <a:t>IP</a:t>
            </a:r>
            <a:r>
              <a:rPr lang="zh-CN" altLang="en-US" sz="2000" dirty="0">
                <a:latin typeface="微软雅黑" panose="020B0503020204020204" pitchFamily="34" charset="-122"/>
                <a:ea typeface="微软雅黑" panose="020B0503020204020204" pitchFamily="34" charset="-122"/>
              </a:rPr>
              <a:t>地址或是本地的， 或是全局的</a:t>
            </a:r>
            <a:r>
              <a:rPr lang="en-US" altLang="zh-CN" sz="2000" dirty="0">
                <a:latin typeface="微软雅黑" panose="020B0503020204020204" pitchFamily="34" charset="-122"/>
                <a:ea typeface="微软雅黑" panose="020B0503020204020204" pitchFamily="34" charset="-122"/>
              </a:rPr>
              <a:t>.</a:t>
            </a:r>
          </a:p>
          <a:p>
            <a:pPr>
              <a:spcBef>
                <a:spcPct val="50000"/>
              </a:spcBef>
              <a:buClr>
                <a:schemeClr val="folHlink"/>
              </a:buClr>
              <a:buSzPct val="150000"/>
              <a:buFontTx/>
              <a:buChar char="•"/>
            </a:pPr>
            <a:r>
              <a:rPr lang="zh-CN" altLang="en-US" sz="2000" dirty="0">
                <a:latin typeface="微软雅黑" panose="020B0503020204020204" pitchFamily="34" charset="-122"/>
                <a:ea typeface="微软雅黑" panose="020B0503020204020204" pitchFamily="34" charset="-122"/>
              </a:rPr>
              <a:t>本地</a:t>
            </a:r>
            <a:r>
              <a:rPr lang="en-US" altLang="zh-CN" sz="2000" dirty="0">
                <a:latin typeface="微软雅黑" panose="020B0503020204020204" pitchFamily="34" charset="-122"/>
                <a:ea typeface="微软雅黑" panose="020B0503020204020204" pitchFamily="34" charset="-122"/>
              </a:rPr>
              <a:t>IP</a:t>
            </a:r>
            <a:r>
              <a:rPr lang="zh-CN" altLang="en-US" sz="2000" dirty="0">
                <a:latin typeface="微软雅黑" panose="020B0503020204020204" pitchFamily="34" charset="-122"/>
                <a:ea typeface="微软雅黑" panose="020B0503020204020204" pitchFamily="34" charset="-122"/>
              </a:rPr>
              <a:t>地址是在内网中显示的地址</a:t>
            </a:r>
          </a:p>
        </p:txBody>
      </p:sp>
    </p:spTree>
    <p:extLst>
      <p:ext uri="{BB962C8B-B14F-4D97-AF65-F5344CB8AC3E}">
        <p14:creationId xmlns:p14="http://schemas.microsoft.com/office/powerpoint/2010/main" val="349568670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3035" name="Picture 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0838" y="1776413"/>
            <a:ext cx="8442325" cy="427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13026" name="Rectangle 2"/>
          <p:cNvSpPr>
            <a:spLocks noGrp="1" noChangeArrowheads="1"/>
          </p:cNvSpPr>
          <p:nvPr>
            <p:ph type="title"/>
          </p:nvPr>
        </p:nvSpPr>
        <p:spPr>
          <a:xfrm>
            <a:off x="760412" y="620688"/>
            <a:ext cx="7623175" cy="673100"/>
          </a:xfrm>
        </p:spPr>
        <p:txBody>
          <a:bodyPr>
            <a:normAutofit/>
          </a:bodyPr>
          <a:lstStyle/>
          <a:p>
            <a:pPr algn="ctr"/>
            <a:r>
              <a:rPr lang="en-US" altLang="zh-CN" sz="3600" dirty="0">
                <a:latin typeface="微软雅黑" panose="020B0503020204020204" pitchFamily="34" charset="-122"/>
                <a:ea typeface="微软雅黑" panose="020B0503020204020204" pitchFamily="34" charset="-122"/>
              </a:rPr>
              <a:t>PAT --- </a:t>
            </a:r>
            <a:r>
              <a:rPr lang="zh-CN" altLang="en-US" sz="3600" dirty="0">
                <a:latin typeface="微软雅黑" panose="020B0503020204020204" pitchFamily="34" charset="-122"/>
                <a:ea typeface="微软雅黑" panose="020B0503020204020204" pitchFamily="34" charset="-122"/>
              </a:rPr>
              <a:t>端口</a:t>
            </a:r>
            <a:r>
              <a:rPr lang="zh-CN" altLang="en-US" sz="3600" dirty="0" smtClean="0">
                <a:latin typeface="微软雅黑" panose="020B0503020204020204" pitchFamily="34" charset="-122"/>
                <a:ea typeface="微软雅黑" panose="020B0503020204020204" pitchFamily="34" charset="-122"/>
              </a:rPr>
              <a:t>地址转换</a:t>
            </a:r>
            <a:endParaRPr lang="zh-CN" altLang="en-US" sz="36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21125451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9170" name="Rectangle 2050"/>
          <p:cNvSpPr>
            <a:spLocks noGrp="1" noChangeArrowheads="1"/>
          </p:cNvSpPr>
          <p:nvPr>
            <p:ph type="title"/>
          </p:nvPr>
        </p:nvSpPr>
        <p:spPr>
          <a:xfrm>
            <a:off x="782638" y="548680"/>
            <a:ext cx="7623175" cy="660400"/>
          </a:xfrm>
        </p:spPr>
        <p:txBody>
          <a:bodyPr>
            <a:normAutofit/>
          </a:bodyPr>
          <a:lstStyle/>
          <a:p>
            <a:pPr algn="ctr"/>
            <a:r>
              <a:rPr lang="zh-CN" altLang="en-US" sz="3600" dirty="0">
                <a:latin typeface="微软雅黑" panose="020B0503020204020204" pitchFamily="34" charset="-122"/>
                <a:ea typeface="微软雅黑" panose="020B0503020204020204" pitchFamily="34" charset="-122"/>
              </a:rPr>
              <a:t>配置静态转换</a:t>
            </a:r>
          </a:p>
        </p:txBody>
      </p:sp>
      <p:sp>
        <p:nvSpPr>
          <p:cNvPr id="519172" name="Rectangle 2052"/>
          <p:cNvSpPr>
            <a:spLocks noChangeArrowheads="1"/>
          </p:cNvSpPr>
          <p:nvPr/>
        </p:nvSpPr>
        <p:spPr bwMode="auto">
          <a:xfrm>
            <a:off x="547688" y="2255838"/>
            <a:ext cx="8189912"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3584" tIns="51793" rIns="103584" bIns="51793">
            <a:spAutoFit/>
          </a:bodyPr>
          <a:lstStyle>
            <a:lvl1pPr defTabSz="1028700">
              <a:defRPr sz="2400">
                <a:solidFill>
                  <a:schemeClr val="tx1"/>
                </a:solidFill>
                <a:latin typeface="Times" pitchFamily="18" charset="0"/>
              </a:defRPr>
            </a:lvl1pPr>
            <a:lvl2pPr marL="342900" indent="-228600" defTabSz="1028700">
              <a:defRPr sz="2400">
                <a:solidFill>
                  <a:schemeClr val="tx1"/>
                </a:solidFill>
                <a:latin typeface="Times" pitchFamily="18" charset="0"/>
              </a:defRPr>
            </a:lvl2pPr>
            <a:lvl3pPr marL="1028700" defTabSz="1028700">
              <a:defRPr sz="2400">
                <a:solidFill>
                  <a:schemeClr val="tx1"/>
                </a:solidFill>
                <a:latin typeface="Times" pitchFamily="18" charset="0"/>
              </a:defRPr>
            </a:lvl3pPr>
            <a:lvl4pPr marL="1543050" defTabSz="1028700">
              <a:defRPr sz="2400">
                <a:solidFill>
                  <a:schemeClr val="tx1"/>
                </a:solidFill>
                <a:latin typeface="Times" pitchFamily="18" charset="0"/>
              </a:defRPr>
            </a:lvl4pPr>
            <a:lvl5pPr marL="2057400" defTabSz="1028700">
              <a:defRPr sz="2400">
                <a:solidFill>
                  <a:schemeClr val="tx1"/>
                </a:solidFill>
                <a:latin typeface="Times" pitchFamily="18" charset="0"/>
              </a:defRPr>
            </a:lvl5pPr>
            <a:lvl6pPr marL="2514600" defTabSz="1028700" eaLnBrk="0" fontAlgn="base" hangingPunct="0">
              <a:spcBef>
                <a:spcPct val="0"/>
              </a:spcBef>
              <a:spcAft>
                <a:spcPct val="0"/>
              </a:spcAft>
              <a:defRPr sz="2400">
                <a:solidFill>
                  <a:schemeClr val="tx1"/>
                </a:solidFill>
                <a:latin typeface="Times" pitchFamily="18" charset="0"/>
              </a:defRPr>
            </a:lvl6pPr>
            <a:lvl7pPr marL="2971800" defTabSz="1028700" eaLnBrk="0" fontAlgn="base" hangingPunct="0">
              <a:spcBef>
                <a:spcPct val="0"/>
              </a:spcBef>
              <a:spcAft>
                <a:spcPct val="0"/>
              </a:spcAft>
              <a:defRPr sz="2400">
                <a:solidFill>
                  <a:schemeClr val="tx1"/>
                </a:solidFill>
                <a:latin typeface="Times" pitchFamily="18" charset="0"/>
              </a:defRPr>
            </a:lvl7pPr>
            <a:lvl8pPr marL="3429000" defTabSz="1028700" eaLnBrk="0" fontAlgn="base" hangingPunct="0">
              <a:spcBef>
                <a:spcPct val="0"/>
              </a:spcBef>
              <a:spcAft>
                <a:spcPct val="0"/>
              </a:spcAft>
              <a:defRPr sz="2400">
                <a:solidFill>
                  <a:schemeClr val="tx1"/>
                </a:solidFill>
                <a:latin typeface="Times" pitchFamily="18" charset="0"/>
              </a:defRPr>
            </a:lvl8pPr>
            <a:lvl9pPr marL="3886200" defTabSz="1028700" eaLnBrk="0" fontAlgn="base" hangingPunct="0">
              <a:spcBef>
                <a:spcPct val="0"/>
              </a:spcBef>
              <a:spcAft>
                <a:spcPct val="0"/>
              </a:spcAft>
              <a:defRPr sz="2400">
                <a:solidFill>
                  <a:schemeClr val="tx1"/>
                </a:solidFill>
                <a:latin typeface="Times" pitchFamily="18" charset="0"/>
              </a:defRPr>
            </a:lvl9pPr>
          </a:lstStyle>
          <a:p>
            <a:pPr lvl="1">
              <a:lnSpc>
                <a:spcPct val="95000"/>
              </a:lnSpc>
              <a:spcBef>
                <a:spcPct val="50000"/>
              </a:spcBef>
              <a:buClr>
                <a:schemeClr val="folHlink"/>
              </a:buClr>
              <a:buFont typeface="Arial" charset="0"/>
              <a:buChar char="•"/>
            </a:pPr>
            <a:r>
              <a:rPr lang="zh-CN" altLang="en-US" sz="2000">
                <a:latin typeface="Arial" charset="0"/>
                <a:ea typeface="宋体" charset="-122"/>
              </a:rPr>
              <a:t>在一个内部本地地址和一个内部全局地址之间建立静态转换</a:t>
            </a:r>
            <a:endParaRPr lang="en-US" altLang="zh-CN" sz="2000">
              <a:latin typeface="Arial" charset="0"/>
              <a:ea typeface="宋体" charset="-122"/>
            </a:endParaRPr>
          </a:p>
        </p:txBody>
      </p:sp>
      <p:sp>
        <p:nvSpPr>
          <p:cNvPr id="519173" name="Rectangle 2053"/>
          <p:cNvSpPr>
            <a:spLocks noChangeArrowheads="1"/>
          </p:cNvSpPr>
          <p:nvPr/>
        </p:nvSpPr>
        <p:spPr bwMode="auto">
          <a:xfrm>
            <a:off x="658813" y="1614488"/>
            <a:ext cx="7747000" cy="514350"/>
          </a:xfrm>
          <a:prstGeom prst="rect">
            <a:avLst/>
          </a:prstGeom>
          <a:solidFill>
            <a:srgbClr val="FFFFFF"/>
          </a:solidFill>
          <a:ln w="12700">
            <a:solidFill>
              <a:srgbClr val="000000"/>
            </a:solidFill>
            <a:miter lim="800000"/>
            <a:headEnd/>
            <a:tailEnd/>
          </a:ln>
          <a:effectLst>
            <a:outerShdw dist="17961" dir="2700000" algn="ctr" rotWithShape="0">
              <a:srgbClr val="000000"/>
            </a:outerShdw>
          </a:effectLst>
        </p:spPr>
        <p:txBody>
          <a:bodyPr wrap="none" lIns="24110" tIns="34157" rIns="24110" bIns="34157"/>
          <a:lstStyle/>
          <a:p>
            <a:endParaRPr lang="zh-CN" altLang="en-US"/>
          </a:p>
        </p:txBody>
      </p:sp>
      <p:sp>
        <p:nvSpPr>
          <p:cNvPr id="519174" name="Rectangle 2054"/>
          <p:cNvSpPr>
            <a:spLocks noChangeArrowheads="1"/>
          </p:cNvSpPr>
          <p:nvPr/>
        </p:nvSpPr>
        <p:spPr bwMode="auto">
          <a:xfrm>
            <a:off x="793750" y="1690688"/>
            <a:ext cx="7723188"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4110" tIns="34157" rIns="24110" bIns="34157"/>
          <a:lstStyle>
            <a:lvl1pPr defTabSz="1028700">
              <a:tabLst>
                <a:tab pos="514350" algn="l"/>
                <a:tab pos="1028700" algn="l"/>
                <a:tab pos="1543050" algn="l"/>
              </a:tabLst>
              <a:defRPr sz="2400">
                <a:solidFill>
                  <a:schemeClr val="tx1"/>
                </a:solidFill>
                <a:latin typeface="Times" pitchFamily="18" charset="0"/>
              </a:defRPr>
            </a:lvl1pPr>
            <a:lvl2pPr marL="514350" defTabSz="1028700">
              <a:tabLst>
                <a:tab pos="514350" algn="l"/>
                <a:tab pos="1028700" algn="l"/>
                <a:tab pos="1543050" algn="l"/>
              </a:tabLst>
              <a:defRPr sz="2400">
                <a:solidFill>
                  <a:schemeClr val="tx1"/>
                </a:solidFill>
                <a:latin typeface="Times" pitchFamily="18" charset="0"/>
              </a:defRPr>
            </a:lvl2pPr>
            <a:lvl3pPr marL="1028700" defTabSz="1028700">
              <a:tabLst>
                <a:tab pos="514350" algn="l"/>
                <a:tab pos="1028700" algn="l"/>
                <a:tab pos="1543050" algn="l"/>
              </a:tabLst>
              <a:defRPr sz="2400">
                <a:solidFill>
                  <a:schemeClr val="tx1"/>
                </a:solidFill>
                <a:latin typeface="Times" pitchFamily="18" charset="0"/>
              </a:defRPr>
            </a:lvl3pPr>
            <a:lvl4pPr marL="1543050" defTabSz="1028700">
              <a:tabLst>
                <a:tab pos="514350" algn="l"/>
                <a:tab pos="1028700" algn="l"/>
                <a:tab pos="1543050" algn="l"/>
              </a:tabLst>
              <a:defRPr sz="2400">
                <a:solidFill>
                  <a:schemeClr val="tx1"/>
                </a:solidFill>
                <a:latin typeface="Times" pitchFamily="18" charset="0"/>
              </a:defRPr>
            </a:lvl4pPr>
            <a:lvl5pPr marL="2057400" defTabSz="1028700">
              <a:tabLst>
                <a:tab pos="514350" algn="l"/>
                <a:tab pos="1028700" algn="l"/>
                <a:tab pos="1543050" algn="l"/>
              </a:tabLst>
              <a:defRPr sz="2400">
                <a:solidFill>
                  <a:schemeClr val="tx1"/>
                </a:solidFill>
                <a:latin typeface="Times" pitchFamily="18" charset="0"/>
              </a:defRPr>
            </a:lvl5pPr>
            <a:lvl6pPr marL="2514600" defTabSz="1028700" eaLnBrk="0" fontAlgn="base" hangingPunct="0">
              <a:spcBef>
                <a:spcPct val="0"/>
              </a:spcBef>
              <a:spcAft>
                <a:spcPct val="0"/>
              </a:spcAft>
              <a:tabLst>
                <a:tab pos="514350" algn="l"/>
                <a:tab pos="1028700" algn="l"/>
                <a:tab pos="1543050" algn="l"/>
              </a:tabLst>
              <a:defRPr sz="2400">
                <a:solidFill>
                  <a:schemeClr val="tx1"/>
                </a:solidFill>
                <a:latin typeface="Times" pitchFamily="18" charset="0"/>
              </a:defRPr>
            </a:lvl6pPr>
            <a:lvl7pPr marL="2971800" defTabSz="1028700" eaLnBrk="0" fontAlgn="base" hangingPunct="0">
              <a:spcBef>
                <a:spcPct val="0"/>
              </a:spcBef>
              <a:spcAft>
                <a:spcPct val="0"/>
              </a:spcAft>
              <a:tabLst>
                <a:tab pos="514350" algn="l"/>
                <a:tab pos="1028700" algn="l"/>
                <a:tab pos="1543050" algn="l"/>
              </a:tabLst>
              <a:defRPr sz="2400">
                <a:solidFill>
                  <a:schemeClr val="tx1"/>
                </a:solidFill>
                <a:latin typeface="Times" pitchFamily="18" charset="0"/>
              </a:defRPr>
            </a:lvl7pPr>
            <a:lvl8pPr marL="3429000" defTabSz="1028700" eaLnBrk="0" fontAlgn="base" hangingPunct="0">
              <a:spcBef>
                <a:spcPct val="0"/>
              </a:spcBef>
              <a:spcAft>
                <a:spcPct val="0"/>
              </a:spcAft>
              <a:tabLst>
                <a:tab pos="514350" algn="l"/>
                <a:tab pos="1028700" algn="l"/>
                <a:tab pos="1543050" algn="l"/>
              </a:tabLst>
              <a:defRPr sz="2400">
                <a:solidFill>
                  <a:schemeClr val="tx1"/>
                </a:solidFill>
                <a:latin typeface="Times" pitchFamily="18" charset="0"/>
              </a:defRPr>
            </a:lvl8pPr>
            <a:lvl9pPr marL="3886200" defTabSz="1028700" eaLnBrk="0" fontAlgn="base" hangingPunct="0">
              <a:spcBef>
                <a:spcPct val="0"/>
              </a:spcBef>
              <a:spcAft>
                <a:spcPct val="0"/>
              </a:spcAft>
              <a:tabLst>
                <a:tab pos="514350" algn="l"/>
                <a:tab pos="1028700" algn="l"/>
                <a:tab pos="1543050" algn="l"/>
              </a:tabLst>
              <a:defRPr sz="2400">
                <a:solidFill>
                  <a:schemeClr val="tx1"/>
                </a:solidFill>
                <a:latin typeface="Times" pitchFamily="18" charset="0"/>
              </a:defRPr>
            </a:lvl9pPr>
          </a:lstStyle>
          <a:p>
            <a:pPr>
              <a:lnSpc>
                <a:spcPts val="2025"/>
              </a:lnSpc>
            </a:pPr>
            <a:r>
              <a:rPr lang="en-US" altLang="zh-CN" sz="1400">
                <a:solidFill>
                  <a:srgbClr val="000000"/>
                </a:solidFill>
                <a:latin typeface="Courier New" pitchFamily="49" charset="0"/>
                <a:ea typeface="宋体" charset="-122"/>
              </a:rPr>
              <a:t>Router(config)#ip nat inside source static local-ip global-ip</a:t>
            </a:r>
            <a:r>
              <a:rPr lang="en-US" altLang="zh-CN" sz="1600">
                <a:solidFill>
                  <a:srgbClr val="000000"/>
                </a:solidFill>
                <a:latin typeface="Courier New" pitchFamily="49" charset="0"/>
                <a:ea typeface="宋体" charset="-122"/>
              </a:rPr>
              <a:t> </a:t>
            </a:r>
          </a:p>
        </p:txBody>
      </p:sp>
      <p:sp>
        <p:nvSpPr>
          <p:cNvPr id="519175" name="Rectangle 2055"/>
          <p:cNvSpPr>
            <a:spLocks noChangeArrowheads="1"/>
          </p:cNvSpPr>
          <p:nvPr/>
        </p:nvSpPr>
        <p:spPr bwMode="auto">
          <a:xfrm>
            <a:off x="573088" y="3998913"/>
            <a:ext cx="8189912"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3584" tIns="51793" rIns="103584" bIns="51793">
            <a:spAutoFit/>
          </a:bodyPr>
          <a:lstStyle>
            <a:lvl1pPr defTabSz="1028700">
              <a:defRPr sz="2400">
                <a:solidFill>
                  <a:schemeClr val="tx1"/>
                </a:solidFill>
                <a:latin typeface="Times" pitchFamily="18" charset="0"/>
              </a:defRPr>
            </a:lvl1pPr>
            <a:lvl2pPr marL="342900" indent="-228600" defTabSz="1028700">
              <a:defRPr sz="2400">
                <a:solidFill>
                  <a:schemeClr val="tx1"/>
                </a:solidFill>
                <a:latin typeface="Times" pitchFamily="18" charset="0"/>
              </a:defRPr>
            </a:lvl2pPr>
            <a:lvl3pPr marL="1028700" defTabSz="1028700">
              <a:defRPr sz="2400">
                <a:solidFill>
                  <a:schemeClr val="tx1"/>
                </a:solidFill>
                <a:latin typeface="Times" pitchFamily="18" charset="0"/>
              </a:defRPr>
            </a:lvl3pPr>
            <a:lvl4pPr marL="1543050" defTabSz="1028700">
              <a:defRPr sz="2400">
                <a:solidFill>
                  <a:schemeClr val="tx1"/>
                </a:solidFill>
                <a:latin typeface="Times" pitchFamily="18" charset="0"/>
              </a:defRPr>
            </a:lvl4pPr>
            <a:lvl5pPr marL="2057400" defTabSz="1028700">
              <a:defRPr sz="2400">
                <a:solidFill>
                  <a:schemeClr val="tx1"/>
                </a:solidFill>
                <a:latin typeface="Times" pitchFamily="18" charset="0"/>
              </a:defRPr>
            </a:lvl5pPr>
            <a:lvl6pPr marL="2514600" defTabSz="1028700" eaLnBrk="0" fontAlgn="base" hangingPunct="0">
              <a:spcBef>
                <a:spcPct val="0"/>
              </a:spcBef>
              <a:spcAft>
                <a:spcPct val="0"/>
              </a:spcAft>
              <a:defRPr sz="2400">
                <a:solidFill>
                  <a:schemeClr val="tx1"/>
                </a:solidFill>
                <a:latin typeface="Times" pitchFamily="18" charset="0"/>
              </a:defRPr>
            </a:lvl6pPr>
            <a:lvl7pPr marL="2971800" defTabSz="1028700" eaLnBrk="0" fontAlgn="base" hangingPunct="0">
              <a:spcBef>
                <a:spcPct val="0"/>
              </a:spcBef>
              <a:spcAft>
                <a:spcPct val="0"/>
              </a:spcAft>
              <a:defRPr sz="2400">
                <a:solidFill>
                  <a:schemeClr val="tx1"/>
                </a:solidFill>
                <a:latin typeface="Times" pitchFamily="18" charset="0"/>
              </a:defRPr>
            </a:lvl7pPr>
            <a:lvl8pPr marL="3429000" defTabSz="1028700" eaLnBrk="0" fontAlgn="base" hangingPunct="0">
              <a:spcBef>
                <a:spcPct val="0"/>
              </a:spcBef>
              <a:spcAft>
                <a:spcPct val="0"/>
              </a:spcAft>
              <a:defRPr sz="2400">
                <a:solidFill>
                  <a:schemeClr val="tx1"/>
                </a:solidFill>
                <a:latin typeface="Times" pitchFamily="18" charset="0"/>
              </a:defRPr>
            </a:lvl8pPr>
            <a:lvl9pPr marL="3886200" defTabSz="1028700" eaLnBrk="0" fontAlgn="base" hangingPunct="0">
              <a:spcBef>
                <a:spcPct val="0"/>
              </a:spcBef>
              <a:spcAft>
                <a:spcPct val="0"/>
              </a:spcAft>
              <a:defRPr sz="2400">
                <a:solidFill>
                  <a:schemeClr val="tx1"/>
                </a:solidFill>
                <a:latin typeface="Times" pitchFamily="18" charset="0"/>
              </a:defRPr>
            </a:lvl9pPr>
          </a:lstStyle>
          <a:p>
            <a:pPr lvl="1">
              <a:lnSpc>
                <a:spcPct val="95000"/>
              </a:lnSpc>
              <a:spcBef>
                <a:spcPct val="50000"/>
              </a:spcBef>
              <a:buClr>
                <a:schemeClr val="folHlink"/>
              </a:buClr>
              <a:buFont typeface="Arial" charset="0"/>
              <a:buChar char="•"/>
            </a:pPr>
            <a:r>
              <a:rPr lang="zh-CN" altLang="en-US" sz="2000">
                <a:latin typeface="Arial" charset="0"/>
                <a:ea typeface="宋体" charset="-122"/>
              </a:rPr>
              <a:t>标记一个连接内部网络的接口</a:t>
            </a:r>
            <a:endParaRPr lang="en-US" altLang="zh-CN" sz="2000">
              <a:latin typeface="Arial" charset="0"/>
              <a:ea typeface="宋体" charset="-122"/>
            </a:endParaRPr>
          </a:p>
        </p:txBody>
      </p:sp>
      <p:sp>
        <p:nvSpPr>
          <p:cNvPr id="519176" name="Rectangle 2056"/>
          <p:cNvSpPr>
            <a:spLocks noChangeArrowheads="1"/>
          </p:cNvSpPr>
          <p:nvPr/>
        </p:nvSpPr>
        <p:spPr bwMode="auto">
          <a:xfrm>
            <a:off x="684213" y="3443288"/>
            <a:ext cx="7747000" cy="442912"/>
          </a:xfrm>
          <a:prstGeom prst="rect">
            <a:avLst/>
          </a:prstGeom>
          <a:solidFill>
            <a:srgbClr val="FFFFFF"/>
          </a:solidFill>
          <a:ln w="12700">
            <a:solidFill>
              <a:srgbClr val="000000"/>
            </a:solidFill>
            <a:miter lim="800000"/>
            <a:headEnd/>
            <a:tailEnd/>
          </a:ln>
          <a:effectLst>
            <a:outerShdw dist="17961" dir="2700000" algn="ctr" rotWithShape="0">
              <a:srgbClr val="000000"/>
            </a:outerShdw>
          </a:effectLst>
        </p:spPr>
        <p:txBody>
          <a:bodyPr wrap="none" lIns="24110" tIns="34157" rIns="24110" bIns="34157"/>
          <a:lstStyle/>
          <a:p>
            <a:endParaRPr lang="zh-CN" altLang="en-US"/>
          </a:p>
        </p:txBody>
      </p:sp>
      <p:sp>
        <p:nvSpPr>
          <p:cNvPr id="519177" name="Rectangle 2057"/>
          <p:cNvSpPr>
            <a:spLocks noChangeArrowheads="1"/>
          </p:cNvSpPr>
          <p:nvPr/>
        </p:nvSpPr>
        <p:spPr bwMode="auto">
          <a:xfrm>
            <a:off x="819150" y="3519488"/>
            <a:ext cx="72009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4110" tIns="34157" rIns="24110" bIns="34157"/>
          <a:lstStyle>
            <a:lvl1pPr defTabSz="1028700">
              <a:tabLst>
                <a:tab pos="514350" algn="l"/>
                <a:tab pos="1028700" algn="l"/>
                <a:tab pos="1543050" algn="l"/>
              </a:tabLst>
              <a:defRPr sz="2400">
                <a:solidFill>
                  <a:schemeClr val="tx1"/>
                </a:solidFill>
                <a:latin typeface="Times" pitchFamily="18" charset="0"/>
              </a:defRPr>
            </a:lvl1pPr>
            <a:lvl2pPr marL="514350" defTabSz="1028700">
              <a:tabLst>
                <a:tab pos="514350" algn="l"/>
                <a:tab pos="1028700" algn="l"/>
                <a:tab pos="1543050" algn="l"/>
              </a:tabLst>
              <a:defRPr sz="2400">
                <a:solidFill>
                  <a:schemeClr val="tx1"/>
                </a:solidFill>
                <a:latin typeface="Times" pitchFamily="18" charset="0"/>
              </a:defRPr>
            </a:lvl2pPr>
            <a:lvl3pPr marL="1028700" defTabSz="1028700">
              <a:tabLst>
                <a:tab pos="514350" algn="l"/>
                <a:tab pos="1028700" algn="l"/>
                <a:tab pos="1543050" algn="l"/>
              </a:tabLst>
              <a:defRPr sz="2400">
                <a:solidFill>
                  <a:schemeClr val="tx1"/>
                </a:solidFill>
                <a:latin typeface="Times" pitchFamily="18" charset="0"/>
              </a:defRPr>
            </a:lvl3pPr>
            <a:lvl4pPr marL="1543050" defTabSz="1028700">
              <a:tabLst>
                <a:tab pos="514350" algn="l"/>
                <a:tab pos="1028700" algn="l"/>
                <a:tab pos="1543050" algn="l"/>
              </a:tabLst>
              <a:defRPr sz="2400">
                <a:solidFill>
                  <a:schemeClr val="tx1"/>
                </a:solidFill>
                <a:latin typeface="Times" pitchFamily="18" charset="0"/>
              </a:defRPr>
            </a:lvl4pPr>
            <a:lvl5pPr marL="2057400" defTabSz="1028700">
              <a:tabLst>
                <a:tab pos="514350" algn="l"/>
                <a:tab pos="1028700" algn="l"/>
                <a:tab pos="1543050" algn="l"/>
              </a:tabLst>
              <a:defRPr sz="2400">
                <a:solidFill>
                  <a:schemeClr val="tx1"/>
                </a:solidFill>
                <a:latin typeface="Times" pitchFamily="18" charset="0"/>
              </a:defRPr>
            </a:lvl5pPr>
            <a:lvl6pPr marL="2514600" defTabSz="1028700" eaLnBrk="0" fontAlgn="base" hangingPunct="0">
              <a:spcBef>
                <a:spcPct val="0"/>
              </a:spcBef>
              <a:spcAft>
                <a:spcPct val="0"/>
              </a:spcAft>
              <a:tabLst>
                <a:tab pos="514350" algn="l"/>
                <a:tab pos="1028700" algn="l"/>
                <a:tab pos="1543050" algn="l"/>
              </a:tabLst>
              <a:defRPr sz="2400">
                <a:solidFill>
                  <a:schemeClr val="tx1"/>
                </a:solidFill>
                <a:latin typeface="Times" pitchFamily="18" charset="0"/>
              </a:defRPr>
            </a:lvl6pPr>
            <a:lvl7pPr marL="2971800" defTabSz="1028700" eaLnBrk="0" fontAlgn="base" hangingPunct="0">
              <a:spcBef>
                <a:spcPct val="0"/>
              </a:spcBef>
              <a:spcAft>
                <a:spcPct val="0"/>
              </a:spcAft>
              <a:tabLst>
                <a:tab pos="514350" algn="l"/>
                <a:tab pos="1028700" algn="l"/>
                <a:tab pos="1543050" algn="l"/>
              </a:tabLst>
              <a:defRPr sz="2400">
                <a:solidFill>
                  <a:schemeClr val="tx1"/>
                </a:solidFill>
                <a:latin typeface="Times" pitchFamily="18" charset="0"/>
              </a:defRPr>
            </a:lvl7pPr>
            <a:lvl8pPr marL="3429000" defTabSz="1028700" eaLnBrk="0" fontAlgn="base" hangingPunct="0">
              <a:spcBef>
                <a:spcPct val="0"/>
              </a:spcBef>
              <a:spcAft>
                <a:spcPct val="0"/>
              </a:spcAft>
              <a:tabLst>
                <a:tab pos="514350" algn="l"/>
                <a:tab pos="1028700" algn="l"/>
                <a:tab pos="1543050" algn="l"/>
              </a:tabLst>
              <a:defRPr sz="2400">
                <a:solidFill>
                  <a:schemeClr val="tx1"/>
                </a:solidFill>
                <a:latin typeface="Times" pitchFamily="18" charset="0"/>
              </a:defRPr>
            </a:lvl8pPr>
            <a:lvl9pPr marL="3886200" defTabSz="1028700" eaLnBrk="0" fontAlgn="base" hangingPunct="0">
              <a:spcBef>
                <a:spcPct val="0"/>
              </a:spcBef>
              <a:spcAft>
                <a:spcPct val="0"/>
              </a:spcAft>
              <a:tabLst>
                <a:tab pos="514350" algn="l"/>
                <a:tab pos="1028700" algn="l"/>
                <a:tab pos="1543050" algn="l"/>
              </a:tabLst>
              <a:defRPr sz="2400">
                <a:solidFill>
                  <a:schemeClr val="tx1"/>
                </a:solidFill>
                <a:latin typeface="Times" pitchFamily="18" charset="0"/>
              </a:defRPr>
            </a:lvl9pPr>
          </a:lstStyle>
          <a:p>
            <a:pPr>
              <a:lnSpc>
                <a:spcPts val="2025"/>
              </a:lnSpc>
            </a:pPr>
            <a:r>
              <a:rPr lang="en-US" altLang="zh-CN" sz="1400">
                <a:solidFill>
                  <a:srgbClr val="000000"/>
                </a:solidFill>
                <a:latin typeface="Courier New" pitchFamily="49" charset="0"/>
                <a:ea typeface="宋体" charset="-122"/>
              </a:rPr>
              <a:t>Router(config-if)#ip nat inside</a:t>
            </a:r>
          </a:p>
        </p:txBody>
      </p:sp>
      <p:sp>
        <p:nvSpPr>
          <p:cNvPr id="519178" name="Rectangle 2058"/>
          <p:cNvSpPr>
            <a:spLocks noChangeArrowheads="1"/>
          </p:cNvSpPr>
          <p:nvPr/>
        </p:nvSpPr>
        <p:spPr bwMode="auto">
          <a:xfrm>
            <a:off x="573088" y="5562600"/>
            <a:ext cx="8189912"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3584" tIns="51793" rIns="103584" bIns="51793">
            <a:spAutoFit/>
          </a:bodyPr>
          <a:lstStyle>
            <a:lvl1pPr defTabSz="1028700">
              <a:defRPr sz="2400">
                <a:solidFill>
                  <a:schemeClr val="tx1"/>
                </a:solidFill>
                <a:latin typeface="Times" pitchFamily="18" charset="0"/>
              </a:defRPr>
            </a:lvl1pPr>
            <a:lvl2pPr marL="342900" indent="-228600" defTabSz="1028700">
              <a:defRPr sz="2400">
                <a:solidFill>
                  <a:schemeClr val="tx1"/>
                </a:solidFill>
                <a:latin typeface="Times" pitchFamily="18" charset="0"/>
              </a:defRPr>
            </a:lvl2pPr>
            <a:lvl3pPr marL="1028700" defTabSz="1028700">
              <a:defRPr sz="2400">
                <a:solidFill>
                  <a:schemeClr val="tx1"/>
                </a:solidFill>
                <a:latin typeface="Times" pitchFamily="18" charset="0"/>
              </a:defRPr>
            </a:lvl3pPr>
            <a:lvl4pPr marL="1543050" defTabSz="1028700">
              <a:defRPr sz="2400">
                <a:solidFill>
                  <a:schemeClr val="tx1"/>
                </a:solidFill>
                <a:latin typeface="Times" pitchFamily="18" charset="0"/>
              </a:defRPr>
            </a:lvl4pPr>
            <a:lvl5pPr marL="2057400" defTabSz="1028700">
              <a:defRPr sz="2400">
                <a:solidFill>
                  <a:schemeClr val="tx1"/>
                </a:solidFill>
                <a:latin typeface="Times" pitchFamily="18" charset="0"/>
              </a:defRPr>
            </a:lvl5pPr>
            <a:lvl6pPr marL="2514600" defTabSz="1028700" eaLnBrk="0" fontAlgn="base" hangingPunct="0">
              <a:spcBef>
                <a:spcPct val="0"/>
              </a:spcBef>
              <a:spcAft>
                <a:spcPct val="0"/>
              </a:spcAft>
              <a:defRPr sz="2400">
                <a:solidFill>
                  <a:schemeClr val="tx1"/>
                </a:solidFill>
                <a:latin typeface="Times" pitchFamily="18" charset="0"/>
              </a:defRPr>
            </a:lvl6pPr>
            <a:lvl7pPr marL="2971800" defTabSz="1028700" eaLnBrk="0" fontAlgn="base" hangingPunct="0">
              <a:spcBef>
                <a:spcPct val="0"/>
              </a:spcBef>
              <a:spcAft>
                <a:spcPct val="0"/>
              </a:spcAft>
              <a:defRPr sz="2400">
                <a:solidFill>
                  <a:schemeClr val="tx1"/>
                </a:solidFill>
                <a:latin typeface="Times" pitchFamily="18" charset="0"/>
              </a:defRPr>
            </a:lvl7pPr>
            <a:lvl8pPr marL="3429000" defTabSz="1028700" eaLnBrk="0" fontAlgn="base" hangingPunct="0">
              <a:spcBef>
                <a:spcPct val="0"/>
              </a:spcBef>
              <a:spcAft>
                <a:spcPct val="0"/>
              </a:spcAft>
              <a:defRPr sz="2400">
                <a:solidFill>
                  <a:schemeClr val="tx1"/>
                </a:solidFill>
                <a:latin typeface="Times" pitchFamily="18" charset="0"/>
              </a:defRPr>
            </a:lvl8pPr>
            <a:lvl9pPr marL="3886200" defTabSz="1028700" eaLnBrk="0" fontAlgn="base" hangingPunct="0">
              <a:spcBef>
                <a:spcPct val="0"/>
              </a:spcBef>
              <a:spcAft>
                <a:spcPct val="0"/>
              </a:spcAft>
              <a:defRPr sz="2400">
                <a:solidFill>
                  <a:schemeClr val="tx1"/>
                </a:solidFill>
                <a:latin typeface="Times" pitchFamily="18" charset="0"/>
              </a:defRPr>
            </a:lvl9pPr>
          </a:lstStyle>
          <a:p>
            <a:pPr lvl="1">
              <a:lnSpc>
                <a:spcPct val="95000"/>
              </a:lnSpc>
              <a:spcBef>
                <a:spcPct val="50000"/>
              </a:spcBef>
              <a:buClr>
                <a:schemeClr val="folHlink"/>
              </a:buClr>
              <a:buFont typeface="Arial" charset="0"/>
              <a:buChar char="•"/>
            </a:pPr>
            <a:r>
              <a:rPr lang="zh-CN" altLang="en-US" sz="2000">
                <a:latin typeface="Arial" charset="0"/>
                <a:ea typeface="宋体" charset="-122"/>
              </a:rPr>
              <a:t>标记一个连接外部网络的接口</a:t>
            </a:r>
          </a:p>
        </p:txBody>
      </p:sp>
      <p:sp>
        <p:nvSpPr>
          <p:cNvPr id="519179" name="Rectangle 2059"/>
          <p:cNvSpPr>
            <a:spLocks noChangeArrowheads="1"/>
          </p:cNvSpPr>
          <p:nvPr/>
        </p:nvSpPr>
        <p:spPr bwMode="auto">
          <a:xfrm>
            <a:off x="684213" y="4992688"/>
            <a:ext cx="7747000" cy="442912"/>
          </a:xfrm>
          <a:prstGeom prst="rect">
            <a:avLst/>
          </a:prstGeom>
          <a:solidFill>
            <a:srgbClr val="FFFFFF"/>
          </a:solidFill>
          <a:ln w="12700">
            <a:solidFill>
              <a:srgbClr val="000000"/>
            </a:solidFill>
            <a:miter lim="800000"/>
            <a:headEnd/>
            <a:tailEnd/>
          </a:ln>
          <a:effectLst>
            <a:outerShdw dist="17961" dir="2700000" algn="ctr" rotWithShape="0">
              <a:srgbClr val="000000"/>
            </a:outerShdw>
          </a:effectLst>
        </p:spPr>
        <p:txBody>
          <a:bodyPr wrap="none" lIns="24110" tIns="34157" rIns="24110" bIns="34157"/>
          <a:lstStyle/>
          <a:p>
            <a:endParaRPr lang="zh-CN" altLang="en-US"/>
          </a:p>
        </p:txBody>
      </p:sp>
      <p:sp>
        <p:nvSpPr>
          <p:cNvPr id="519180" name="Rectangle 2060"/>
          <p:cNvSpPr>
            <a:spLocks noChangeArrowheads="1"/>
          </p:cNvSpPr>
          <p:nvPr/>
        </p:nvSpPr>
        <p:spPr bwMode="auto">
          <a:xfrm>
            <a:off x="819150" y="5068888"/>
            <a:ext cx="72009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4110" tIns="34157" rIns="24110" bIns="34157"/>
          <a:lstStyle>
            <a:lvl1pPr defTabSz="1028700">
              <a:tabLst>
                <a:tab pos="514350" algn="l"/>
                <a:tab pos="1028700" algn="l"/>
                <a:tab pos="1543050" algn="l"/>
              </a:tabLst>
              <a:defRPr sz="2400">
                <a:solidFill>
                  <a:schemeClr val="tx1"/>
                </a:solidFill>
                <a:latin typeface="Times" pitchFamily="18" charset="0"/>
              </a:defRPr>
            </a:lvl1pPr>
            <a:lvl2pPr marL="514350" defTabSz="1028700">
              <a:tabLst>
                <a:tab pos="514350" algn="l"/>
                <a:tab pos="1028700" algn="l"/>
                <a:tab pos="1543050" algn="l"/>
              </a:tabLst>
              <a:defRPr sz="2400">
                <a:solidFill>
                  <a:schemeClr val="tx1"/>
                </a:solidFill>
                <a:latin typeface="Times" pitchFamily="18" charset="0"/>
              </a:defRPr>
            </a:lvl2pPr>
            <a:lvl3pPr marL="1028700" defTabSz="1028700">
              <a:tabLst>
                <a:tab pos="514350" algn="l"/>
                <a:tab pos="1028700" algn="l"/>
                <a:tab pos="1543050" algn="l"/>
              </a:tabLst>
              <a:defRPr sz="2400">
                <a:solidFill>
                  <a:schemeClr val="tx1"/>
                </a:solidFill>
                <a:latin typeface="Times" pitchFamily="18" charset="0"/>
              </a:defRPr>
            </a:lvl3pPr>
            <a:lvl4pPr marL="1543050" defTabSz="1028700">
              <a:tabLst>
                <a:tab pos="514350" algn="l"/>
                <a:tab pos="1028700" algn="l"/>
                <a:tab pos="1543050" algn="l"/>
              </a:tabLst>
              <a:defRPr sz="2400">
                <a:solidFill>
                  <a:schemeClr val="tx1"/>
                </a:solidFill>
                <a:latin typeface="Times" pitchFamily="18" charset="0"/>
              </a:defRPr>
            </a:lvl4pPr>
            <a:lvl5pPr marL="2057400" defTabSz="1028700">
              <a:tabLst>
                <a:tab pos="514350" algn="l"/>
                <a:tab pos="1028700" algn="l"/>
                <a:tab pos="1543050" algn="l"/>
              </a:tabLst>
              <a:defRPr sz="2400">
                <a:solidFill>
                  <a:schemeClr val="tx1"/>
                </a:solidFill>
                <a:latin typeface="Times" pitchFamily="18" charset="0"/>
              </a:defRPr>
            </a:lvl5pPr>
            <a:lvl6pPr marL="2514600" defTabSz="1028700" eaLnBrk="0" fontAlgn="base" hangingPunct="0">
              <a:spcBef>
                <a:spcPct val="0"/>
              </a:spcBef>
              <a:spcAft>
                <a:spcPct val="0"/>
              </a:spcAft>
              <a:tabLst>
                <a:tab pos="514350" algn="l"/>
                <a:tab pos="1028700" algn="l"/>
                <a:tab pos="1543050" algn="l"/>
              </a:tabLst>
              <a:defRPr sz="2400">
                <a:solidFill>
                  <a:schemeClr val="tx1"/>
                </a:solidFill>
                <a:latin typeface="Times" pitchFamily="18" charset="0"/>
              </a:defRPr>
            </a:lvl6pPr>
            <a:lvl7pPr marL="2971800" defTabSz="1028700" eaLnBrk="0" fontAlgn="base" hangingPunct="0">
              <a:spcBef>
                <a:spcPct val="0"/>
              </a:spcBef>
              <a:spcAft>
                <a:spcPct val="0"/>
              </a:spcAft>
              <a:tabLst>
                <a:tab pos="514350" algn="l"/>
                <a:tab pos="1028700" algn="l"/>
                <a:tab pos="1543050" algn="l"/>
              </a:tabLst>
              <a:defRPr sz="2400">
                <a:solidFill>
                  <a:schemeClr val="tx1"/>
                </a:solidFill>
                <a:latin typeface="Times" pitchFamily="18" charset="0"/>
              </a:defRPr>
            </a:lvl7pPr>
            <a:lvl8pPr marL="3429000" defTabSz="1028700" eaLnBrk="0" fontAlgn="base" hangingPunct="0">
              <a:spcBef>
                <a:spcPct val="0"/>
              </a:spcBef>
              <a:spcAft>
                <a:spcPct val="0"/>
              </a:spcAft>
              <a:tabLst>
                <a:tab pos="514350" algn="l"/>
                <a:tab pos="1028700" algn="l"/>
                <a:tab pos="1543050" algn="l"/>
              </a:tabLst>
              <a:defRPr sz="2400">
                <a:solidFill>
                  <a:schemeClr val="tx1"/>
                </a:solidFill>
                <a:latin typeface="Times" pitchFamily="18" charset="0"/>
              </a:defRPr>
            </a:lvl8pPr>
            <a:lvl9pPr marL="3886200" defTabSz="1028700" eaLnBrk="0" fontAlgn="base" hangingPunct="0">
              <a:spcBef>
                <a:spcPct val="0"/>
              </a:spcBef>
              <a:spcAft>
                <a:spcPct val="0"/>
              </a:spcAft>
              <a:tabLst>
                <a:tab pos="514350" algn="l"/>
                <a:tab pos="1028700" algn="l"/>
                <a:tab pos="1543050" algn="l"/>
              </a:tabLst>
              <a:defRPr sz="2400">
                <a:solidFill>
                  <a:schemeClr val="tx1"/>
                </a:solidFill>
                <a:latin typeface="Times" pitchFamily="18" charset="0"/>
              </a:defRPr>
            </a:lvl9pPr>
          </a:lstStyle>
          <a:p>
            <a:pPr>
              <a:lnSpc>
                <a:spcPts val="2025"/>
              </a:lnSpc>
            </a:pPr>
            <a:r>
              <a:rPr lang="en-US" altLang="zh-CN" sz="1400">
                <a:solidFill>
                  <a:srgbClr val="000000"/>
                </a:solidFill>
                <a:latin typeface="Courier New" pitchFamily="49" charset="0"/>
                <a:ea typeface="宋体" charset="-122"/>
              </a:rPr>
              <a:t>Router(config-if)#ip nat outside</a:t>
            </a:r>
          </a:p>
        </p:txBody>
      </p:sp>
    </p:spTree>
    <p:extLst>
      <p:ext uri="{BB962C8B-B14F-4D97-AF65-F5344CB8AC3E}">
        <p14:creationId xmlns:p14="http://schemas.microsoft.com/office/powerpoint/2010/main" val="262587603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1962" name="Picture 2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8825" y="1487488"/>
            <a:ext cx="7624763" cy="5073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51938" name="Rectangle 2"/>
          <p:cNvSpPr>
            <a:spLocks noGrp="1" noChangeArrowheads="1"/>
          </p:cNvSpPr>
          <p:nvPr>
            <p:ph type="title"/>
          </p:nvPr>
        </p:nvSpPr>
        <p:spPr>
          <a:xfrm>
            <a:off x="483393" y="332656"/>
            <a:ext cx="8175625" cy="711200"/>
          </a:xfrm>
        </p:spPr>
        <p:txBody>
          <a:bodyPr>
            <a:normAutofit/>
          </a:bodyPr>
          <a:lstStyle/>
          <a:p>
            <a:pPr algn="ctr"/>
            <a:r>
              <a:rPr lang="zh-CN" altLang="en-US" sz="3600" dirty="0">
                <a:latin typeface="微软雅黑" panose="020B0503020204020204" pitchFamily="34" charset="-122"/>
                <a:ea typeface="微软雅黑" panose="020B0503020204020204" pitchFamily="34" charset="-122"/>
              </a:rPr>
              <a:t>静态</a:t>
            </a:r>
            <a:r>
              <a:rPr lang="en-US" altLang="zh-CN" sz="3600" dirty="0">
                <a:latin typeface="微软雅黑" panose="020B0503020204020204" pitchFamily="34" charset="-122"/>
                <a:ea typeface="微软雅黑" panose="020B0503020204020204" pitchFamily="34" charset="-122"/>
              </a:rPr>
              <a:t>NAT</a:t>
            </a:r>
            <a:r>
              <a:rPr lang="zh-CN" altLang="en-US" sz="3600" dirty="0">
                <a:latin typeface="微软雅黑" panose="020B0503020204020204" pitchFamily="34" charset="-122"/>
                <a:ea typeface="微软雅黑" panose="020B0503020204020204" pitchFamily="34" charset="-122"/>
              </a:rPr>
              <a:t>配置举例</a:t>
            </a:r>
            <a:endParaRPr lang="en-US" altLang="zh-CN" sz="36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11502303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0194" name="Rectangle 2"/>
          <p:cNvSpPr>
            <a:spLocks noGrp="1" noChangeArrowheads="1"/>
          </p:cNvSpPr>
          <p:nvPr>
            <p:ph type="title"/>
          </p:nvPr>
        </p:nvSpPr>
        <p:spPr>
          <a:xfrm>
            <a:off x="831056" y="476672"/>
            <a:ext cx="7623175" cy="660400"/>
          </a:xfrm>
        </p:spPr>
        <p:txBody>
          <a:bodyPr>
            <a:normAutofit/>
          </a:bodyPr>
          <a:lstStyle/>
          <a:p>
            <a:pPr algn="ctr"/>
            <a:r>
              <a:rPr lang="zh-CN" altLang="en-US" sz="3600" dirty="0">
                <a:latin typeface="微软雅黑" panose="020B0503020204020204" pitchFamily="34" charset="-122"/>
                <a:ea typeface="微软雅黑" panose="020B0503020204020204" pitchFamily="34" charset="-122"/>
              </a:rPr>
              <a:t>配置动态转换</a:t>
            </a:r>
          </a:p>
        </p:txBody>
      </p:sp>
      <p:sp>
        <p:nvSpPr>
          <p:cNvPr id="520196" name="Rectangle 4"/>
          <p:cNvSpPr>
            <a:spLocks noChangeArrowheads="1"/>
          </p:cNvSpPr>
          <p:nvPr/>
        </p:nvSpPr>
        <p:spPr bwMode="auto">
          <a:xfrm>
            <a:off x="547688" y="5637213"/>
            <a:ext cx="8189912"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3584" tIns="51793" rIns="103584" bIns="51793">
            <a:spAutoFit/>
          </a:bodyPr>
          <a:lstStyle>
            <a:lvl1pPr defTabSz="1028700">
              <a:defRPr sz="2400">
                <a:solidFill>
                  <a:schemeClr val="tx1"/>
                </a:solidFill>
                <a:latin typeface="Times" pitchFamily="18" charset="0"/>
              </a:defRPr>
            </a:lvl1pPr>
            <a:lvl2pPr marL="342900" indent="-228600" defTabSz="1028700">
              <a:defRPr sz="2400">
                <a:solidFill>
                  <a:schemeClr val="tx1"/>
                </a:solidFill>
                <a:latin typeface="Times" pitchFamily="18" charset="0"/>
              </a:defRPr>
            </a:lvl2pPr>
            <a:lvl3pPr marL="1028700" defTabSz="1028700">
              <a:defRPr sz="2400">
                <a:solidFill>
                  <a:schemeClr val="tx1"/>
                </a:solidFill>
                <a:latin typeface="Times" pitchFamily="18" charset="0"/>
              </a:defRPr>
            </a:lvl3pPr>
            <a:lvl4pPr marL="1543050" defTabSz="1028700">
              <a:defRPr sz="2400">
                <a:solidFill>
                  <a:schemeClr val="tx1"/>
                </a:solidFill>
                <a:latin typeface="Times" pitchFamily="18" charset="0"/>
              </a:defRPr>
            </a:lvl4pPr>
            <a:lvl5pPr marL="2057400" defTabSz="1028700">
              <a:defRPr sz="2400">
                <a:solidFill>
                  <a:schemeClr val="tx1"/>
                </a:solidFill>
                <a:latin typeface="Times" pitchFamily="18" charset="0"/>
              </a:defRPr>
            </a:lvl5pPr>
            <a:lvl6pPr marL="2514600" defTabSz="1028700" eaLnBrk="0" fontAlgn="base" hangingPunct="0">
              <a:spcBef>
                <a:spcPct val="0"/>
              </a:spcBef>
              <a:spcAft>
                <a:spcPct val="0"/>
              </a:spcAft>
              <a:defRPr sz="2400">
                <a:solidFill>
                  <a:schemeClr val="tx1"/>
                </a:solidFill>
                <a:latin typeface="Times" pitchFamily="18" charset="0"/>
              </a:defRPr>
            </a:lvl6pPr>
            <a:lvl7pPr marL="2971800" defTabSz="1028700" eaLnBrk="0" fontAlgn="base" hangingPunct="0">
              <a:spcBef>
                <a:spcPct val="0"/>
              </a:spcBef>
              <a:spcAft>
                <a:spcPct val="0"/>
              </a:spcAft>
              <a:defRPr sz="2400">
                <a:solidFill>
                  <a:schemeClr val="tx1"/>
                </a:solidFill>
                <a:latin typeface="Times" pitchFamily="18" charset="0"/>
              </a:defRPr>
            </a:lvl7pPr>
            <a:lvl8pPr marL="3429000" defTabSz="1028700" eaLnBrk="0" fontAlgn="base" hangingPunct="0">
              <a:spcBef>
                <a:spcPct val="0"/>
              </a:spcBef>
              <a:spcAft>
                <a:spcPct val="0"/>
              </a:spcAft>
              <a:defRPr sz="2400">
                <a:solidFill>
                  <a:schemeClr val="tx1"/>
                </a:solidFill>
                <a:latin typeface="Times" pitchFamily="18" charset="0"/>
              </a:defRPr>
            </a:lvl8pPr>
            <a:lvl9pPr marL="3886200" defTabSz="1028700" eaLnBrk="0" fontAlgn="base" hangingPunct="0">
              <a:spcBef>
                <a:spcPct val="0"/>
              </a:spcBef>
              <a:spcAft>
                <a:spcPct val="0"/>
              </a:spcAft>
              <a:defRPr sz="2400">
                <a:solidFill>
                  <a:schemeClr val="tx1"/>
                </a:solidFill>
                <a:latin typeface="Times" pitchFamily="18" charset="0"/>
              </a:defRPr>
            </a:lvl9pPr>
          </a:lstStyle>
          <a:p>
            <a:pPr lvl="1">
              <a:lnSpc>
                <a:spcPct val="95000"/>
              </a:lnSpc>
              <a:spcBef>
                <a:spcPct val="50000"/>
              </a:spcBef>
              <a:buClr>
                <a:schemeClr val="folHlink"/>
              </a:buClr>
              <a:buFont typeface="Arial" charset="0"/>
              <a:buChar char="•"/>
            </a:pPr>
            <a:r>
              <a:rPr lang="zh-CN" altLang="en-US" sz="2000">
                <a:latin typeface="Arial" charset="0"/>
                <a:ea typeface="宋体" charset="-122"/>
              </a:rPr>
              <a:t>建立动态的源地址转换</a:t>
            </a:r>
          </a:p>
        </p:txBody>
      </p:sp>
      <p:sp>
        <p:nvSpPr>
          <p:cNvPr id="520197" name="Rectangle 5"/>
          <p:cNvSpPr>
            <a:spLocks noChangeArrowheads="1"/>
          </p:cNvSpPr>
          <p:nvPr/>
        </p:nvSpPr>
        <p:spPr bwMode="auto">
          <a:xfrm>
            <a:off x="658813" y="4852988"/>
            <a:ext cx="7747000" cy="658812"/>
          </a:xfrm>
          <a:prstGeom prst="rect">
            <a:avLst/>
          </a:prstGeom>
          <a:solidFill>
            <a:srgbClr val="FFFFFF"/>
          </a:solidFill>
          <a:ln w="12700">
            <a:solidFill>
              <a:srgbClr val="000000"/>
            </a:solidFill>
            <a:miter lim="800000"/>
            <a:headEnd/>
            <a:tailEnd/>
          </a:ln>
          <a:effectLst>
            <a:outerShdw dist="17961" dir="2700000" algn="ctr" rotWithShape="0">
              <a:srgbClr val="000000"/>
            </a:outerShdw>
          </a:effectLst>
        </p:spPr>
        <p:txBody>
          <a:bodyPr wrap="none" lIns="24110" tIns="34157" rIns="24110" bIns="34157"/>
          <a:lstStyle/>
          <a:p>
            <a:endParaRPr lang="zh-CN" altLang="en-US"/>
          </a:p>
        </p:txBody>
      </p:sp>
      <p:sp>
        <p:nvSpPr>
          <p:cNvPr id="520198" name="Rectangle 6"/>
          <p:cNvSpPr>
            <a:spLocks noChangeArrowheads="1"/>
          </p:cNvSpPr>
          <p:nvPr/>
        </p:nvSpPr>
        <p:spPr bwMode="auto">
          <a:xfrm>
            <a:off x="779463" y="4900613"/>
            <a:ext cx="72009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4110" tIns="34157" rIns="24110" bIns="34157"/>
          <a:lstStyle>
            <a:lvl1pPr defTabSz="1028700">
              <a:tabLst>
                <a:tab pos="514350" algn="l"/>
                <a:tab pos="1028700" algn="l"/>
                <a:tab pos="1543050" algn="l"/>
              </a:tabLst>
              <a:defRPr sz="2400">
                <a:solidFill>
                  <a:schemeClr val="tx1"/>
                </a:solidFill>
                <a:latin typeface="Times" pitchFamily="18" charset="0"/>
              </a:defRPr>
            </a:lvl1pPr>
            <a:lvl2pPr marL="514350" defTabSz="1028700">
              <a:tabLst>
                <a:tab pos="514350" algn="l"/>
                <a:tab pos="1028700" algn="l"/>
                <a:tab pos="1543050" algn="l"/>
              </a:tabLst>
              <a:defRPr sz="2400">
                <a:solidFill>
                  <a:schemeClr val="tx1"/>
                </a:solidFill>
                <a:latin typeface="Times" pitchFamily="18" charset="0"/>
              </a:defRPr>
            </a:lvl2pPr>
            <a:lvl3pPr marL="1028700" defTabSz="1028700">
              <a:tabLst>
                <a:tab pos="514350" algn="l"/>
                <a:tab pos="1028700" algn="l"/>
                <a:tab pos="1543050" algn="l"/>
              </a:tabLst>
              <a:defRPr sz="2400">
                <a:solidFill>
                  <a:schemeClr val="tx1"/>
                </a:solidFill>
                <a:latin typeface="Times" pitchFamily="18" charset="0"/>
              </a:defRPr>
            </a:lvl3pPr>
            <a:lvl4pPr marL="1543050" defTabSz="1028700">
              <a:tabLst>
                <a:tab pos="514350" algn="l"/>
                <a:tab pos="1028700" algn="l"/>
                <a:tab pos="1543050" algn="l"/>
              </a:tabLst>
              <a:defRPr sz="2400">
                <a:solidFill>
                  <a:schemeClr val="tx1"/>
                </a:solidFill>
                <a:latin typeface="Times" pitchFamily="18" charset="0"/>
              </a:defRPr>
            </a:lvl4pPr>
            <a:lvl5pPr marL="2057400" defTabSz="1028700">
              <a:tabLst>
                <a:tab pos="514350" algn="l"/>
                <a:tab pos="1028700" algn="l"/>
                <a:tab pos="1543050" algn="l"/>
              </a:tabLst>
              <a:defRPr sz="2400">
                <a:solidFill>
                  <a:schemeClr val="tx1"/>
                </a:solidFill>
                <a:latin typeface="Times" pitchFamily="18" charset="0"/>
              </a:defRPr>
            </a:lvl5pPr>
            <a:lvl6pPr marL="2514600" defTabSz="1028700" eaLnBrk="0" fontAlgn="base" hangingPunct="0">
              <a:spcBef>
                <a:spcPct val="0"/>
              </a:spcBef>
              <a:spcAft>
                <a:spcPct val="0"/>
              </a:spcAft>
              <a:tabLst>
                <a:tab pos="514350" algn="l"/>
                <a:tab pos="1028700" algn="l"/>
                <a:tab pos="1543050" algn="l"/>
              </a:tabLst>
              <a:defRPr sz="2400">
                <a:solidFill>
                  <a:schemeClr val="tx1"/>
                </a:solidFill>
                <a:latin typeface="Times" pitchFamily="18" charset="0"/>
              </a:defRPr>
            </a:lvl6pPr>
            <a:lvl7pPr marL="2971800" defTabSz="1028700" eaLnBrk="0" fontAlgn="base" hangingPunct="0">
              <a:spcBef>
                <a:spcPct val="0"/>
              </a:spcBef>
              <a:spcAft>
                <a:spcPct val="0"/>
              </a:spcAft>
              <a:tabLst>
                <a:tab pos="514350" algn="l"/>
                <a:tab pos="1028700" algn="l"/>
                <a:tab pos="1543050" algn="l"/>
              </a:tabLst>
              <a:defRPr sz="2400">
                <a:solidFill>
                  <a:schemeClr val="tx1"/>
                </a:solidFill>
                <a:latin typeface="Times" pitchFamily="18" charset="0"/>
              </a:defRPr>
            </a:lvl7pPr>
            <a:lvl8pPr marL="3429000" defTabSz="1028700" eaLnBrk="0" fontAlgn="base" hangingPunct="0">
              <a:spcBef>
                <a:spcPct val="0"/>
              </a:spcBef>
              <a:spcAft>
                <a:spcPct val="0"/>
              </a:spcAft>
              <a:tabLst>
                <a:tab pos="514350" algn="l"/>
                <a:tab pos="1028700" algn="l"/>
                <a:tab pos="1543050" algn="l"/>
              </a:tabLst>
              <a:defRPr sz="2400">
                <a:solidFill>
                  <a:schemeClr val="tx1"/>
                </a:solidFill>
                <a:latin typeface="Times" pitchFamily="18" charset="0"/>
              </a:defRPr>
            </a:lvl8pPr>
            <a:lvl9pPr marL="3886200" defTabSz="1028700" eaLnBrk="0" fontAlgn="base" hangingPunct="0">
              <a:spcBef>
                <a:spcPct val="0"/>
              </a:spcBef>
              <a:spcAft>
                <a:spcPct val="0"/>
              </a:spcAft>
              <a:tabLst>
                <a:tab pos="514350" algn="l"/>
                <a:tab pos="1028700" algn="l"/>
                <a:tab pos="1543050" algn="l"/>
              </a:tabLst>
              <a:defRPr sz="2400">
                <a:solidFill>
                  <a:schemeClr val="tx1"/>
                </a:solidFill>
                <a:latin typeface="Times" pitchFamily="18" charset="0"/>
              </a:defRPr>
            </a:lvl9pPr>
          </a:lstStyle>
          <a:p>
            <a:pPr>
              <a:lnSpc>
                <a:spcPts val="2025"/>
              </a:lnSpc>
            </a:pPr>
            <a:r>
              <a:rPr lang="en-US" altLang="zh-CN" sz="1400">
                <a:solidFill>
                  <a:srgbClr val="000000"/>
                </a:solidFill>
                <a:latin typeface="Courier New" pitchFamily="49" charset="0"/>
                <a:ea typeface="宋体" charset="-122"/>
              </a:rPr>
              <a:t>Router(config)#ip nat inside source list </a:t>
            </a:r>
            <a:br>
              <a:rPr lang="en-US" altLang="zh-CN" sz="1400">
                <a:solidFill>
                  <a:srgbClr val="000000"/>
                </a:solidFill>
                <a:latin typeface="Courier New" pitchFamily="49" charset="0"/>
                <a:ea typeface="宋体" charset="-122"/>
              </a:rPr>
            </a:br>
            <a:r>
              <a:rPr lang="en-US" altLang="zh-CN" sz="1400">
                <a:solidFill>
                  <a:srgbClr val="000000"/>
                </a:solidFill>
                <a:latin typeface="Courier New" pitchFamily="49" charset="0"/>
                <a:ea typeface="宋体" charset="-122"/>
              </a:rPr>
              <a:t>access-list-number pool name </a:t>
            </a:r>
          </a:p>
        </p:txBody>
      </p:sp>
      <p:sp>
        <p:nvSpPr>
          <p:cNvPr id="520205" name="Rectangle 13"/>
          <p:cNvSpPr>
            <a:spLocks noChangeArrowheads="1"/>
          </p:cNvSpPr>
          <p:nvPr/>
        </p:nvSpPr>
        <p:spPr bwMode="auto">
          <a:xfrm>
            <a:off x="547688" y="2419350"/>
            <a:ext cx="8189912"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3584" tIns="51793" rIns="103584" bIns="51793">
            <a:spAutoFit/>
          </a:bodyPr>
          <a:lstStyle>
            <a:lvl1pPr defTabSz="1028700">
              <a:defRPr sz="2400">
                <a:solidFill>
                  <a:schemeClr val="tx1"/>
                </a:solidFill>
                <a:latin typeface="Times" pitchFamily="18" charset="0"/>
              </a:defRPr>
            </a:lvl1pPr>
            <a:lvl2pPr marL="342900" indent="-228600" defTabSz="1028700">
              <a:defRPr sz="2400">
                <a:solidFill>
                  <a:schemeClr val="tx1"/>
                </a:solidFill>
                <a:latin typeface="Times" pitchFamily="18" charset="0"/>
              </a:defRPr>
            </a:lvl2pPr>
            <a:lvl3pPr marL="1028700" defTabSz="1028700">
              <a:defRPr sz="2400">
                <a:solidFill>
                  <a:schemeClr val="tx1"/>
                </a:solidFill>
                <a:latin typeface="Times" pitchFamily="18" charset="0"/>
              </a:defRPr>
            </a:lvl3pPr>
            <a:lvl4pPr marL="1543050" defTabSz="1028700">
              <a:defRPr sz="2400">
                <a:solidFill>
                  <a:schemeClr val="tx1"/>
                </a:solidFill>
                <a:latin typeface="Times" pitchFamily="18" charset="0"/>
              </a:defRPr>
            </a:lvl4pPr>
            <a:lvl5pPr marL="2057400" defTabSz="1028700">
              <a:defRPr sz="2400">
                <a:solidFill>
                  <a:schemeClr val="tx1"/>
                </a:solidFill>
                <a:latin typeface="Times" pitchFamily="18" charset="0"/>
              </a:defRPr>
            </a:lvl5pPr>
            <a:lvl6pPr marL="2514600" defTabSz="1028700" eaLnBrk="0" fontAlgn="base" hangingPunct="0">
              <a:spcBef>
                <a:spcPct val="0"/>
              </a:spcBef>
              <a:spcAft>
                <a:spcPct val="0"/>
              </a:spcAft>
              <a:defRPr sz="2400">
                <a:solidFill>
                  <a:schemeClr val="tx1"/>
                </a:solidFill>
                <a:latin typeface="Times" pitchFamily="18" charset="0"/>
              </a:defRPr>
            </a:lvl6pPr>
            <a:lvl7pPr marL="2971800" defTabSz="1028700" eaLnBrk="0" fontAlgn="base" hangingPunct="0">
              <a:spcBef>
                <a:spcPct val="0"/>
              </a:spcBef>
              <a:spcAft>
                <a:spcPct val="0"/>
              </a:spcAft>
              <a:defRPr sz="2400">
                <a:solidFill>
                  <a:schemeClr val="tx1"/>
                </a:solidFill>
                <a:latin typeface="Times" pitchFamily="18" charset="0"/>
              </a:defRPr>
            </a:lvl7pPr>
            <a:lvl8pPr marL="3429000" defTabSz="1028700" eaLnBrk="0" fontAlgn="base" hangingPunct="0">
              <a:spcBef>
                <a:spcPct val="0"/>
              </a:spcBef>
              <a:spcAft>
                <a:spcPct val="0"/>
              </a:spcAft>
              <a:defRPr sz="2400">
                <a:solidFill>
                  <a:schemeClr val="tx1"/>
                </a:solidFill>
                <a:latin typeface="Times" pitchFamily="18" charset="0"/>
              </a:defRPr>
            </a:lvl8pPr>
            <a:lvl9pPr marL="3886200" defTabSz="1028700" eaLnBrk="0" fontAlgn="base" hangingPunct="0">
              <a:spcBef>
                <a:spcPct val="0"/>
              </a:spcBef>
              <a:spcAft>
                <a:spcPct val="0"/>
              </a:spcAft>
              <a:defRPr sz="2400">
                <a:solidFill>
                  <a:schemeClr val="tx1"/>
                </a:solidFill>
                <a:latin typeface="Times" pitchFamily="18" charset="0"/>
              </a:defRPr>
            </a:lvl9pPr>
          </a:lstStyle>
          <a:p>
            <a:pPr lvl="1">
              <a:lnSpc>
                <a:spcPct val="95000"/>
              </a:lnSpc>
              <a:spcBef>
                <a:spcPct val="50000"/>
              </a:spcBef>
              <a:buClr>
                <a:schemeClr val="folHlink"/>
              </a:buClr>
              <a:buFont typeface="Arial" charset="0"/>
              <a:buChar char="•"/>
            </a:pPr>
            <a:r>
              <a:rPr lang="zh-CN" altLang="en-US" sz="2000">
                <a:latin typeface="Arial" charset="0"/>
                <a:ea typeface="宋体" charset="-122"/>
              </a:rPr>
              <a:t>定义一个全局地址池</a:t>
            </a:r>
            <a:endParaRPr lang="en-US" altLang="zh-CN" sz="2000">
              <a:latin typeface="Arial" charset="0"/>
              <a:ea typeface="宋体" charset="-122"/>
            </a:endParaRPr>
          </a:p>
        </p:txBody>
      </p:sp>
      <p:sp>
        <p:nvSpPr>
          <p:cNvPr id="520206" name="Rectangle 14"/>
          <p:cNvSpPr>
            <a:spLocks noChangeArrowheads="1"/>
          </p:cNvSpPr>
          <p:nvPr/>
        </p:nvSpPr>
        <p:spPr bwMode="auto">
          <a:xfrm>
            <a:off x="658813" y="1635125"/>
            <a:ext cx="7747000" cy="658813"/>
          </a:xfrm>
          <a:prstGeom prst="rect">
            <a:avLst/>
          </a:prstGeom>
          <a:solidFill>
            <a:srgbClr val="FFFFFF"/>
          </a:solidFill>
          <a:ln w="12700">
            <a:solidFill>
              <a:srgbClr val="000000"/>
            </a:solidFill>
            <a:miter lim="800000"/>
            <a:headEnd/>
            <a:tailEnd/>
          </a:ln>
          <a:effectLst>
            <a:outerShdw dist="17961" dir="2700000" algn="ctr" rotWithShape="0">
              <a:srgbClr val="000000"/>
            </a:outerShdw>
          </a:effectLst>
        </p:spPr>
        <p:txBody>
          <a:bodyPr wrap="none" lIns="24110" tIns="34157" rIns="24110" bIns="34157"/>
          <a:lstStyle/>
          <a:p>
            <a:endParaRPr lang="zh-CN" altLang="en-US"/>
          </a:p>
        </p:txBody>
      </p:sp>
      <p:sp>
        <p:nvSpPr>
          <p:cNvPr id="520207" name="Rectangle 15"/>
          <p:cNvSpPr>
            <a:spLocks noChangeArrowheads="1"/>
          </p:cNvSpPr>
          <p:nvPr/>
        </p:nvSpPr>
        <p:spPr bwMode="auto">
          <a:xfrm>
            <a:off x="779463" y="1682750"/>
            <a:ext cx="72009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4110" tIns="34157" rIns="24110" bIns="34157"/>
          <a:lstStyle>
            <a:lvl1pPr defTabSz="1028700">
              <a:tabLst>
                <a:tab pos="514350" algn="l"/>
                <a:tab pos="1028700" algn="l"/>
                <a:tab pos="1543050" algn="l"/>
              </a:tabLst>
              <a:defRPr sz="2400">
                <a:solidFill>
                  <a:schemeClr val="tx1"/>
                </a:solidFill>
                <a:latin typeface="Times" pitchFamily="18" charset="0"/>
              </a:defRPr>
            </a:lvl1pPr>
            <a:lvl2pPr marL="514350" defTabSz="1028700">
              <a:tabLst>
                <a:tab pos="514350" algn="l"/>
                <a:tab pos="1028700" algn="l"/>
                <a:tab pos="1543050" algn="l"/>
              </a:tabLst>
              <a:defRPr sz="2400">
                <a:solidFill>
                  <a:schemeClr val="tx1"/>
                </a:solidFill>
                <a:latin typeface="Times" pitchFamily="18" charset="0"/>
              </a:defRPr>
            </a:lvl2pPr>
            <a:lvl3pPr marL="1028700" defTabSz="1028700">
              <a:tabLst>
                <a:tab pos="514350" algn="l"/>
                <a:tab pos="1028700" algn="l"/>
                <a:tab pos="1543050" algn="l"/>
              </a:tabLst>
              <a:defRPr sz="2400">
                <a:solidFill>
                  <a:schemeClr val="tx1"/>
                </a:solidFill>
                <a:latin typeface="Times" pitchFamily="18" charset="0"/>
              </a:defRPr>
            </a:lvl3pPr>
            <a:lvl4pPr marL="1543050" defTabSz="1028700">
              <a:tabLst>
                <a:tab pos="514350" algn="l"/>
                <a:tab pos="1028700" algn="l"/>
                <a:tab pos="1543050" algn="l"/>
              </a:tabLst>
              <a:defRPr sz="2400">
                <a:solidFill>
                  <a:schemeClr val="tx1"/>
                </a:solidFill>
                <a:latin typeface="Times" pitchFamily="18" charset="0"/>
              </a:defRPr>
            </a:lvl4pPr>
            <a:lvl5pPr marL="2057400" defTabSz="1028700">
              <a:tabLst>
                <a:tab pos="514350" algn="l"/>
                <a:tab pos="1028700" algn="l"/>
                <a:tab pos="1543050" algn="l"/>
              </a:tabLst>
              <a:defRPr sz="2400">
                <a:solidFill>
                  <a:schemeClr val="tx1"/>
                </a:solidFill>
                <a:latin typeface="Times" pitchFamily="18" charset="0"/>
              </a:defRPr>
            </a:lvl5pPr>
            <a:lvl6pPr marL="2514600" defTabSz="1028700" eaLnBrk="0" fontAlgn="base" hangingPunct="0">
              <a:spcBef>
                <a:spcPct val="0"/>
              </a:spcBef>
              <a:spcAft>
                <a:spcPct val="0"/>
              </a:spcAft>
              <a:tabLst>
                <a:tab pos="514350" algn="l"/>
                <a:tab pos="1028700" algn="l"/>
                <a:tab pos="1543050" algn="l"/>
              </a:tabLst>
              <a:defRPr sz="2400">
                <a:solidFill>
                  <a:schemeClr val="tx1"/>
                </a:solidFill>
                <a:latin typeface="Times" pitchFamily="18" charset="0"/>
              </a:defRPr>
            </a:lvl6pPr>
            <a:lvl7pPr marL="2971800" defTabSz="1028700" eaLnBrk="0" fontAlgn="base" hangingPunct="0">
              <a:spcBef>
                <a:spcPct val="0"/>
              </a:spcBef>
              <a:spcAft>
                <a:spcPct val="0"/>
              </a:spcAft>
              <a:tabLst>
                <a:tab pos="514350" algn="l"/>
                <a:tab pos="1028700" algn="l"/>
                <a:tab pos="1543050" algn="l"/>
              </a:tabLst>
              <a:defRPr sz="2400">
                <a:solidFill>
                  <a:schemeClr val="tx1"/>
                </a:solidFill>
                <a:latin typeface="Times" pitchFamily="18" charset="0"/>
              </a:defRPr>
            </a:lvl7pPr>
            <a:lvl8pPr marL="3429000" defTabSz="1028700" eaLnBrk="0" fontAlgn="base" hangingPunct="0">
              <a:spcBef>
                <a:spcPct val="0"/>
              </a:spcBef>
              <a:spcAft>
                <a:spcPct val="0"/>
              </a:spcAft>
              <a:tabLst>
                <a:tab pos="514350" algn="l"/>
                <a:tab pos="1028700" algn="l"/>
                <a:tab pos="1543050" algn="l"/>
              </a:tabLst>
              <a:defRPr sz="2400">
                <a:solidFill>
                  <a:schemeClr val="tx1"/>
                </a:solidFill>
                <a:latin typeface="Times" pitchFamily="18" charset="0"/>
              </a:defRPr>
            </a:lvl8pPr>
            <a:lvl9pPr marL="3886200" defTabSz="1028700" eaLnBrk="0" fontAlgn="base" hangingPunct="0">
              <a:spcBef>
                <a:spcPct val="0"/>
              </a:spcBef>
              <a:spcAft>
                <a:spcPct val="0"/>
              </a:spcAft>
              <a:tabLst>
                <a:tab pos="514350" algn="l"/>
                <a:tab pos="1028700" algn="l"/>
                <a:tab pos="1543050" algn="l"/>
              </a:tabLst>
              <a:defRPr sz="2400">
                <a:solidFill>
                  <a:schemeClr val="tx1"/>
                </a:solidFill>
                <a:latin typeface="Times" pitchFamily="18" charset="0"/>
              </a:defRPr>
            </a:lvl9pPr>
          </a:lstStyle>
          <a:p>
            <a:pPr>
              <a:lnSpc>
                <a:spcPts val="2025"/>
              </a:lnSpc>
            </a:pPr>
            <a:r>
              <a:rPr lang="en-US" altLang="zh-CN" sz="1400">
                <a:solidFill>
                  <a:srgbClr val="000000"/>
                </a:solidFill>
                <a:latin typeface="Courier New" pitchFamily="49" charset="0"/>
                <a:ea typeface="宋体" charset="-122"/>
              </a:rPr>
              <a:t>Router(config)#ip nat pool name start-ip end-ip </a:t>
            </a:r>
            <a:br>
              <a:rPr lang="en-US" altLang="zh-CN" sz="1400">
                <a:solidFill>
                  <a:srgbClr val="000000"/>
                </a:solidFill>
                <a:latin typeface="Courier New" pitchFamily="49" charset="0"/>
                <a:ea typeface="宋体" charset="-122"/>
              </a:rPr>
            </a:br>
            <a:r>
              <a:rPr lang="en-US" altLang="zh-CN" sz="1400">
                <a:solidFill>
                  <a:srgbClr val="000000"/>
                </a:solidFill>
                <a:latin typeface="Courier New" pitchFamily="49" charset="0"/>
                <a:ea typeface="宋体" charset="-122"/>
              </a:rPr>
              <a:t>{netmask netmask | prefix-length prefix-length} </a:t>
            </a:r>
          </a:p>
        </p:txBody>
      </p:sp>
      <p:sp>
        <p:nvSpPr>
          <p:cNvPr id="520208" name="Rectangle 16"/>
          <p:cNvSpPr>
            <a:spLocks noChangeArrowheads="1"/>
          </p:cNvSpPr>
          <p:nvPr/>
        </p:nvSpPr>
        <p:spPr bwMode="auto">
          <a:xfrm>
            <a:off x="547688" y="3905250"/>
            <a:ext cx="8189912"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3584" tIns="51793" rIns="103584" bIns="51793">
            <a:spAutoFit/>
          </a:bodyPr>
          <a:lstStyle>
            <a:lvl1pPr defTabSz="1028700">
              <a:defRPr sz="2400">
                <a:solidFill>
                  <a:schemeClr val="tx1"/>
                </a:solidFill>
                <a:latin typeface="Times" pitchFamily="18" charset="0"/>
              </a:defRPr>
            </a:lvl1pPr>
            <a:lvl2pPr marL="342900" indent="-228600" defTabSz="1028700">
              <a:defRPr sz="2400">
                <a:solidFill>
                  <a:schemeClr val="tx1"/>
                </a:solidFill>
                <a:latin typeface="Times" pitchFamily="18" charset="0"/>
              </a:defRPr>
            </a:lvl2pPr>
            <a:lvl3pPr marL="1028700" defTabSz="1028700">
              <a:defRPr sz="2400">
                <a:solidFill>
                  <a:schemeClr val="tx1"/>
                </a:solidFill>
                <a:latin typeface="Times" pitchFamily="18" charset="0"/>
              </a:defRPr>
            </a:lvl3pPr>
            <a:lvl4pPr marL="1543050" defTabSz="1028700">
              <a:defRPr sz="2400">
                <a:solidFill>
                  <a:schemeClr val="tx1"/>
                </a:solidFill>
                <a:latin typeface="Times" pitchFamily="18" charset="0"/>
              </a:defRPr>
            </a:lvl4pPr>
            <a:lvl5pPr marL="2057400" defTabSz="1028700">
              <a:defRPr sz="2400">
                <a:solidFill>
                  <a:schemeClr val="tx1"/>
                </a:solidFill>
                <a:latin typeface="Times" pitchFamily="18" charset="0"/>
              </a:defRPr>
            </a:lvl5pPr>
            <a:lvl6pPr marL="2514600" defTabSz="1028700" eaLnBrk="0" fontAlgn="base" hangingPunct="0">
              <a:spcBef>
                <a:spcPct val="0"/>
              </a:spcBef>
              <a:spcAft>
                <a:spcPct val="0"/>
              </a:spcAft>
              <a:defRPr sz="2400">
                <a:solidFill>
                  <a:schemeClr val="tx1"/>
                </a:solidFill>
                <a:latin typeface="Times" pitchFamily="18" charset="0"/>
              </a:defRPr>
            </a:lvl6pPr>
            <a:lvl7pPr marL="2971800" defTabSz="1028700" eaLnBrk="0" fontAlgn="base" hangingPunct="0">
              <a:spcBef>
                <a:spcPct val="0"/>
              </a:spcBef>
              <a:spcAft>
                <a:spcPct val="0"/>
              </a:spcAft>
              <a:defRPr sz="2400">
                <a:solidFill>
                  <a:schemeClr val="tx1"/>
                </a:solidFill>
                <a:latin typeface="Times" pitchFamily="18" charset="0"/>
              </a:defRPr>
            </a:lvl7pPr>
            <a:lvl8pPr marL="3429000" defTabSz="1028700" eaLnBrk="0" fontAlgn="base" hangingPunct="0">
              <a:spcBef>
                <a:spcPct val="0"/>
              </a:spcBef>
              <a:spcAft>
                <a:spcPct val="0"/>
              </a:spcAft>
              <a:defRPr sz="2400">
                <a:solidFill>
                  <a:schemeClr val="tx1"/>
                </a:solidFill>
                <a:latin typeface="Times" pitchFamily="18" charset="0"/>
              </a:defRPr>
            </a:lvl8pPr>
            <a:lvl9pPr marL="3886200" defTabSz="1028700" eaLnBrk="0" fontAlgn="base" hangingPunct="0">
              <a:spcBef>
                <a:spcPct val="0"/>
              </a:spcBef>
              <a:spcAft>
                <a:spcPct val="0"/>
              </a:spcAft>
              <a:defRPr sz="2400">
                <a:solidFill>
                  <a:schemeClr val="tx1"/>
                </a:solidFill>
                <a:latin typeface="Times" pitchFamily="18" charset="0"/>
              </a:defRPr>
            </a:lvl9pPr>
          </a:lstStyle>
          <a:p>
            <a:pPr lvl="1">
              <a:lnSpc>
                <a:spcPct val="95000"/>
              </a:lnSpc>
              <a:spcBef>
                <a:spcPct val="50000"/>
              </a:spcBef>
              <a:buClr>
                <a:schemeClr val="folHlink"/>
              </a:buClr>
              <a:buFont typeface="Arial" charset="0"/>
              <a:buChar char="•"/>
            </a:pPr>
            <a:r>
              <a:rPr lang="zh-CN" altLang="en-US" sz="2000">
                <a:latin typeface="Arial" charset="0"/>
                <a:ea typeface="宋体" charset="-122"/>
              </a:rPr>
              <a:t>用一个标准访问列表定义要被转换的内部本地地址</a:t>
            </a:r>
          </a:p>
        </p:txBody>
      </p:sp>
      <p:sp>
        <p:nvSpPr>
          <p:cNvPr id="520209" name="Rectangle 17"/>
          <p:cNvSpPr>
            <a:spLocks noChangeArrowheads="1"/>
          </p:cNvSpPr>
          <p:nvPr/>
        </p:nvSpPr>
        <p:spPr bwMode="auto">
          <a:xfrm>
            <a:off x="658813" y="3121025"/>
            <a:ext cx="7747000" cy="658813"/>
          </a:xfrm>
          <a:prstGeom prst="rect">
            <a:avLst/>
          </a:prstGeom>
          <a:solidFill>
            <a:srgbClr val="FFFFFF"/>
          </a:solidFill>
          <a:ln w="12700">
            <a:solidFill>
              <a:srgbClr val="000000"/>
            </a:solidFill>
            <a:miter lim="800000"/>
            <a:headEnd/>
            <a:tailEnd/>
          </a:ln>
          <a:effectLst>
            <a:outerShdw dist="17961" dir="2700000" algn="ctr" rotWithShape="0">
              <a:srgbClr val="000000"/>
            </a:outerShdw>
          </a:effectLst>
        </p:spPr>
        <p:txBody>
          <a:bodyPr wrap="none" lIns="24110" tIns="34157" rIns="24110" bIns="34157"/>
          <a:lstStyle/>
          <a:p>
            <a:endParaRPr lang="zh-CN" altLang="en-US"/>
          </a:p>
        </p:txBody>
      </p:sp>
      <p:sp>
        <p:nvSpPr>
          <p:cNvPr id="520210" name="Rectangle 18"/>
          <p:cNvSpPr>
            <a:spLocks noChangeArrowheads="1"/>
          </p:cNvSpPr>
          <p:nvPr/>
        </p:nvSpPr>
        <p:spPr bwMode="auto">
          <a:xfrm>
            <a:off x="779463" y="3168650"/>
            <a:ext cx="72009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4110" tIns="34157" rIns="24110" bIns="34157"/>
          <a:lstStyle>
            <a:lvl1pPr defTabSz="1028700">
              <a:tabLst>
                <a:tab pos="514350" algn="l"/>
                <a:tab pos="1028700" algn="l"/>
                <a:tab pos="1543050" algn="l"/>
              </a:tabLst>
              <a:defRPr sz="2400">
                <a:solidFill>
                  <a:schemeClr val="tx1"/>
                </a:solidFill>
                <a:latin typeface="Times" pitchFamily="18" charset="0"/>
              </a:defRPr>
            </a:lvl1pPr>
            <a:lvl2pPr marL="514350" defTabSz="1028700">
              <a:tabLst>
                <a:tab pos="514350" algn="l"/>
                <a:tab pos="1028700" algn="l"/>
                <a:tab pos="1543050" algn="l"/>
              </a:tabLst>
              <a:defRPr sz="2400">
                <a:solidFill>
                  <a:schemeClr val="tx1"/>
                </a:solidFill>
                <a:latin typeface="Times" pitchFamily="18" charset="0"/>
              </a:defRPr>
            </a:lvl2pPr>
            <a:lvl3pPr marL="1028700" defTabSz="1028700">
              <a:tabLst>
                <a:tab pos="514350" algn="l"/>
                <a:tab pos="1028700" algn="l"/>
                <a:tab pos="1543050" algn="l"/>
              </a:tabLst>
              <a:defRPr sz="2400">
                <a:solidFill>
                  <a:schemeClr val="tx1"/>
                </a:solidFill>
                <a:latin typeface="Times" pitchFamily="18" charset="0"/>
              </a:defRPr>
            </a:lvl3pPr>
            <a:lvl4pPr marL="1543050" defTabSz="1028700">
              <a:tabLst>
                <a:tab pos="514350" algn="l"/>
                <a:tab pos="1028700" algn="l"/>
                <a:tab pos="1543050" algn="l"/>
              </a:tabLst>
              <a:defRPr sz="2400">
                <a:solidFill>
                  <a:schemeClr val="tx1"/>
                </a:solidFill>
                <a:latin typeface="Times" pitchFamily="18" charset="0"/>
              </a:defRPr>
            </a:lvl4pPr>
            <a:lvl5pPr marL="2057400" defTabSz="1028700">
              <a:tabLst>
                <a:tab pos="514350" algn="l"/>
                <a:tab pos="1028700" algn="l"/>
                <a:tab pos="1543050" algn="l"/>
              </a:tabLst>
              <a:defRPr sz="2400">
                <a:solidFill>
                  <a:schemeClr val="tx1"/>
                </a:solidFill>
                <a:latin typeface="Times" pitchFamily="18" charset="0"/>
              </a:defRPr>
            </a:lvl5pPr>
            <a:lvl6pPr marL="2514600" defTabSz="1028700" eaLnBrk="0" fontAlgn="base" hangingPunct="0">
              <a:spcBef>
                <a:spcPct val="0"/>
              </a:spcBef>
              <a:spcAft>
                <a:spcPct val="0"/>
              </a:spcAft>
              <a:tabLst>
                <a:tab pos="514350" algn="l"/>
                <a:tab pos="1028700" algn="l"/>
                <a:tab pos="1543050" algn="l"/>
              </a:tabLst>
              <a:defRPr sz="2400">
                <a:solidFill>
                  <a:schemeClr val="tx1"/>
                </a:solidFill>
                <a:latin typeface="Times" pitchFamily="18" charset="0"/>
              </a:defRPr>
            </a:lvl6pPr>
            <a:lvl7pPr marL="2971800" defTabSz="1028700" eaLnBrk="0" fontAlgn="base" hangingPunct="0">
              <a:spcBef>
                <a:spcPct val="0"/>
              </a:spcBef>
              <a:spcAft>
                <a:spcPct val="0"/>
              </a:spcAft>
              <a:tabLst>
                <a:tab pos="514350" algn="l"/>
                <a:tab pos="1028700" algn="l"/>
                <a:tab pos="1543050" algn="l"/>
              </a:tabLst>
              <a:defRPr sz="2400">
                <a:solidFill>
                  <a:schemeClr val="tx1"/>
                </a:solidFill>
                <a:latin typeface="Times" pitchFamily="18" charset="0"/>
              </a:defRPr>
            </a:lvl7pPr>
            <a:lvl8pPr marL="3429000" defTabSz="1028700" eaLnBrk="0" fontAlgn="base" hangingPunct="0">
              <a:spcBef>
                <a:spcPct val="0"/>
              </a:spcBef>
              <a:spcAft>
                <a:spcPct val="0"/>
              </a:spcAft>
              <a:tabLst>
                <a:tab pos="514350" algn="l"/>
                <a:tab pos="1028700" algn="l"/>
                <a:tab pos="1543050" algn="l"/>
              </a:tabLst>
              <a:defRPr sz="2400">
                <a:solidFill>
                  <a:schemeClr val="tx1"/>
                </a:solidFill>
                <a:latin typeface="Times" pitchFamily="18" charset="0"/>
              </a:defRPr>
            </a:lvl8pPr>
            <a:lvl9pPr marL="3886200" defTabSz="1028700" eaLnBrk="0" fontAlgn="base" hangingPunct="0">
              <a:spcBef>
                <a:spcPct val="0"/>
              </a:spcBef>
              <a:spcAft>
                <a:spcPct val="0"/>
              </a:spcAft>
              <a:tabLst>
                <a:tab pos="514350" algn="l"/>
                <a:tab pos="1028700" algn="l"/>
                <a:tab pos="1543050" algn="l"/>
              </a:tabLst>
              <a:defRPr sz="2400">
                <a:solidFill>
                  <a:schemeClr val="tx1"/>
                </a:solidFill>
                <a:latin typeface="Times" pitchFamily="18" charset="0"/>
              </a:defRPr>
            </a:lvl9pPr>
          </a:lstStyle>
          <a:p>
            <a:pPr>
              <a:lnSpc>
                <a:spcPts val="2025"/>
              </a:lnSpc>
            </a:pPr>
            <a:r>
              <a:rPr lang="en-US" altLang="zh-CN" sz="1400">
                <a:solidFill>
                  <a:srgbClr val="000000"/>
                </a:solidFill>
                <a:latin typeface="Courier New" pitchFamily="49" charset="0"/>
                <a:ea typeface="宋体" charset="-122"/>
              </a:rPr>
              <a:t>Router(config)#access-list access-list-number permit </a:t>
            </a:r>
            <a:br>
              <a:rPr lang="en-US" altLang="zh-CN" sz="1400">
                <a:solidFill>
                  <a:srgbClr val="000000"/>
                </a:solidFill>
                <a:latin typeface="Courier New" pitchFamily="49" charset="0"/>
                <a:ea typeface="宋体" charset="-122"/>
              </a:rPr>
            </a:br>
            <a:r>
              <a:rPr lang="en-US" altLang="zh-CN" sz="1400">
                <a:solidFill>
                  <a:srgbClr val="000000"/>
                </a:solidFill>
                <a:latin typeface="Courier New" pitchFamily="49" charset="0"/>
                <a:ea typeface="宋体" charset="-122"/>
              </a:rPr>
              <a:t>source [source-wildcard] </a:t>
            </a:r>
          </a:p>
        </p:txBody>
      </p:sp>
    </p:spTree>
    <p:extLst>
      <p:ext uri="{BB962C8B-B14F-4D97-AF65-F5344CB8AC3E}">
        <p14:creationId xmlns:p14="http://schemas.microsoft.com/office/powerpoint/2010/main" val="15345443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1255" name="Picture 3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0363" y="1412875"/>
            <a:ext cx="8308975" cy="5160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21218" name="Rectangle 2"/>
          <p:cNvSpPr>
            <a:spLocks noGrp="1" noChangeArrowheads="1"/>
          </p:cNvSpPr>
          <p:nvPr>
            <p:ph type="title"/>
          </p:nvPr>
        </p:nvSpPr>
        <p:spPr>
          <a:xfrm>
            <a:off x="360363" y="476672"/>
            <a:ext cx="8175625" cy="647700"/>
          </a:xfrm>
        </p:spPr>
        <p:txBody>
          <a:bodyPr>
            <a:normAutofit/>
          </a:bodyPr>
          <a:lstStyle/>
          <a:p>
            <a:pPr algn="ctr"/>
            <a:r>
              <a:rPr lang="zh-CN" altLang="en-US" sz="3600" dirty="0">
                <a:latin typeface="微软雅黑" panose="020B0503020204020204" pitchFamily="34" charset="-122"/>
                <a:ea typeface="微软雅黑" panose="020B0503020204020204" pitchFamily="34" charset="-122"/>
              </a:rPr>
              <a:t>动态地址转换举例</a:t>
            </a:r>
          </a:p>
        </p:txBody>
      </p:sp>
    </p:spTree>
    <p:extLst>
      <p:ext uri="{BB962C8B-B14F-4D97-AF65-F5344CB8AC3E}">
        <p14:creationId xmlns:p14="http://schemas.microsoft.com/office/powerpoint/2010/main" val="233048558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45"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6863" y="1704975"/>
            <a:ext cx="8548687" cy="4708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22242" name="Rectangle 2"/>
          <p:cNvSpPr>
            <a:spLocks noGrp="1" noChangeArrowheads="1"/>
          </p:cNvSpPr>
          <p:nvPr>
            <p:ph type="title"/>
          </p:nvPr>
        </p:nvSpPr>
        <p:spPr>
          <a:xfrm>
            <a:off x="539552" y="332656"/>
            <a:ext cx="8480425" cy="1080120"/>
          </a:xfrm>
        </p:spPr>
        <p:txBody>
          <a:bodyPr>
            <a:normAutofit/>
          </a:bodyPr>
          <a:lstStyle/>
          <a:p>
            <a:pPr algn="ctr"/>
            <a:r>
              <a:rPr lang="zh-CN" altLang="en-US" sz="3200" dirty="0">
                <a:latin typeface="微软雅黑" panose="020B0503020204020204" pitchFamily="34" charset="-122"/>
                <a:ea typeface="微软雅黑" panose="020B0503020204020204" pitchFamily="34" charset="-122"/>
              </a:rPr>
              <a:t>复用一个内部</a:t>
            </a:r>
            <a:r>
              <a:rPr lang="zh-CN" altLang="en-US" sz="3200" dirty="0" smtClean="0">
                <a:latin typeface="微软雅黑" panose="020B0503020204020204" pitchFamily="34" charset="-122"/>
                <a:ea typeface="微软雅黑" panose="020B0503020204020204" pitchFamily="34" charset="-122"/>
              </a:rPr>
              <a:t>全局地址</a:t>
            </a:r>
            <a:r>
              <a:rPr lang="en-US" altLang="zh-CN" sz="3200" dirty="0" smtClean="0">
                <a:latin typeface="微软雅黑" panose="020B0503020204020204" pitchFamily="34" charset="-122"/>
                <a:ea typeface="微软雅黑" panose="020B0503020204020204" pitchFamily="34" charset="-122"/>
              </a:rPr>
              <a:t>-PAT</a:t>
            </a:r>
            <a:r>
              <a:rPr lang="zh-CN" altLang="en-US" sz="3200" dirty="0" smtClean="0">
                <a:latin typeface="微软雅黑" panose="020B0503020204020204" pitchFamily="34" charset="-122"/>
                <a:ea typeface="微软雅黑" panose="020B0503020204020204" pitchFamily="34" charset="-122"/>
              </a:rPr>
              <a:t>（基于端口） </a:t>
            </a:r>
            <a:endParaRPr lang="zh-CN" altLang="en-US" sz="32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48042995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0914" name="Rectangle 2"/>
          <p:cNvSpPr>
            <a:spLocks noGrp="1" noChangeArrowheads="1"/>
          </p:cNvSpPr>
          <p:nvPr>
            <p:ph type="title"/>
          </p:nvPr>
        </p:nvSpPr>
        <p:spPr>
          <a:xfrm>
            <a:off x="547688" y="692696"/>
            <a:ext cx="7623175" cy="723900"/>
          </a:xfrm>
        </p:spPr>
        <p:txBody>
          <a:bodyPr>
            <a:normAutofit/>
          </a:bodyPr>
          <a:lstStyle/>
          <a:p>
            <a:pPr algn="ctr"/>
            <a:r>
              <a:rPr lang="zh-CN" altLang="en-US" sz="3600" dirty="0">
                <a:latin typeface="微软雅黑" panose="020B0503020204020204" pitchFamily="34" charset="-122"/>
                <a:ea typeface="微软雅黑" panose="020B0503020204020204" pitchFamily="34" charset="-122"/>
              </a:rPr>
              <a:t>配置复用全局地址</a:t>
            </a:r>
          </a:p>
        </p:txBody>
      </p:sp>
      <p:sp>
        <p:nvSpPr>
          <p:cNvPr id="550915" name="Rectangle 3"/>
          <p:cNvSpPr>
            <a:spLocks noChangeArrowheads="1"/>
          </p:cNvSpPr>
          <p:nvPr/>
        </p:nvSpPr>
        <p:spPr bwMode="auto">
          <a:xfrm>
            <a:off x="547688" y="4706938"/>
            <a:ext cx="8189912"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3584" tIns="51793" rIns="103584" bIns="51793">
            <a:spAutoFit/>
          </a:bodyPr>
          <a:lstStyle>
            <a:lvl1pPr defTabSz="1028700">
              <a:defRPr sz="2400">
                <a:solidFill>
                  <a:schemeClr val="tx1"/>
                </a:solidFill>
                <a:latin typeface="Times" pitchFamily="18" charset="0"/>
              </a:defRPr>
            </a:lvl1pPr>
            <a:lvl2pPr marL="342900" indent="-228600" defTabSz="1028700">
              <a:defRPr sz="2400">
                <a:solidFill>
                  <a:schemeClr val="tx1"/>
                </a:solidFill>
                <a:latin typeface="Times" pitchFamily="18" charset="0"/>
              </a:defRPr>
            </a:lvl2pPr>
            <a:lvl3pPr marL="1028700" defTabSz="1028700">
              <a:defRPr sz="2400">
                <a:solidFill>
                  <a:schemeClr val="tx1"/>
                </a:solidFill>
                <a:latin typeface="Times" pitchFamily="18" charset="0"/>
              </a:defRPr>
            </a:lvl3pPr>
            <a:lvl4pPr marL="1543050" defTabSz="1028700">
              <a:defRPr sz="2400">
                <a:solidFill>
                  <a:schemeClr val="tx1"/>
                </a:solidFill>
                <a:latin typeface="Times" pitchFamily="18" charset="0"/>
              </a:defRPr>
            </a:lvl4pPr>
            <a:lvl5pPr marL="2057400" defTabSz="1028700">
              <a:defRPr sz="2400">
                <a:solidFill>
                  <a:schemeClr val="tx1"/>
                </a:solidFill>
                <a:latin typeface="Times" pitchFamily="18" charset="0"/>
              </a:defRPr>
            </a:lvl5pPr>
            <a:lvl6pPr marL="2514600" defTabSz="1028700" eaLnBrk="0" fontAlgn="base" hangingPunct="0">
              <a:spcBef>
                <a:spcPct val="0"/>
              </a:spcBef>
              <a:spcAft>
                <a:spcPct val="0"/>
              </a:spcAft>
              <a:defRPr sz="2400">
                <a:solidFill>
                  <a:schemeClr val="tx1"/>
                </a:solidFill>
                <a:latin typeface="Times" pitchFamily="18" charset="0"/>
              </a:defRPr>
            </a:lvl6pPr>
            <a:lvl7pPr marL="2971800" defTabSz="1028700" eaLnBrk="0" fontAlgn="base" hangingPunct="0">
              <a:spcBef>
                <a:spcPct val="0"/>
              </a:spcBef>
              <a:spcAft>
                <a:spcPct val="0"/>
              </a:spcAft>
              <a:defRPr sz="2400">
                <a:solidFill>
                  <a:schemeClr val="tx1"/>
                </a:solidFill>
                <a:latin typeface="Times" pitchFamily="18" charset="0"/>
              </a:defRPr>
            </a:lvl7pPr>
            <a:lvl8pPr marL="3429000" defTabSz="1028700" eaLnBrk="0" fontAlgn="base" hangingPunct="0">
              <a:spcBef>
                <a:spcPct val="0"/>
              </a:spcBef>
              <a:spcAft>
                <a:spcPct val="0"/>
              </a:spcAft>
              <a:defRPr sz="2400">
                <a:solidFill>
                  <a:schemeClr val="tx1"/>
                </a:solidFill>
                <a:latin typeface="Times" pitchFamily="18" charset="0"/>
              </a:defRPr>
            </a:lvl8pPr>
            <a:lvl9pPr marL="3886200" defTabSz="1028700" eaLnBrk="0" fontAlgn="base" hangingPunct="0">
              <a:spcBef>
                <a:spcPct val="0"/>
              </a:spcBef>
              <a:spcAft>
                <a:spcPct val="0"/>
              </a:spcAft>
              <a:defRPr sz="2400">
                <a:solidFill>
                  <a:schemeClr val="tx1"/>
                </a:solidFill>
                <a:latin typeface="Times" pitchFamily="18" charset="0"/>
              </a:defRPr>
            </a:lvl9pPr>
          </a:lstStyle>
          <a:p>
            <a:pPr lvl="1">
              <a:lnSpc>
                <a:spcPct val="95000"/>
              </a:lnSpc>
              <a:spcBef>
                <a:spcPct val="50000"/>
              </a:spcBef>
              <a:buClr>
                <a:schemeClr val="folHlink"/>
              </a:buClr>
              <a:buFont typeface="Arial" charset="0"/>
              <a:buChar char="•"/>
            </a:pPr>
            <a:r>
              <a:rPr lang="zh-CN" altLang="en-US" sz="2000">
                <a:latin typeface="Arial" charset="0"/>
                <a:ea typeface="宋体" charset="-122"/>
              </a:rPr>
              <a:t>建立动态的源地址转换（复用）</a:t>
            </a:r>
            <a:endParaRPr lang="en-US" altLang="zh-CN" sz="2000">
              <a:latin typeface="Arial" charset="0"/>
              <a:ea typeface="宋体" charset="-122"/>
            </a:endParaRPr>
          </a:p>
        </p:txBody>
      </p:sp>
      <p:sp>
        <p:nvSpPr>
          <p:cNvPr id="550916" name="Rectangle 4"/>
          <p:cNvSpPr>
            <a:spLocks noChangeArrowheads="1"/>
          </p:cNvSpPr>
          <p:nvPr/>
        </p:nvSpPr>
        <p:spPr bwMode="auto">
          <a:xfrm>
            <a:off x="658813" y="3908425"/>
            <a:ext cx="7747000" cy="658813"/>
          </a:xfrm>
          <a:prstGeom prst="rect">
            <a:avLst/>
          </a:prstGeom>
          <a:solidFill>
            <a:srgbClr val="FFFFFF"/>
          </a:solidFill>
          <a:ln w="12700">
            <a:solidFill>
              <a:srgbClr val="000000"/>
            </a:solidFill>
            <a:miter lim="800000"/>
            <a:headEnd/>
            <a:tailEnd/>
          </a:ln>
          <a:effectLst>
            <a:outerShdw dist="17961" dir="2700000" algn="ctr" rotWithShape="0">
              <a:srgbClr val="000000"/>
            </a:outerShdw>
          </a:effectLst>
        </p:spPr>
        <p:txBody>
          <a:bodyPr wrap="none" lIns="24110" tIns="34157" rIns="24110" bIns="34157"/>
          <a:lstStyle/>
          <a:p>
            <a:endParaRPr lang="zh-CN" altLang="en-US"/>
          </a:p>
        </p:txBody>
      </p:sp>
      <p:sp>
        <p:nvSpPr>
          <p:cNvPr id="550917" name="Rectangle 5"/>
          <p:cNvSpPr>
            <a:spLocks noChangeArrowheads="1"/>
          </p:cNvSpPr>
          <p:nvPr/>
        </p:nvSpPr>
        <p:spPr bwMode="auto">
          <a:xfrm>
            <a:off x="779463" y="3956050"/>
            <a:ext cx="72009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4110" tIns="34157" rIns="24110" bIns="34157"/>
          <a:lstStyle>
            <a:lvl1pPr defTabSz="1028700">
              <a:tabLst>
                <a:tab pos="514350" algn="l"/>
                <a:tab pos="1028700" algn="l"/>
                <a:tab pos="1543050" algn="l"/>
              </a:tabLst>
              <a:defRPr sz="2400">
                <a:solidFill>
                  <a:schemeClr val="tx1"/>
                </a:solidFill>
                <a:latin typeface="Times" pitchFamily="18" charset="0"/>
              </a:defRPr>
            </a:lvl1pPr>
            <a:lvl2pPr marL="514350" defTabSz="1028700">
              <a:tabLst>
                <a:tab pos="514350" algn="l"/>
                <a:tab pos="1028700" algn="l"/>
                <a:tab pos="1543050" algn="l"/>
              </a:tabLst>
              <a:defRPr sz="2400">
                <a:solidFill>
                  <a:schemeClr val="tx1"/>
                </a:solidFill>
                <a:latin typeface="Times" pitchFamily="18" charset="0"/>
              </a:defRPr>
            </a:lvl2pPr>
            <a:lvl3pPr marL="1028700" defTabSz="1028700">
              <a:tabLst>
                <a:tab pos="514350" algn="l"/>
                <a:tab pos="1028700" algn="l"/>
                <a:tab pos="1543050" algn="l"/>
              </a:tabLst>
              <a:defRPr sz="2400">
                <a:solidFill>
                  <a:schemeClr val="tx1"/>
                </a:solidFill>
                <a:latin typeface="Times" pitchFamily="18" charset="0"/>
              </a:defRPr>
            </a:lvl3pPr>
            <a:lvl4pPr marL="1543050" defTabSz="1028700">
              <a:tabLst>
                <a:tab pos="514350" algn="l"/>
                <a:tab pos="1028700" algn="l"/>
                <a:tab pos="1543050" algn="l"/>
              </a:tabLst>
              <a:defRPr sz="2400">
                <a:solidFill>
                  <a:schemeClr val="tx1"/>
                </a:solidFill>
                <a:latin typeface="Times" pitchFamily="18" charset="0"/>
              </a:defRPr>
            </a:lvl4pPr>
            <a:lvl5pPr marL="2057400" defTabSz="1028700">
              <a:tabLst>
                <a:tab pos="514350" algn="l"/>
                <a:tab pos="1028700" algn="l"/>
                <a:tab pos="1543050" algn="l"/>
              </a:tabLst>
              <a:defRPr sz="2400">
                <a:solidFill>
                  <a:schemeClr val="tx1"/>
                </a:solidFill>
                <a:latin typeface="Times" pitchFamily="18" charset="0"/>
              </a:defRPr>
            </a:lvl5pPr>
            <a:lvl6pPr marL="2514600" defTabSz="1028700" eaLnBrk="0" fontAlgn="base" hangingPunct="0">
              <a:spcBef>
                <a:spcPct val="0"/>
              </a:spcBef>
              <a:spcAft>
                <a:spcPct val="0"/>
              </a:spcAft>
              <a:tabLst>
                <a:tab pos="514350" algn="l"/>
                <a:tab pos="1028700" algn="l"/>
                <a:tab pos="1543050" algn="l"/>
              </a:tabLst>
              <a:defRPr sz="2400">
                <a:solidFill>
                  <a:schemeClr val="tx1"/>
                </a:solidFill>
                <a:latin typeface="Times" pitchFamily="18" charset="0"/>
              </a:defRPr>
            </a:lvl6pPr>
            <a:lvl7pPr marL="2971800" defTabSz="1028700" eaLnBrk="0" fontAlgn="base" hangingPunct="0">
              <a:spcBef>
                <a:spcPct val="0"/>
              </a:spcBef>
              <a:spcAft>
                <a:spcPct val="0"/>
              </a:spcAft>
              <a:tabLst>
                <a:tab pos="514350" algn="l"/>
                <a:tab pos="1028700" algn="l"/>
                <a:tab pos="1543050" algn="l"/>
              </a:tabLst>
              <a:defRPr sz="2400">
                <a:solidFill>
                  <a:schemeClr val="tx1"/>
                </a:solidFill>
                <a:latin typeface="Times" pitchFamily="18" charset="0"/>
              </a:defRPr>
            </a:lvl7pPr>
            <a:lvl8pPr marL="3429000" defTabSz="1028700" eaLnBrk="0" fontAlgn="base" hangingPunct="0">
              <a:spcBef>
                <a:spcPct val="0"/>
              </a:spcBef>
              <a:spcAft>
                <a:spcPct val="0"/>
              </a:spcAft>
              <a:tabLst>
                <a:tab pos="514350" algn="l"/>
                <a:tab pos="1028700" algn="l"/>
                <a:tab pos="1543050" algn="l"/>
              </a:tabLst>
              <a:defRPr sz="2400">
                <a:solidFill>
                  <a:schemeClr val="tx1"/>
                </a:solidFill>
                <a:latin typeface="Times" pitchFamily="18" charset="0"/>
              </a:defRPr>
            </a:lvl8pPr>
            <a:lvl9pPr marL="3886200" defTabSz="1028700" eaLnBrk="0" fontAlgn="base" hangingPunct="0">
              <a:spcBef>
                <a:spcPct val="0"/>
              </a:spcBef>
              <a:spcAft>
                <a:spcPct val="0"/>
              </a:spcAft>
              <a:tabLst>
                <a:tab pos="514350" algn="l"/>
                <a:tab pos="1028700" algn="l"/>
                <a:tab pos="1543050" algn="l"/>
              </a:tabLst>
              <a:defRPr sz="2400">
                <a:solidFill>
                  <a:schemeClr val="tx1"/>
                </a:solidFill>
                <a:latin typeface="Times" pitchFamily="18" charset="0"/>
              </a:defRPr>
            </a:lvl9pPr>
          </a:lstStyle>
          <a:p>
            <a:pPr>
              <a:lnSpc>
                <a:spcPts val="2025"/>
              </a:lnSpc>
            </a:pPr>
            <a:r>
              <a:rPr lang="en-US" altLang="zh-CN" sz="1400">
                <a:solidFill>
                  <a:srgbClr val="000000"/>
                </a:solidFill>
                <a:latin typeface="Courier New" pitchFamily="49" charset="0"/>
                <a:ea typeface="宋体" charset="-122"/>
              </a:rPr>
              <a:t>Router(config)#ip nat inside source list </a:t>
            </a:r>
            <a:br>
              <a:rPr lang="en-US" altLang="zh-CN" sz="1400">
                <a:solidFill>
                  <a:srgbClr val="000000"/>
                </a:solidFill>
                <a:latin typeface="Courier New" pitchFamily="49" charset="0"/>
                <a:ea typeface="宋体" charset="-122"/>
              </a:rPr>
            </a:br>
            <a:r>
              <a:rPr lang="en-US" altLang="zh-CN" sz="1400">
                <a:solidFill>
                  <a:srgbClr val="000000"/>
                </a:solidFill>
                <a:latin typeface="Courier New" pitchFamily="49" charset="0"/>
                <a:ea typeface="宋体" charset="-122"/>
              </a:rPr>
              <a:t>access-list-number interface &lt;num&gt; overload</a:t>
            </a:r>
          </a:p>
        </p:txBody>
      </p:sp>
      <p:sp>
        <p:nvSpPr>
          <p:cNvPr id="550921" name="Rectangle 9"/>
          <p:cNvSpPr>
            <a:spLocks noChangeArrowheads="1"/>
          </p:cNvSpPr>
          <p:nvPr/>
        </p:nvSpPr>
        <p:spPr bwMode="auto">
          <a:xfrm>
            <a:off x="547688" y="2627313"/>
            <a:ext cx="8189912"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3584" tIns="51793" rIns="103584" bIns="51793">
            <a:spAutoFit/>
          </a:bodyPr>
          <a:lstStyle>
            <a:lvl1pPr defTabSz="1028700">
              <a:defRPr sz="2400">
                <a:solidFill>
                  <a:schemeClr val="tx1"/>
                </a:solidFill>
                <a:latin typeface="Times" pitchFamily="18" charset="0"/>
              </a:defRPr>
            </a:lvl1pPr>
            <a:lvl2pPr marL="342900" indent="-228600" defTabSz="1028700">
              <a:defRPr sz="2400">
                <a:solidFill>
                  <a:schemeClr val="tx1"/>
                </a:solidFill>
                <a:latin typeface="Times" pitchFamily="18" charset="0"/>
              </a:defRPr>
            </a:lvl2pPr>
            <a:lvl3pPr marL="1028700" defTabSz="1028700">
              <a:defRPr sz="2400">
                <a:solidFill>
                  <a:schemeClr val="tx1"/>
                </a:solidFill>
                <a:latin typeface="Times" pitchFamily="18" charset="0"/>
              </a:defRPr>
            </a:lvl3pPr>
            <a:lvl4pPr marL="1543050" defTabSz="1028700">
              <a:defRPr sz="2400">
                <a:solidFill>
                  <a:schemeClr val="tx1"/>
                </a:solidFill>
                <a:latin typeface="Times" pitchFamily="18" charset="0"/>
              </a:defRPr>
            </a:lvl4pPr>
            <a:lvl5pPr marL="2057400" defTabSz="1028700">
              <a:defRPr sz="2400">
                <a:solidFill>
                  <a:schemeClr val="tx1"/>
                </a:solidFill>
                <a:latin typeface="Times" pitchFamily="18" charset="0"/>
              </a:defRPr>
            </a:lvl5pPr>
            <a:lvl6pPr marL="2514600" defTabSz="1028700" eaLnBrk="0" fontAlgn="base" hangingPunct="0">
              <a:spcBef>
                <a:spcPct val="0"/>
              </a:spcBef>
              <a:spcAft>
                <a:spcPct val="0"/>
              </a:spcAft>
              <a:defRPr sz="2400">
                <a:solidFill>
                  <a:schemeClr val="tx1"/>
                </a:solidFill>
                <a:latin typeface="Times" pitchFamily="18" charset="0"/>
              </a:defRPr>
            </a:lvl6pPr>
            <a:lvl7pPr marL="2971800" defTabSz="1028700" eaLnBrk="0" fontAlgn="base" hangingPunct="0">
              <a:spcBef>
                <a:spcPct val="0"/>
              </a:spcBef>
              <a:spcAft>
                <a:spcPct val="0"/>
              </a:spcAft>
              <a:defRPr sz="2400">
                <a:solidFill>
                  <a:schemeClr val="tx1"/>
                </a:solidFill>
                <a:latin typeface="Times" pitchFamily="18" charset="0"/>
              </a:defRPr>
            </a:lvl7pPr>
            <a:lvl8pPr marL="3429000" defTabSz="1028700" eaLnBrk="0" fontAlgn="base" hangingPunct="0">
              <a:spcBef>
                <a:spcPct val="0"/>
              </a:spcBef>
              <a:spcAft>
                <a:spcPct val="0"/>
              </a:spcAft>
              <a:defRPr sz="2400">
                <a:solidFill>
                  <a:schemeClr val="tx1"/>
                </a:solidFill>
                <a:latin typeface="Times" pitchFamily="18" charset="0"/>
              </a:defRPr>
            </a:lvl8pPr>
            <a:lvl9pPr marL="3886200" defTabSz="1028700" eaLnBrk="0" fontAlgn="base" hangingPunct="0">
              <a:spcBef>
                <a:spcPct val="0"/>
              </a:spcBef>
              <a:spcAft>
                <a:spcPct val="0"/>
              </a:spcAft>
              <a:defRPr sz="2400">
                <a:solidFill>
                  <a:schemeClr val="tx1"/>
                </a:solidFill>
                <a:latin typeface="Times" pitchFamily="18" charset="0"/>
              </a:defRPr>
            </a:lvl9pPr>
          </a:lstStyle>
          <a:p>
            <a:pPr lvl="1">
              <a:lnSpc>
                <a:spcPct val="95000"/>
              </a:lnSpc>
              <a:spcBef>
                <a:spcPct val="50000"/>
              </a:spcBef>
              <a:buClr>
                <a:schemeClr val="folHlink"/>
              </a:buClr>
              <a:buFont typeface="Arial" charset="0"/>
              <a:buChar char="•"/>
            </a:pPr>
            <a:r>
              <a:rPr lang="zh-CN" altLang="en-US" sz="2000">
                <a:latin typeface="Arial" charset="0"/>
                <a:ea typeface="宋体" charset="-122"/>
              </a:rPr>
              <a:t>用一个标准访问列表定义要被转换的内部本地地址</a:t>
            </a:r>
            <a:endParaRPr lang="en-US" altLang="zh-CN" sz="2000">
              <a:latin typeface="Arial" charset="0"/>
              <a:ea typeface="宋体" charset="-122"/>
            </a:endParaRPr>
          </a:p>
        </p:txBody>
      </p:sp>
      <p:sp>
        <p:nvSpPr>
          <p:cNvPr id="550922" name="Rectangle 10"/>
          <p:cNvSpPr>
            <a:spLocks noChangeArrowheads="1"/>
          </p:cNvSpPr>
          <p:nvPr/>
        </p:nvSpPr>
        <p:spPr bwMode="auto">
          <a:xfrm>
            <a:off x="658813" y="1843088"/>
            <a:ext cx="7747000" cy="658812"/>
          </a:xfrm>
          <a:prstGeom prst="rect">
            <a:avLst/>
          </a:prstGeom>
          <a:solidFill>
            <a:srgbClr val="FFFFFF"/>
          </a:solidFill>
          <a:ln w="12700">
            <a:solidFill>
              <a:srgbClr val="000000"/>
            </a:solidFill>
            <a:miter lim="800000"/>
            <a:headEnd/>
            <a:tailEnd/>
          </a:ln>
          <a:effectLst>
            <a:outerShdw dist="17961" dir="2700000" algn="ctr" rotWithShape="0">
              <a:srgbClr val="000000"/>
            </a:outerShdw>
          </a:effectLst>
        </p:spPr>
        <p:txBody>
          <a:bodyPr wrap="none" lIns="24110" tIns="34157" rIns="24110" bIns="34157"/>
          <a:lstStyle/>
          <a:p>
            <a:endParaRPr lang="zh-CN" altLang="en-US"/>
          </a:p>
        </p:txBody>
      </p:sp>
      <p:sp>
        <p:nvSpPr>
          <p:cNvPr id="550923" name="Rectangle 11"/>
          <p:cNvSpPr>
            <a:spLocks noChangeArrowheads="1"/>
          </p:cNvSpPr>
          <p:nvPr/>
        </p:nvSpPr>
        <p:spPr bwMode="auto">
          <a:xfrm>
            <a:off x="779463" y="1890713"/>
            <a:ext cx="72009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4110" tIns="34157" rIns="24110" bIns="34157"/>
          <a:lstStyle>
            <a:lvl1pPr defTabSz="1028700">
              <a:tabLst>
                <a:tab pos="514350" algn="l"/>
                <a:tab pos="1028700" algn="l"/>
                <a:tab pos="1543050" algn="l"/>
              </a:tabLst>
              <a:defRPr sz="2400">
                <a:solidFill>
                  <a:schemeClr val="tx1"/>
                </a:solidFill>
                <a:latin typeface="Times" pitchFamily="18" charset="0"/>
              </a:defRPr>
            </a:lvl1pPr>
            <a:lvl2pPr marL="514350" defTabSz="1028700">
              <a:tabLst>
                <a:tab pos="514350" algn="l"/>
                <a:tab pos="1028700" algn="l"/>
                <a:tab pos="1543050" algn="l"/>
              </a:tabLst>
              <a:defRPr sz="2400">
                <a:solidFill>
                  <a:schemeClr val="tx1"/>
                </a:solidFill>
                <a:latin typeface="Times" pitchFamily="18" charset="0"/>
              </a:defRPr>
            </a:lvl2pPr>
            <a:lvl3pPr marL="1028700" defTabSz="1028700">
              <a:tabLst>
                <a:tab pos="514350" algn="l"/>
                <a:tab pos="1028700" algn="l"/>
                <a:tab pos="1543050" algn="l"/>
              </a:tabLst>
              <a:defRPr sz="2400">
                <a:solidFill>
                  <a:schemeClr val="tx1"/>
                </a:solidFill>
                <a:latin typeface="Times" pitchFamily="18" charset="0"/>
              </a:defRPr>
            </a:lvl3pPr>
            <a:lvl4pPr marL="1543050" defTabSz="1028700">
              <a:tabLst>
                <a:tab pos="514350" algn="l"/>
                <a:tab pos="1028700" algn="l"/>
                <a:tab pos="1543050" algn="l"/>
              </a:tabLst>
              <a:defRPr sz="2400">
                <a:solidFill>
                  <a:schemeClr val="tx1"/>
                </a:solidFill>
                <a:latin typeface="Times" pitchFamily="18" charset="0"/>
              </a:defRPr>
            </a:lvl4pPr>
            <a:lvl5pPr marL="2057400" defTabSz="1028700">
              <a:tabLst>
                <a:tab pos="514350" algn="l"/>
                <a:tab pos="1028700" algn="l"/>
                <a:tab pos="1543050" algn="l"/>
              </a:tabLst>
              <a:defRPr sz="2400">
                <a:solidFill>
                  <a:schemeClr val="tx1"/>
                </a:solidFill>
                <a:latin typeface="Times" pitchFamily="18" charset="0"/>
              </a:defRPr>
            </a:lvl5pPr>
            <a:lvl6pPr marL="2514600" defTabSz="1028700" eaLnBrk="0" fontAlgn="base" hangingPunct="0">
              <a:spcBef>
                <a:spcPct val="0"/>
              </a:spcBef>
              <a:spcAft>
                <a:spcPct val="0"/>
              </a:spcAft>
              <a:tabLst>
                <a:tab pos="514350" algn="l"/>
                <a:tab pos="1028700" algn="l"/>
                <a:tab pos="1543050" algn="l"/>
              </a:tabLst>
              <a:defRPr sz="2400">
                <a:solidFill>
                  <a:schemeClr val="tx1"/>
                </a:solidFill>
                <a:latin typeface="Times" pitchFamily="18" charset="0"/>
              </a:defRPr>
            </a:lvl6pPr>
            <a:lvl7pPr marL="2971800" defTabSz="1028700" eaLnBrk="0" fontAlgn="base" hangingPunct="0">
              <a:spcBef>
                <a:spcPct val="0"/>
              </a:spcBef>
              <a:spcAft>
                <a:spcPct val="0"/>
              </a:spcAft>
              <a:tabLst>
                <a:tab pos="514350" algn="l"/>
                <a:tab pos="1028700" algn="l"/>
                <a:tab pos="1543050" algn="l"/>
              </a:tabLst>
              <a:defRPr sz="2400">
                <a:solidFill>
                  <a:schemeClr val="tx1"/>
                </a:solidFill>
                <a:latin typeface="Times" pitchFamily="18" charset="0"/>
              </a:defRPr>
            </a:lvl7pPr>
            <a:lvl8pPr marL="3429000" defTabSz="1028700" eaLnBrk="0" fontAlgn="base" hangingPunct="0">
              <a:spcBef>
                <a:spcPct val="0"/>
              </a:spcBef>
              <a:spcAft>
                <a:spcPct val="0"/>
              </a:spcAft>
              <a:tabLst>
                <a:tab pos="514350" algn="l"/>
                <a:tab pos="1028700" algn="l"/>
                <a:tab pos="1543050" algn="l"/>
              </a:tabLst>
              <a:defRPr sz="2400">
                <a:solidFill>
                  <a:schemeClr val="tx1"/>
                </a:solidFill>
                <a:latin typeface="Times" pitchFamily="18" charset="0"/>
              </a:defRPr>
            </a:lvl8pPr>
            <a:lvl9pPr marL="3886200" defTabSz="1028700" eaLnBrk="0" fontAlgn="base" hangingPunct="0">
              <a:spcBef>
                <a:spcPct val="0"/>
              </a:spcBef>
              <a:spcAft>
                <a:spcPct val="0"/>
              </a:spcAft>
              <a:tabLst>
                <a:tab pos="514350" algn="l"/>
                <a:tab pos="1028700" algn="l"/>
                <a:tab pos="1543050" algn="l"/>
              </a:tabLst>
              <a:defRPr sz="2400">
                <a:solidFill>
                  <a:schemeClr val="tx1"/>
                </a:solidFill>
                <a:latin typeface="Times" pitchFamily="18" charset="0"/>
              </a:defRPr>
            </a:lvl9pPr>
          </a:lstStyle>
          <a:p>
            <a:pPr>
              <a:lnSpc>
                <a:spcPts val="2025"/>
              </a:lnSpc>
            </a:pPr>
            <a:r>
              <a:rPr lang="en-US" altLang="zh-CN" sz="1400">
                <a:solidFill>
                  <a:srgbClr val="000000"/>
                </a:solidFill>
                <a:latin typeface="Courier New" pitchFamily="49" charset="0"/>
                <a:ea typeface="宋体" charset="-122"/>
              </a:rPr>
              <a:t>Router(config)#access-list access-list-number permit </a:t>
            </a:r>
            <a:br>
              <a:rPr lang="en-US" altLang="zh-CN" sz="1400">
                <a:solidFill>
                  <a:srgbClr val="000000"/>
                </a:solidFill>
                <a:latin typeface="Courier New" pitchFamily="49" charset="0"/>
                <a:ea typeface="宋体" charset="-122"/>
              </a:rPr>
            </a:br>
            <a:r>
              <a:rPr lang="en-US" altLang="zh-CN" sz="1400">
                <a:solidFill>
                  <a:srgbClr val="000000"/>
                </a:solidFill>
                <a:latin typeface="Courier New" pitchFamily="49" charset="0"/>
                <a:ea typeface="宋体" charset="-122"/>
              </a:rPr>
              <a:t>source source-wildcard</a:t>
            </a:r>
          </a:p>
        </p:txBody>
      </p:sp>
    </p:spTree>
    <p:extLst>
      <p:ext uri="{BB962C8B-B14F-4D97-AF65-F5344CB8AC3E}">
        <p14:creationId xmlns:p14="http://schemas.microsoft.com/office/powerpoint/2010/main" val="2213895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3993" name="Rectangle 9"/>
          <p:cNvSpPr>
            <a:spLocks noGrp="1" noChangeArrowheads="1"/>
          </p:cNvSpPr>
          <p:nvPr>
            <p:ph type="title"/>
          </p:nvPr>
        </p:nvSpPr>
        <p:spPr>
          <a:xfrm>
            <a:off x="251520" y="476672"/>
            <a:ext cx="8763000" cy="635000"/>
          </a:xfrm>
        </p:spPr>
        <p:txBody>
          <a:bodyPr>
            <a:normAutofit/>
          </a:bodyPr>
          <a:lstStyle/>
          <a:p>
            <a:pPr algn="ctr"/>
            <a:r>
              <a:rPr lang="zh-CN" altLang="en-US" sz="3200" dirty="0">
                <a:latin typeface="微软雅黑" panose="020B0503020204020204" pitchFamily="34" charset="-122"/>
                <a:ea typeface="微软雅黑" panose="020B0503020204020204" pitchFamily="34" charset="-122"/>
              </a:rPr>
              <a:t>复用一个内部全局地址举例</a:t>
            </a:r>
            <a:endParaRPr lang="en-US" altLang="zh-CN" sz="3200" dirty="0">
              <a:latin typeface="微软雅黑" panose="020B0503020204020204" pitchFamily="34" charset="-122"/>
              <a:ea typeface="微软雅黑" panose="020B0503020204020204" pitchFamily="34" charset="-122"/>
            </a:endParaRPr>
          </a:p>
        </p:txBody>
      </p:sp>
      <p:pic>
        <p:nvPicPr>
          <p:cNvPr id="554044" name="Picture 6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89063" y="1365250"/>
            <a:ext cx="6118225" cy="530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4324283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1467" y="692696"/>
            <a:ext cx="8467868" cy="54726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3" name="直接连接符 2"/>
          <p:cNvCxnSpPr/>
          <p:nvPr/>
        </p:nvCxnSpPr>
        <p:spPr>
          <a:xfrm flipH="1">
            <a:off x="755577" y="332656"/>
            <a:ext cx="4176463" cy="5544616"/>
          </a:xfrm>
          <a:prstGeom prst="line">
            <a:avLst/>
          </a:prstGeom>
          <a:ln w="34925">
            <a:solidFill>
              <a:srgbClr val="FF0000"/>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5692989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2"/>
          <p:cNvSpPr>
            <a:spLocks noChangeArrowheads="1"/>
          </p:cNvSpPr>
          <p:nvPr/>
        </p:nvSpPr>
        <p:spPr bwMode="auto">
          <a:xfrm>
            <a:off x="1187450" y="1431925"/>
            <a:ext cx="6121400" cy="5021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nSpc>
                <a:spcPct val="150000"/>
              </a:lnSpc>
              <a:buFontTx/>
              <a:buChar char="•"/>
            </a:pPr>
            <a:r>
              <a:rPr lang="zh-CN" altLang="en-US" sz="2400" dirty="0">
                <a:latin typeface="黑体" pitchFamily="49" charset="-122"/>
                <a:ea typeface="黑体" pitchFamily="49" charset="-122"/>
              </a:rPr>
              <a:t>固化百兆电口数量 ≥</a:t>
            </a:r>
            <a:r>
              <a:rPr lang="en-US" altLang="zh-CN" sz="2400" dirty="0">
                <a:latin typeface="黑体" pitchFamily="49" charset="-122"/>
                <a:ea typeface="黑体" pitchFamily="49" charset="-122"/>
              </a:rPr>
              <a:t>24</a:t>
            </a:r>
          </a:p>
          <a:p>
            <a:pPr>
              <a:lnSpc>
                <a:spcPct val="150000"/>
              </a:lnSpc>
              <a:buFontTx/>
              <a:buChar char="•"/>
            </a:pPr>
            <a:r>
              <a:rPr lang="zh-CN" altLang="en-US" sz="2400" dirty="0">
                <a:latin typeface="黑体" pitchFamily="49" charset="-122"/>
                <a:ea typeface="黑体" pitchFamily="49" charset="-122"/>
              </a:rPr>
              <a:t>固化</a:t>
            </a:r>
            <a:r>
              <a:rPr lang="zh-CN" altLang="en-US" sz="2400" dirty="0">
                <a:solidFill>
                  <a:srgbClr val="FF0000"/>
                </a:solidFill>
                <a:latin typeface="黑体" pitchFamily="49" charset="-122"/>
                <a:ea typeface="黑体" pitchFamily="49" charset="-122"/>
              </a:rPr>
              <a:t>千兆电口数量 ≥</a:t>
            </a:r>
            <a:r>
              <a:rPr lang="en-US" altLang="zh-CN" sz="2400" dirty="0">
                <a:solidFill>
                  <a:srgbClr val="FF0000"/>
                </a:solidFill>
                <a:latin typeface="黑体" pitchFamily="49" charset="-122"/>
                <a:ea typeface="黑体" pitchFamily="49" charset="-122"/>
              </a:rPr>
              <a:t>2</a:t>
            </a:r>
          </a:p>
          <a:p>
            <a:pPr>
              <a:lnSpc>
                <a:spcPct val="150000"/>
              </a:lnSpc>
              <a:buFontTx/>
              <a:buChar char="•"/>
            </a:pPr>
            <a:r>
              <a:rPr lang="zh-CN" altLang="en-US" sz="2400" dirty="0">
                <a:latin typeface="黑体" pitchFamily="49" charset="-122"/>
                <a:ea typeface="黑体" pitchFamily="49" charset="-122"/>
              </a:rPr>
              <a:t>固化</a:t>
            </a:r>
            <a:r>
              <a:rPr lang="zh-CN" altLang="en-US" sz="2400" dirty="0">
                <a:solidFill>
                  <a:srgbClr val="FF0000"/>
                </a:solidFill>
                <a:latin typeface="黑体" pitchFamily="49" charset="-122"/>
                <a:ea typeface="黑体" pitchFamily="49" charset="-122"/>
              </a:rPr>
              <a:t>千兆光口数量 ≥</a:t>
            </a:r>
            <a:r>
              <a:rPr lang="en-US" altLang="zh-CN" sz="2400" dirty="0">
                <a:solidFill>
                  <a:srgbClr val="FF0000"/>
                </a:solidFill>
                <a:latin typeface="黑体" pitchFamily="49" charset="-122"/>
                <a:ea typeface="黑体" pitchFamily="49" charset="-122"/>
              </a:rPr>
              <a:t>2</a:t>
            </a:r>
            <a:r>
              <a:rPr lang="zh-CN" altLang="en-US" sz="2400" dirty="0">
                <a:solidFill>
                  <a:srgbClr val="FF0000"/>
                </a:solidFill>
                <a:latin typeface="黑体" pitchFamily="49" charset="-122"/>
                <a:ea typeface="黑体" pitchFamily="49" charset="-122"/>
              </a:rPr>
              <a:t>（不含模块）</a:t>
            </a:r>
          </a:p>
          <a:p>
            <a:pPr>
              <a:lnSpc>
                <a:spcPct val="150000"/>
              </a:lnSpc>
              <a:buFontTx/>
              <a:buChar char="•"/>
            </a:pPr>
            <a:r>
              <a:rPr lang="zh-CN" altLang="en-US" sz="2400" dirty="0">
                <a:solidFill>
                  <a:srgbClr val="FF0000"/>
                </a:solidFill>
                <a:latin typeface="黑体" pitchFamily="49" charset="-122"/>
                <a:ea typeface="黑体" pitchFamily="49" charset="-122"/>
              </a:rPr>
              <a:t>扩展槽 ≥</a:t>
            </a:r>
            <a:r>
              <a:rPr lang="en-US" altLang="zh-CN" sz="2400" dirty="0">
                <a:solidFill>
                  <a:srgbClr val="FF0000"/>
                </a:solidFill>
                <a:latin typeface="黑体" pitchFamily="49" charset="-122"/>
                <a:ea typeface="黑体" pitchFamily="49" charset="-122"/>
              </a:rPr>
              <a:t>1</a:t>
            </a:r>
          </a:p>
          <a:p>
            <a:pPr>
              <a:lnSpc>
                <a:spcPct val="150000"/>
              </a:lnSpc>
              <a:buFontTx/>
              <a:buChar char="•"/>
            </a:pPr>
            <a:r>
              <a:rPr lang="zh-CN" altLang="en-US" sz="2400" dirty="0">
                <a:solidFill>
                  <a:srgbClr val="FF0000"/>
                </a:solidFill>
                <a:latin typeface="黑体" pitchFamily="49" charset="-122"/>
                <a:ea typeface="黑体" pitchFamily="49" charset="-122"/>
              </a:rPr>
              <a:t>包转发率 ≥</a:t>
            </a:r>
            <a:r>
              <a:rPr lang="en-US" altLang="zh-CN" sz="2400" dirty="0">
                <a:solidFill>
                  <a:srgbClr val="FF0000"/>
                </a:solidFill>
                <a:latin typeface="黑体" pitchFamily="49" charset="-122"/>
                <a:ea typeface="黑体" pitchFamily="49" charset="-122"/>
              </a:rPr>
              <a:t>9.6Mpps</a:t>
            </a:r>
            <a:r>
              <a:rPr lang="zh-CN" altLang="en-US" sz="2400" dirty="0">
                <a:solidFill>
                  <a:srgbClr val="FF0000"/>
                </a:solidFill>
                <a:latin typeface="黑体" pitchFamily="49" charset="-122"/>
                <a:ea typeface="黑体" pitchFamily="49" charset="-122"/>
              </a:rPr>
              <a:t>（</a:t>
            </a:r>
            <a:r>
              <a:rPr lang="en-US" altLang="zh-CN" sz="2400" dirty="0">
                <a:solidFill>
                  <a:srgbClr val="FF0000"/>
                </a:solidFill>
                <a:latin typeface="黑体" pitchFamily="49" charset="-122"/>
                <a:ea typeface="黑体" pitchFamily="49" charset="-122"/>
              </a:rPr>
              <a:t>24</a:t>
            </a:r>
            <a:r>
              <a:rPr lang="zh-CN" altLang="en-US" sz="2400" dirty="0">
                <a:solidFill>
                  <a:srgbClr val="FF0000"/>
                </a:solidFill>
                <a:latin typeface="黑体" pitchFamily="49" charset="-122"/>
                <a:ea typeface="黑体" pitchFamily="49" charset="-122"/>
              </a:rPr>
              <a:t>口）</a:t>
            </a:r>
          </a:p>
          <a:p>
            <a:pPr>
              <a:lnSpc>
                <a:spcPct val="150000"/>
              </a:lnSpc>
              <a:buFontTx/>
              <a:buChar char="•"/>
            </a:pPr>
            <a:r>
              <a:rPr lang="zh-CN" altLang="en-US" sz="2400" dirty="0">
                <a:latin typeface="黑体" pitchFamily="49" charset="-122"/>
                <a:ea typeface="黑体" pitchFamily="49" charset="-122"/>
              </a:rPr>
              <a:t>支持堆叠，并支持同系列产品混合堆叠</a:t>
            </a:r>
          </a:p>
          <a:p>
            <a:pPr>
              <a:lnSpc>
                <a:spcPct val="150000"/>
              </a:lnSpc>
              <a:buFontTx/>
              <a:buChar char="•"/>
            </a:pPr>
            <a:r>
              <a:rPr lang="zh-CN" altLang="en-US" sz="2400" dirty="0">
                <a:latin typeface="黑体" pitchFamily="49" charset="-122"/>
                <a:ea typeface="黑体" pitchFamily="49" charset="-122"/>
              </a:rPr>
              <a:t>支持</a:t>
            </a:r>
            <a:r>
              <a:rPr lang="it-IT" altLang="zh-CN" sz="2400" dirty="0">
                <a:latin typeface="黑体" pitchFamily="49" charset="-122"/>
                <a:ea typeface="黑体" pitchFamily="49" charset="-122"/>
              </a:rPr>
              <a:t>IEEE 802.1x </a:t>
            </a:r>
          </a:p>
          <a:p>
            <a:pPr>
              <a:lnSpc>
                <a:spcPct val="150000"/>
              </a:lnSpc>
              <a:buFontTx/>
              <a:buChar char="•"/>
            </a:pPr>
            <a:r>
              <a:rPr lang="zh-CN" altLang="it-IT" sz="2400" dirty="0">
                <a:latin typeface="黑体" pitchFamily="49" charset="-122"/>
                <a:ea typeface="黑体" pitchFamily="49" charset="-122"/>
              </a:rPr>
              <a:t>支持</a:t>
            </a:r>
            <a:r>
              <a:rPr lang="en-US" altLang="zh-CN" sz="2400" dirty="0">
                <a:latin typeface="黑体" pitchFamily="49" charset="-122"/>
                <a:ea typeface="黑体" pitchFamily="49" charset="-122"/>
              </a:rPr>
              <a:t>Private VLAN </a:t>
            </a:r>
          </a:p>
          <a:p>
            <a:pPr>
              <a:lnSpc>
                <a:spcPct val="150000"/>
              </a:lnSpc>
              <a:buFontTx/>
              <a:buChar char="•"/>
            </a:pPr>
            <a:r>
              <a:rPr lang="zh-CN" altLang="en-US" sz="2400" dirty="0">
                <a:latin typeface="黑体" pitchFamily="49" charset="-122"/>
                <a:ea typeface="黑体" pitchFamily="49" charset="-122"/>
              </a:rPr>
              <a:t>支持</a:t>
            </a:r>
            <a:r>
              <a:rPr lang="en-US" altLang="zh-CN" sz="2400" dirty="0">
                <a:latin typeface="黑体" pitchFamily="49" charset="-122"/>
                <a:ea typeface="黑体" pitchFamily="49" charset="-122"/>
              </a:rPr>
              <a:t>IGMP Snooping v1/v2/v3 </a:t>
            </a:r>
          </a:p>
        </p:txBody>
      </p:sp>
      <p:sp>
        <p:nvSpPr>
          <p:cNvPr id="138243" name="Rectangle 3"/>
          <p:cNvSpPr>
            <a:spLocks noGrp="1" noChangeArrowheads="1"/>
          </p:cNvSpPr>
          <p:nvPr>
            <p:ph type="title" idx="4294967295"/>
          </p:nvPr>
        </p:nvSpPr>
        <p:spPr>
          <a:xfrm>
            <a:off x="899592" y="620688"/>
            <a:ext cx="7849368" cy="720055"/>
          </a:xfrm>
          <a:noFill/>
          <a:effectLst>
            <a:outerShdw dist="1796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99194" tIns="49597" rIns="99194" bIns="49597" anchor="t">
            <a:noAutofit/>
          </a:bodyPr>
          <a:lstStyle/>
          <a:p>
            <a:pPr algn="l"/>
            <a:r>
              <a:rPr lang="zh-CN" altLang="en-US" sz="3600" dirty="0" smtClean="0">
                <a:effectLst/>
                <a:latin typeface="Arial" pitchFamily="34" charset="0"/>
                <a:ea typeface="黑体" pitchFamily="49" charset="-122"/>
              </a:rPr>
              <a:t>场景二：二层交换机</a:t>
            </a:r>
            <a:r>
              <a:rPr lang="zh-CN" altLang="en-US" sz="3600" dirty="0" smtClean="0">
                <a:solidFill>
                  <a:srgbClr val="FF0000"/>
                </a:solidFill>
                <a:effectLst/>
                <a:latin typeface="Arial" pitchFamily="34" charset="0"/>
                <a:ea typeface="黑体" pitchFamily="49" charset="-122"/>
              </a:rPr>
              <a:t>技术参数示例</a:t>
            </a:r>
          </a:p>
        </p:txBody>
      </p:sp>
    </p:spTree>
    <p:extLst>
      <p:ext uri="{BB962C8B-B14F-4D97-AF65-F5344CB8AC3E}">
        <p14:creationId xmlns:p14="http://schemas.microsoft.com/office/powerpoint/2010/main" val="347352541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55576" y="980728"/>
            <a:ext cx="7632847" cy="3785652"/>
          </a:xfrm>
          <a:prstGeom prst="rect">
            <a:avLst/>
          </a:prstGeom>
          <a:noFill/>
        </p:spPr>
        <p:txBody>
          <a:bodyPr wrap="square" rtlCol="0">
            <a:spAutoFit/>
          </a:bodyPr>
          <a:lstStyle/>
          <a:p>
            <a:pPr>
              <a:lnSpc>
                <a:spcPct val="150000"/>
              </a:lnSpc>
            </a:pPr>
            <a:r>
              <a:rPr lang="zh-CN" altLang="en-US" sz="2000" b="1" dirty="0" smtClean="0">
                <a:solidFill>
                  <a:srgbClr val="FF0000"/>
                </a:solidFill>
                <a:latin typeface="微软雅黑" panose="020B0503020204020204" pitchFamily="34" charset="-122"/>
                <a:ea typeface="微软雅黑" panose="020B0503020204020204" pitchFamily="34" charset="-122"/>
              </a:rPr>
              <a:t>用户需求：</a:t>
            </a:r>
            <a:endParaRPr lang="en-US" altLang="zh-CN" sz="2000" b="1" dirty="0" smtClean="0">
              <a:solidFill>
                <a:srgbClr val="FF0000"/>
              </a:solidFill>
              <a:latin typeface="微软雅黑" panose="020B0503020204020204" pitchFamily="34" charset="-122"/>
              <a:ea typeface="微软雅黑" panose="020B0503020204020204" pitchFamily="34" charset="-122"/>
            </a:endParaRPr>
          </a:p>
          <a:p>
            <a:pPr>
              <a:lnSpc>
                <a:spcPct val="150000"/>
              </a:lnSpc>
            </a:pPr>
            <a:r>
              <a:rPr lang="en-US" altLang="zh-CN" sz="2000" dirty="0" smtClean="0">
                <a:latin typeface="微软雅黑" panose="020B0503020204020204" pitchFamily="34" charset="-122"/>
                <a:ea typeface="微软雅黑" panose="020B0503020204020204" pitchFamily="34" charset="-122"/>
              </a:rPr>
              <a:t>        1</a:t>
            </a:r>
            <a:r>
              <a:rPr lang="zh-CN" altLang="en-US" sz="2000" dirty="0" smtClean="0">
                <a:latin typeface="微软雅黑" panose="020B0503020204020204" pitchFamily="34" charset="-122"/>
                <a:ea typeface="微软雅黑" panose="020B0503020204020204" pitchFamily="34" charset="-122"/>
              </a:rPr>
              <a:t>、企业内部网址：</a:t>
            </a:r>
            <a:r>
              <a:rPr lang="en-US" altLang="zh-CN" sz="2000" dirty="0" smtClean="0">
                <a:latin typeface="微软雅黑" panose="020B0503020204020204" pitchFamily="34" charset="-122"/>
                <a:ea typeface="微软雅黑" panose="020B0503020204020204" pitchFamily="34" charset="-122"/>
                <a:hlinkClick r:id="rId2"/>
              </a:rPr>
              <a:t>www.whcy.edu.cn</a:t>
            </a:r>
            <a:endParaRPr lang="en-US" altLang="zh-CN" sz="2000" dirty="0" smtClean="0">
              <a:latin typeface="微软雅黑" panose="020B0503020204020204" pitchFamily="34" charset="-122"/>
              <a:ea typeface="微软雅黑" panose="020B0503020204020204" pitchFamily="34" charset="-122"/>
            </a:endParaRPr>
          </a:p>
          <a:p>
            <a:pPr>
              <a:lnSpc>
                <a:spcPct val="150000"/>
              </a:lnSpc>
            </a:pPr>
            <a:r>
              <a:rPr lang="en-US" altLang="zh-CN" sz="2000" dirty="0" smtClean="0">
                <a:latin typeface="微软雅黑" panose="020B0503020204020204" pitchFamily="34" charset="-122"/>
                <a:ea typeface="微软雅黑" panose="020B0503020204020204" pitchFamily="34" charset="-122"/>
              </a:rPr>
              <a:t>        2</a:t>
            </a:r>
            <a:r>
              <a:rPr lang="zh-CN" altLang="en-US" sz="2000" dirty="0" smtClean="0">
                <a:latin typeface="微软雅黑" panose="020B0503020204020204" pitchFamily="34" charset="-122"/>
                <a:ea typeface="微软雅黑" panose="020B0503020204020204" pitchFamily="34" charset="-122"/>
              </a:rPr>
              <a:t>、邮箱：</a:t>
            </a:r>
            <a:r>
              <a:rPr lang="en-US" altLang="zh-CN" sz="2000" dirty="0" smtClean="0">
                <a:latin typeface="微软雅黑" panose="020B0503020204020204" pitchFamily="34" charset="-122"/>
                <a:ea typeface="微软雅黑" panose="020B0503020204020204" pitchFamily="34" charset="-122"/>
                <a:hlinkClick r:id="rId3"/>
              </a:rPr>
              <a:t>h1@mail.wspc.edu.cn</a:t>
            </a:r>
            <a:r>
              <a:rPr lang="zh-CN" altLang="en-US" sz="2000" dirty="0" smtClean="0">
                <a:latin typeface="微软雅黑" panose="020B0503020204020204" pitchFamily="34" charset="-122"/>
                <a:ea typeface="微软雅黑" panose="020B0503020204020204" pitchFamily="34" charset="-122"/>
              </a:rPr>
              <a:t>和</a:t>
            </a:r>
            <a:r>
              <a:rPr lang="en-US" altLang="zh-CN" sz="2000" dirty="0" smtClean="0">
                <a:latin typeface="微软雅黑" panose="020B0503020204020204" pitchFamily="34" charset="-122"/>
                <a:ea typeface="微软雅黑" panose="020B0503020204020204" pitchFamily="34" charset="-122"/>
                <a:hlinkClick r:id="rId4"/>
              </a:rPr>
              <a:t>h2@mail.wspc.edu.cn</a:t>
            </a:r>
            <a:r>
              <a:rPr lang="zh-CN" altLang="en-US" sz="2000" dirty="0" smtClean="0">
                <a:latin typeface="微软雅黑" panose="020B0503020204020204" pitchFamily="34" charset="-122"/>
                <a:ea typeface="微软雅黑" panose="020B0503020204020204" pitchFamily="34" charset="-122"/>
              </a:rPr>
              <a:t>能相互通信；</a:t>
            </a:r>
            <a:endParaRPr lang="en-US" altLang="zh-CN" sz="2000" dirty="0" smtClean="0">
              <a:latin typeface="微软雅黑" panose="020B0503020204020204" pitchFamily="34" charset="-122"/>
              <a:ea typeface="微软雅黑" panose="020B0503020204020204" pitchFamily="34" charset="-122"/>
            </a:endParaRPr>
          </a:p>
          <a:p>
            <a:pPr>
              <a:lnSpc>
                <a:spcPct val="150000"/>
              </a:lnSpc>
            </a:pPr>
            <a:r>
              <a:rPr lang="en-US" altLang="zh-CN" sz="2000" dirty="0" smtClean="0">
                <a:latin typeface="微软雅黑" panose="020B0503020204020204" pitchFamily="34" charset="-122"/>
                <a:ea typeface="微软雅黑" panose="020B0503020204020204" pitchFamily="34" charset="-122"/>
              </a:rPr>
              <a:t>        3</a:t>
            </a:r>
            <a:r>
              <a:rPr lang="zh-CN" altLang="en-US" sz="2000" dirty="0" smtClean="0">
                <a:latin typeface="微软雅黑" panose="020B0503020204020204" pitchFamily="34" charset="-122"/>
                <a:ea typeface="微软雅黑" panose="020B0503020204020204" pitchFamily="34" charset="-122"/>
              </a:rPr>
              <a:t>、内部用户全部采用</a:t>
            </a:r>
            <a:r>
              <a:rPr lang="en-US" altLang="zh-CN" sz="2000" dirty="0" smtClean="0">
                <a:latin typeface="微软雅黑" panose="020B0503020204020204" pitchFamily="34" charset="-122"/>
                <a:ea typeface="微软雅黑" panose="020B0503020204020204" pitchFamily="34" charset="-122"/>
              </a:rPr>
              <a:t>DHCP</a:t>
            </a:r>
            <a:r>
              <a:rPr lang="zh-CN" altLang="en-US" sz="2000" dirty="0" smtClean="0">
                <a:latin typeface="微软雅黑" panose="020B0503020204020204" pitchFamily="34" charset="-122"/>
                <a:ea typeface="微软雅黑" panose="020B0503020204020204" pitchFamily="34" charset="-122"/>
              </a:rPr>
              <a:t>方式获取</a:t>
            </a:r>
            <a:r>
              <a:rPr lang="en-US" altLang="zh-CN" sz="2000" dirty="0" smtClean="0">
                <a:latin typeface="微软雅黑" panose="020B0503020204020204" pitchFamily="34" charset="-122"/>
                <a:ea typeface="微软雅黑" panose="020B0503020204020204" pitchFamily="34" charset="-122"/>
              </a:rPr>
              <a:t>IP</a:t>
            </a:r>
            <a:r>
              <a:rPr lang="zh-CN" altLang="en-US" sz="2000" dirty="0" smtClean="0">
                <a:latin typeface="微软雅黑" panose="020B0503020204020204" pitchFamily="34" charset="-122"/>
                <a:ea typeface="微软雅黑" panose="020B0503020204020204" pitchFamily="34" charset="-122"/>
              </a:rPr>
              <a:t>，每一幢楼采用独立的</a:t>
            </a:r>
            <a:r>
              <a:rPr lang="en-US" altLang="zh-CN" sz="2000" dirty="0" smtClean="0">
                <a:latin typeface="微软雅黑" panose="020B0503020204020204" pitchFamily="34" charset="-122"/>
                <a:ea typeface="微软雅黑" panose="020B0503020204020204" pitchFamily="34" charset="-122"/>
              </a:rPr>
              <a:t>VLAN</a:t>
            </a:r>
            <a:r>
              <a:rPr lang="zh-CN" altLang="en-US" sz="2000" dirty="0" smtClean="0">
                <a:latin typeface="微软雅黑" panose="020B0503020204020204" pitchFamily="34" charset="-122"/>
                <a:ea typeface="微软雅黑" panose="020B0503020204020204" pitchFamily="34" charset="-122"/>
              </a:rPr>
              <a:t>；（需要配置</a:t>
            </a:r>
            <a:r>
              <a:rPr lang="en-US" altLang="zh-CN" sz="2000" dirty="0" smtClean="0">
                <a:latin typeface="微软雅黑" panose="020B0503020204020204" pitchFamily="34" charset="-122"/>
                <a:ea typeface="微软雅黑" panose="020B0503020204020204" pitchFamily="34" charset="-122"/>
              </a:rPr>
              <a:t>DHCP</a:t>
            </a:r>
            <a:r>
              <a:rPr lang="zh-CN" altLang="en-US" sz="2000" dirty="0" smtClean="0">
                <a:latin typeface="微软雅黑" panose="020B0503020204020204" pitchFamily="34" charset="-122"/>
                <a:ea typeface="微软雅黑" panose="020B0503020204020204" pitchFamily="34" charset="-122"/>
              </a:rPr>
              <a:t>中继）</a:t>
            </a:r>
            <a:endParaRPr lang="en-US" altLang="zh-CN" sz="2000" dirty="0" smtClean="0">
              <a:latin typeface="微软雅黑" panose="020B0503020204020204" pitchFamily="34" charset="-122"/>
              <a:ea typeface="微软雅黑" panose="020B0503020204020204" pitchFamily="34" charset="-122"/>
            </a:endParaRPr>
          </a:p>
          <a:p>
            <a:pPr>
              <a:lnSpc>
                <a:spcPct val="150000"/>
              </a:lnSpc>
            </a:pPr>
            <a:r>
              <a:rPr lang="en-US" altLang="zh-CN" sz="2000" dirty="0" smtClean="0">
                <a:latin typeface="微软雅黑" panose="020B0503020204020204" pitchFamily="34" charset="-122"/>
                <a:ea typeface="微软雅黑" panose="020B0503020204020204" pitchFamily="34" charset="-122"/>
              </a:rPr>
              <a:t>        4</a:t>
            </a:r>
            <a:r>
              <a:rPr lang="zh-CN" altLang="en-US" sz="2000" dirty="0" smtClean="0">
                <a:latin typeface="微软雅黑" panose="020B0503020204020204" pitchFamily="34" charset="-122"/>
                <a:ea typeface="微软雅黑" panose="020B0503020204020204" pitchFamily="34" charset="-122"/>
              </a:rPr>
              <a:t>、所有内部设备都可以</a:t>
            </a:r>
            <a:r>
              <a:rPr lang="en-US" altLang="zh-CN" sz="2000" dirty="0" smtClean="0">
                <a:latin typeface="微软雅黑" panose="020B0503020204020204" pitchFamily="34" charset="-122"/>
                <a:ea typeface="微软雅黑" panose="020B0503020204020204" pitchFamily="34" charset="-122"/>
              </a:rPr>
              <a:t>telnet</a:t>
            </a:r>
            <a:r>
              <a:rPr lang="zh-CN" altLang="en-US" sz="2000" dirty="0" smtClean="0">
                <a:latin typeface="微软雅黑" panose="020B0503020204020204" pitchFamily="34" charset="-122"/>
                <a:ea typeface="微软雅黑" panose="020B0503020204020204" pitchFamily="34" charset="-122"/>
              </a:rPr>
              <a:t>方式管理；</a:t>
            </a:r>
            <a:endParaRPr lang="en-US" altLang="zh-CN" sz="2000" dirty="0" smtClean="0">
              <a:latin typeface="微软雅黑" panose="020B0503020204020204" pitchFamily="34" charset="-122"/>
              <a:ea typeface="微软雅黑" panose="020B0503020204020204" pitchFamily="34" charset="-122"/>
            </a:endParaRPr>
          </a:p>
          <a:p>
            <a:pPr>
              <a:lnSpc>
                <a:spcPct val="150000"/>
              </a:lnSpc>
            </a:pPr>
            <a:r>
              <a:rPr lang="en-US" altLang="zh-CN" sz="2000" dirty="0" smtClean="0">
                <a:latin typeface="微软雅黑" panose="020B0503020204020204" pitchFamily="34" charset="-122"/>
                <a:ea typeface="微软雅黑" panose="020B0503020204020204" pitchFamily="34" charset="-122"/>
              </a:rPr>
              <a:t>        5</a:t>
            </a:r>
            <a:r>
              <a:rPr lang="zh-CN" altLang="en-US" sz="2000" dirty="0" smtClean="0">
                <a:latin typeface="微软雅黑" panose="020B0503020204020204" pitchFamily="34" charset="-122"/>
                <a:ea typeface="微软雅黑" panose="020B0503020204020204" pitchFamily="34" charset="-122"/>
              </a:rPr>
              <a:t>、内部用户能上网，访问外部服务器</a:t>
            </a:r>
            <a:r>
              <a:rPr lang="en-US" altLang="zh-CN" sz="2000" dirty="0" smtClean="0">
                <a:latin typeface="微软雅黑" panose="020B0503020204020204" pitchFamily="34" charset="-122"/>
                <a:ea typeface="微软雅黑" panose="020B0503020204020204" pitchFamily="34" charset="-122"/>
                <a:hlinkClick r:id="rId5"/>
              </a:rPr>
              <a:t>www.sina.com.cn</a:t>
            </a:r>
            <a:r>
              <a:rPr lang="zh-CN" altLang="en-US" sz="2000" dirty="0" smtClean="0">
                <a:latin typeface="微软雅黑" panose="020B0503020204020204" pitchFamily="34" charset="-122"/>
                <a:ea typeface="微软雅黑" panose="020B0503020204020204" pitchFamily="34" charset="-122"/>
              </a:rPr>
              <a:t>；</a:t>
            </a:r>
            <a:endParaRPr lang="en-US" altLang="zh-CN" sz="2000" dirty="0" smtClean="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4263434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9552" y="2276872"/>
            <a:ext cx="8229600" cy="1143000"/>
          </a:xfrm>
        </p:spPr>
        <p:txBody>
          <a:bodyPr>
            <a:normAutofit/>
          </a:bodyPr>
          <a:lstStyle/>
          <a:p>
            <a:r>
              <a:rPr lang="zh-CN" altLang="en-US" sz="4800" b="1" dirty="0" smtClean="0">
                <a:latin typeface="微软雅黑" panose="020B0503020204020204" pitchFamily="34" charset="-122"/>
                <a:ea typeface="微软雅黑" panose="020B0503020204020204" pitchFamily="34" charset="-122"/>
              </a:rPr>
              <a:t>交换机新技术</a:t>
            </a:r>
            <a:endParaRPr lang="zh-CN" altLang="en-US" sz="48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19942815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Freeform 2"/>
          <p:cNvSpPr>
            <a:spLocks/>
          </p:cNvSpPr>
          <p:nvPr/>
        </p:nvSpPr>
        <p:spPr bwMode="auto">
          <a:xfrm>
            <a:off x="685800" y="1524000"/>
            <a:ext cx="8108950" cy="4795838"/>
          </a:xfrm>
          <a:custGeom>
            <a:avLst/>
            <a:gdLst>
              <a:gd name="T0" fmla="*/ 2592 w 3928"/>
              <a:gd name="T1" fmla="*/ 24 h 2616"/>
              <a:gd name="T2" fmla="*/ 0 w 3928"/>
              <a:gd name="T3" fmla="*/ 2040 h 2616"/>
              <a:gd name="T4" fmla="*/ 0 w 3928"/>
              <a:gd name="T5" fmla="*/ 2616 h 2616"/>
              <a:gd name="T6" fmla="*/ 1008 w 3928"/>
              <a:gd name="T7" fmla="*/ 2616 h 2616"/>
              <a:gd name="T8" fmla="*/ 3896 w 3928"/>
              <a:gd name="T9" fmla="*/ 1256 h 2616"/>
              <a:gd name="T10" fmla="*/ 3928 w 3928"/>
              <a:gd name="T11" fmla="*/ 0 h 2616"/>
            </a:gdLst>
            <a:ahLst/>
            <a:cxnLst>
              <a:cxn ang="0">
                <a:pos x="T0" y="T1"/>
              </a:cxn>
              <a:cxn ang="0">
                <a:pos x="T2" y="T3"/>
              </a:cxn>
              <a:cxn ang="0">
                <a:pos x="T4" y="T5"/>
              </a:cxn>
              <a:cxn ang="0">
                <a:pos x="T6" y="T7"/>
              </a:cxn>
              <a:cxn ang="0">
                <a:pos x="T8" y="T9"/>
              </a:cxn>
              <a:cxn ang="0">
                <a:pos x="T10" y="T11"/>
              </a:cxn>
            </a:cxnLst>
            <a:rect l="0" t="0" r="r" b="b"/>
            <a:pathLst>
              <a:path w="3928" h="2616">
                <a:moveTo>
                  <a:pt x="2592" y="24"/>
                </a:moveTo>
                <a:lnTo>
                  <a:pt x="0" y="2040"/>
                </a:lnTo>
                <a:lnTo>
                  <a:pt x="0" y="2616"/>
                </a:lnTo>
                <a:lnTo>
                  <a:pt x="1008" y="2616"/>
                </a:lnTo>
                <a:lnTo>
                  <a:pt x="3896" y="1256"/>
                </a:lnTo>
                <a:lnTo>
                  <a:pt x="3928" y="0"/>
                </a:lnTo>
              </a:path>
            </a:pathLst>
          </a:custGeom>
          <a:gradFill rotWithShape="0">
            <a:gsLst>
              <a:gs pos="0">
                <a:schemeClr val="folHlink"/>
              </a:gs>
              <a:gs pos="100000">
                <a:schemeClr val="folHlink">
                  <a:gamma/>
                  <a:tint val="7843"/>
                  <a:invGamma/>
                </a:schemeClr>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3025" tIns="36512" rIns="73025" bIns="36512" anchor="ctr"/>
          <a:lstStyle/>
          <a:p>
            <a:endParaRPr lang="zh-CN" altLang="en-US"/>
          </a:p>
        </p:txBody>
      </p:sp>
      <p:sp>
        <p:nvSpPr>
          <p:cNvPr id="134147" name="Rectangle 3"/>
          <p:cNvSpPr>
            <a:spLocks noGrp="1" noChangeArrowheads="1"/>
          </p:cNvSpPr>
          <p:nvPr>
            <p:ph type="title" idx="4294967295"/>
          </p:nvPr>
        </p:nvSpPr>
        <p:spPr>
          <a:xfrm>
            <a:off x="827088" y="692150"/>
            <a:ext cx="6840537" cy="503238"/>
          </a:xfrm>
          <a:noFill/>
          <a:effectLst>
            <a:outerShdw dist="1796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99194" tIns="49597" rIns="99194" bIns="49597" anchor="t"/>
          <a:lstStyle/>
          <a:p>
            <a:r>
              <a:rPr lang="en-US" altLang="zh-CN" sz="2400" smtClean="0">
                <a:effectLst/>
                <a:latin typeface="Arial" pitchFamily="34" charset="0"/>
                <a:ea typeface="黑体" pitchFamily="49" charset="-122"/>
              </a:rPr>
              <a:t>Cisco Switch </a:t>
            </a:r>
            <a:r>
              <a:rPr lang="zh-CN" altLang="en-US" sz="2400" smtClean="0">
                <a:effectLst/>
                <a:latin typeface="Arial" pitchFamily="34" charset="0"/>
                <a:ea typeface="黑体" pitchFamily="49" charset="-122"/>
              </a:rPr>
              <a:t>产品介绍</a:t>
            </a:r>
            <a:endParaRPr lang="en-US" altLang="en-GB" sz="2400" smtClean="0">
              <a:effectLst/>
              <a:latin typeface="Arial" pitchFamily="34" charset="0"/>
              <a:ea typeface="黑体" pitchFamily="49" charset="-122"/>
            </a:endParaRPr>
          </a:p>
        </p:txBody>
      </p:sp>
      <p:sp>
        <p:nvSpPr>
          <p:cNvPr id="134148" name="Freeform 4"/>
          <p:cNvSpPr>
            <a:spLocks/>
          </p:cNvSpPr>
          <p:nvPr/>
        </p:nvSpPr>
        <p:spPr bwMode="auto">
          <a:xfrm>
            <a:off x="525463" y="1185863"/>
            <a:ext cx="8107362" cy="5149850"/>
          </a:xfrm>
          <a:custGeom>
            <a:avLst/>
            <a:gdLst>
              <a:gd name="T0" fmla="*/ 0 w 4261"/>
              <a:gd name="T1" fmla="*/ 0 h 2417"/>
              <a:gd name="T2" fmla="*/ 0 w 4261"/>
              <a:gd name="T3" fmla="*/ 2416 h 2417"/>
              <a:gd name="T4" fmla="*/ 4260 w 4261"/>
              <a:gd name="T5" fmla="*/ 2416 h 2417"/>
            </a:gdLst>
            <a:ahLst/>
            <a:cxnLst>
              <a:cxn ang="0">
                <a:pos x="T0" y="T1"/>
              </a:cxn>
              <a:cxn ang="0">
                <a:pos x="T2" y="T3"/>
              </a:cxn>
              <a:cxn ang="0">
                <a:pos x="T4" y="T5"/>
              </a:cxn>
            </a:cxnLst>
            <a:rect l="0" t="0" r="r" b="b"/>
            <a:pathLst>
              <a:path w="4261" h="2417">
                <a:moveTo>
                  <a:pt x="0" y="0"/>
                </a:moveTo>
                <a:lnTo>
                  <a:pt x="0" y="2416"/>
                </a:lnTo>
                <a:lnTo>
                  <a:pt x="4260" y="2416"/>
                </a:lnTo>
              </a:path>
            </a:pathLst>
          </a:custGeom>
          <a:noFill/>
          <a:ln w="38100" cap="rnd" cmpd="sng">
            <a:solidFill>
              <a:schemeClr val="folHlink"/>
            </a:solidFill>
            <a:prstDash val="solid"/>
            <a:round/>
            <a:headEnd type="stealth" w="med" len="lg"/>
            <a:tailEnd type="stealth" w="med" len="lg"/>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Lst>
        </p:spPr>
        <p:txBody>
          <a:bodyPr/>
          <a:lstStyle/>
          <a:p>
            <a:endParaRPr lang="zh-CN" altLang="en-US"/>
          </a:p>
        </p:txBody>
      </p:sp>
      <p:sp>
        <p:nvSpPr>
          <p:cNvPr id="134149" name="Text Box 5"/>
          <p:cNvSpPr txBox="1">
            <a:spLocks noChangeArrowheads="1"/>
          </p:cNvSpPr>
          <p:nvPr/>
        </p:nvSpPr>
        <p:spPr bwMode="auto">
          <a:xfrm>
            <a:off x="1670050" y="6022975"/>
            <a:ext cx="1203325" cy="606425"/>
          </a:xfrm>
          <a:prstGeom prst="rect">
            <a:avLst/>
          </a:prstGeom>
          <a:noFill/>
          <a:ln>
            <a:noFill/>
          </a:ln>
          <a:effectLst/>
          <a:extLst>
            <a:ext uri="{909E8E84-426E-40DD-AFC4-6F175D3DCCD1}">
              <a14:hiddenFill xmlns:a14="http://schemas.microsoft.com/office/drawing/2010/main">
                <a:gradFill rotWithShape="0">
                  <a:gsLst>
                    <a:gs pos="0">
                      <a:srgbClr val="00CC57">
                        <a:gamma/>
                        <a:shade val="46275"/>
                        <a:invGamma/>
                      </a:srgbClr>
                    </a:gs>
                    <a:gs pos="50000">
                      <a:srgbClr val="00CC57"/>
                    </a:gs>
                    <a:gs pos="100000">
                      <a:srgbClr val="00CC57">
                        <a:gamma/>
                        <a:shade val="46275"/>
                        <a:invGamma/>
                      </a:srgbClr>
                    </a:gs>
                  </a:gsLst>
                  <a:lin ang="2700000" scaled="1"/>
                </a:gradFill>
              </a14:hiddenFill>
            </a:ext>
            <a:ext uri="{91240B29-F687-4F45-9708-019B960494DF}">
              <a14:hiddenLine xmlns:a14="http://schemas.microsoft.com/office/drawing/2010/main" w="9525">
                <a:solidFill>
                  <a:srgbClr val="66FF33"/>
                </a:solidFill>
                <a:miter lim="800000"/>
                <a:headEnd type="none" w="sm" len="sm"/>
                <a:tailEnd type="none" w="sm" len="sm"/>
              </a14:hiddenLine>
            </a:ext>
            <a:ext uri="{AF507438-7753-43E0-B8FC-AC1667EBCBE1}">
              <a14:hiddenEffects xmlns:a14="http://schemas.microsoft.com/office/drawing/2010/main">
                <a:effectLst>
                  <a:outerShdw dist="17961" dir="2700000" algn="ctr" rotWithShape="0">
                    <a:schemeClr val="bg2"/>
                  </a:outerShdw>
                </a:effectLst>
              </a14:hiddenEffects>
            </a:ext>
          </a:extLst>
        </p:spPr>
        <p:txBody>
          <a:bodyPr wrap="none" lIns="89077" tIns="44538" rIns="89077" bIns="44538">
            <a:spAutoFit/>
          </a:bodyPr>
          <a:lstStyle>
            <a:lvl1pPr defTabSz="1116013" eaLnBrk="0" hangingPunct="0">
              <a:defRPr kumimoji="1" sz="2400">
                <a:solidFill>
                  <a:schemeClr val="tx1"/>
                </a:solidFill>
                <a:latin typeface="Times New Roman" pitchFamily="18" charset="0"/>
                <a:ea typeface="宋体" pitchFamily="2" charset="-122"/>
              </a:defRPr>
            </a:lvl1pPr>
            <a:lvl2pPr marL="557213" defTabSz="1116013" eaLnBrk="0" hangingPunct="0">
              <a:defRPr kumimoji="1" sz="2400">
                <a:solidFill>
                  <a:schemeClr val="tx1"/>
                </a:solidFill>
                <a:latin typeface="Times New Roman" pitchFamily="18" charset="0"/>
                <a:ea typeface="宋体" pitchFamily="2" charset="-122"/>
              </a:defRPr>
            </a:lvl2pPr>
            <a:lvl3pPr marL="1116013" defTabSz="1116013" eaLnBrk="0" hangingPunct="0">
              <a:defRPr kumimoji="1" sz="2400">
                <a:solidFill>
                  <a:schemeClr val="tx1"/>
                </a:solidFill>
                <a:latin typeface="Times New Roman" pitchFamily="18" charset="0"/>
                <a:ea typeface="宋体" pitchFamily="2" charset="-122"/>
              </a:defRPr>
            </a:lvl3pPr>
            <a:lvl4pPr marL="1673225" defTabSz="1116013" eaLnBrk="0" hangingPunct="0">
              <a:defRPr kumimoji="1" sz="2400">
                <a:solidFill>
                  <a:schemeClr val="tx1"/>
                </a:solidFill>
                <a:latin typeface="Times New Roman" pitchFamily="18" charset="0"/>
                <a:ea typeface="宋体" pitchFamily="2" charset="-122"/>
              </a:defRPr>
            </a:lvl4pPr>
            <a:lvl5pPr marL="2232025" defTabSz="1116013" eaLnBrk="0" hangingPunct="0">
              <a:defRPr kumimoji="1" sz="2400">
                <a:solidFill>
                  <a:schemeClr val="tx1"/>
                </a:solidFill>
                <a:latin typeface="Times New Roman" pitchFamily="18" charset="0"/>
                <a:ea typeface="宋体" pitchFamily="2" charset="-122"/>
              </a:defRPr>
            </a:lvl5pPr>
            <a:lvl6pPr marL="2689225" defTabSz="1116013"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3146425" defTabSz="1116013"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603625" defTabSz="1116013"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4060825" defTabSz="1116013"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r>
              <a:rPr kumimoji="0" lang="en-US" altLang="zh-CN" sz="1700" b="1">
                <a:latin typeface="Arial" pitchFamily="34" charset="0"/>
              </a:rPr>
              <a:t>Catalyst</a:t>
            </a:r>
            <a:br>
              <a:rPr kumimoji="0" lang="en-US" altLang="zh-CN" sz="1700" b="1">
                <a:latin typeface="Arial" pitchFamily="34" charset="0"/>
              </a:rPr>
            </a:br>
            <a:r>
              <a:rPr kumimoji="0" lang="en-US" altLang="zh-CN" sz="1700" b="1">
                <a:latin typeface="Arial" pitchFamily="34" charset="0"/>
              </a:rPr>
              <a:t>1900/2820</a:t>
            </a:r>
          </a:p>
        </p:txBody>
      </p:sp>
      <p:pic>
        <p:nvPicPr>
          <p:cNvPr id="134150" name="Picture 6" descr="gail4-5-d"/>
          <p:cNvPicPr>
            <a:picLocks noChangeAspect="1" noChangeArrowheads="1"/>
          </p:cNvPicPr>
          <p:nvPr/>
        </p:nvPicPr>
        <p:blipFill>
          <a:blip r:embed="rId4">
            <a:extLst>
              <a:ext uri="{28A0092B-C50C-407E-A947-70E740481C1C}">
                <a14:useLocalDpi xmlns:a14="http://schemas.microsoft.com/office/drawing/2010/main" val="0"/>
              </a:ext>
            </a:extLst>
          </a:blip>
          <a:srcRect l="11009" t="21153" r="11926" b="12912"/>
          <a:stretch>
            <a:fillRect/>
          </a:stretch>
        </p:blipFill>
        <p:spPr bwMode="auto">
          <a:xfrm>
            <a:off x="600075" y="5926138"/>
            <a:ext cx="1050925" cy="423862"/>
          </a:xfrm>
          <a:prstGeom prst="rect">
            <a:avLst/>
          </a:prstGeom>
          <a:noFill/>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63500" dir="2212194" algn="ctr" rotWithShape="0">
                    <a:srgbClr val="808080"/>
                  </a:outerShdw>
                </a:effectLst>
              </a14:hiddenEffects>
            </a:ext>
          </a:extLst>
        </p:spPr>
      </p:pic>
      <p:sp>
        <p:nvSpPr>
          <p:cNvPr id="134151" name="Rectangle 7"/>
          <p:cNvSpPr>
            <a:spLocks noChangeArrowheads="1"/>
          </p:cNvSpPr>
          <p:nvPr/>
        </p:nvSpPr>
        <p:spPr bwMode="auto">
          <a:xfrm>
            <a:off x="3622675" y="5384800"/>
            <a:ext cx="901700" cy="635000"/>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9218" tIns="39608" rIns="79218" bIns="39608" anchor="ctr"/>
          <a:lstStyle>
            <a:lvl1pPr defTabSz="992188" eaLnBrk="0" hangingPunct="0">
              <a:defRPr kumimoji="1" sz="2400">
                <a:solidFill>
                  <a:schemeClr val="tx1"/>
                </a:solidFill>
                <a:latin typeface="Times New Roman" pitchFamily="18" charset="0"/>
                <a:ea typeface="宋体" pitchFamily="2" charset="-122"/>
              </a:defRPr>
            </a:lvl1pPr>
            <a:lvl2pPr marL="495300" defTabSz="992188" eaLnBrk="0" hangingPunct="0">
              <a:defRPr kumimoji="1" sz="2400">
                <a:solidFill>
                  <a:schemeClr val="tx1"/>
                </a:solidFill>
                <a:latin typeface="Times New Roman" pitchFamily="18" charset="0"/>
                <a:ea typeface="宋体" pitchFamily="2" charset="-122"/>
              </a:defRPr>
            </a:lvl2pPr>
            <a:lvl3pPr marL="992188" defTabSz="992188" eaLnBrk="0" hangingPunct="0">
              <a:defRPr kumimoji="1" sz="2400">
                <a:solidFill>
                  <a:schemeClr val="tx1"/>
                </a:solidFill>
                <a:latin typeface="Times New Roman" pitchFamily="18" charset="0"/>
                <a:ea typeface="宋体" pitchFamily="2" charset="-122"/>
              </a:defRPr>
            </a:lvl3pPr>
            <a:lvl4pPr marL="1487488" defTabSz="992188" eaLnBrk="0" hangingPunct="0">
              <a:defRPr kumimoji="1" sz="2400">
                <a:solidFill>
                  <a:schemeClr val="tx1"/>
                </a:solidFill>
                <a:latin typeface="Times New Roman" pitchFamily="18" charset="0"/>
                <a:ea typeface="宋体" pitchFamily="2" charset="-122"/>
              </a:defRPr>
            </a:lvl4pPr>
            <a:lvl5pPr marL="1984375" defTabSz="992188" eaLnBrk="0" hangingPunct="0">
              <a:defRPr kumimoji="1" sz="2400">
                <a:solidFill>
                  <a:schemeClr val="tx1"/>
                </a:solidFill>
                <a:latin typeface="Times New Roman" pitchFamily="18" charset="0"/>
                <a:ea typeface="宋体" pitchFamily="2" charset="-122"/>
              </a:defRPr>
            </a:lvl5pPr>
            <a:lvl6pPr marL="2441575" defTabSz="992188"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898775" defTabSz="992188"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355975" defTabSz="992188"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13175" defTabSz="992188"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r>
              <a:rPr kumimoji="0" lang="en-US" altLang="zh-CN" sz="1700" b="1">
                <a:latin typeface="Arial" pitchFamily="34" charset="0"/>
              </a:rPr>
              <a:t>Catalyst</a:t>
            </a:r>
            <a:br>
              <a:rPr kumimoji="0" lang="en-US" altLang="zh-CN" sz="1700" b="1">
                <a:latin typeface="Arial" pitchFamily="34" charset="0"/>
              </a:rPr>
            </a:br>
            <a:r>
              <a:rPr kumimoji="0" lang="en-US" altLang="zh-CN" sz="1700" b="1">
                <a:latin typeface="Arial" pitchFamily="34" charset="0"/>
              </a:rPr>
              <a:t>2900&amp;</a:t>
            </a:r>
            <a:r>
              <a:rPr kumimoji="0" lang="en-US" altLang="zh-CN" sz="1700" b="1">
                <a:solidFill>
                  <a:schemeClr val="accent2"/>
                </a:solidFill>
                <a:latin typeface="Arial" pitchFamily="34" charset="0"/>
              </a:rPr>
              <a:t>2950</a:t>
            </a:r>
            <a:r>
              <a:rPr kumimoji="0" lang="en-US" altLang="zh-CN" sz="1700" b="1">
                <a:latin typeface="Arial" pitchFamily="34" charset="0"/>
              </a:rPr>
              <a:t> </a:t>
            </a:r>
            <a:br>
              <a:rPr kumimoji="0" lang="en-US" altLang="zh-CN" sz="1700" b="1">
                <a:latin typeface="Arial" pitchFamily="34" charset="0"/>
              </a:rPr>
            </a:br>
            <a:r>
              <a:rPr kumimoji="0" lang="en-US" altLang="zh-CN" sz="1700" b="1">
                <a:latin typeface="Arial" pitchFamily="34" charset="0"/>
              </a:rPr>
              <a:t>Series XL</a:t>
            </a:r>
          </a:p>
        </p:txBody>
      </p:sp>
      <p:graphicFrame>
        <p:nvGraphicFramePr>
          <p:cNvPr id="134152" name="Object 8"/>
          <p:cNvGraphicFramePr>
            <a:graphicFrameLocks noChangeAspect="1"/>
          </p:cNvGraphicFramePr>
          <p:nvPr/>
        </p:nvGraphicFramePr>
        <p:xfrm>
          <a:off x="1357313" y="5140325"/>
          <a:ext cx="2324100" cy="871538"/>
        </p:xfrm>
        <a:graphic>
          <a:graphicData uri="http://schemas.openxmlformats.org/presentationml/2006/ole">
            <mc:AlternateContent xmlns:mc="http://schemas.openxmlformats.org/markup-compatibility/2006">
              <mc:Choice xmlns:v="urn:schemas-microsoft-com:vml" Requires="v">
                <p:oleObj spid="_x0000_s3081" name="Image" r:id="rId5" imgW="15515708" imgH="5819979" progId="Photoshop.Image.5">
                  <p:embed/>
                </p:oleObj>
              </mc:Choice>
              <mc:Fallback>
                <p:oleObj name="Image" r:id="rId5" imgW="15515708" imgH="5819979" progId="Photoshop.Image.5">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57313" y="5140325"/>
                        <a:ext cx="2324100" cy="871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34153" name="Rectangle 9"/>
          <p:cNvSpPr>
            <a:spLocks noChangeArrowheads="1"/>
          </p:cNvSpPr>
          <p:nvPr/>
        </p:nvSpPr>
        <p:spPr bwMode="auto">
          <a:xfrm>
            <a:off x="955675" y="4446588"/>
            <a:ext cx="1651000" cy="635000"/>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9218" tIns="39608" rIns="79218" bIns="39608" anchor="ctr"/>
          <a:lstStyle>
            <a:lvl1pPr defTabSz="992188" eaLnBrk="0" hangingPunct="0">
              <a:defRPr kumimoji="1" sz="2400">
                <a:solidFill>
                  <a:schemeClr val="tx1"/>
                </a:solidFill>
                <a:latin typeface="Times New Roman" pitchFamily="18" charset="0"/>
                <a:ea typeface="宋体" pitchFamily="2" charset="-122"/>
              </a:defRPr>
            </a:lvl1pPr>
            <a:lvl2pPr marL="495300" defTabSz="992188" eaLnBrk="0" hangingPunct="0">
              <a:defRPr kumimoji="1" sz="2400">
                <a:solidFill>
                  <a:schemeClr val="tx1"/>
                </a:solidFill>
                <a:latin typeface="Times New Roman" pitchFamily="18" charset="0"/>
                <a:ea typeface="宋体" pitchFamily="2" charset="-122"/>
              </a:defRPr>
            </a:lvl2pPr>
            <a:lvl3pPr marL="992188" defTabSz="992188" eaLnBrk="0" hangingPunct="0">
              <a:defRPr kumimoji="1" sz="2400">
                <a:solidFill>
                  <a:schemeClr val="tx1"/>
                </a:solidFill>
                <a:latin typeface="Times New Roman" pitchFamily="18" charset="0"/>
                <a:ea typeface="宋体" pitchFamily="2" charset="-122"/>
              </a:defRPr>
            </a:lvl3pPr>
            <a:lvl4pPr marL="1487488" defTabSz="992188" eaLnBrk="0" hangingPunct="0">
              <a:defRPr kumimoji="1" sz="2400">
                <a:solidFill>
                  <a:schemeClr val="tx1"/>
                </a:solidFill>
                <a:latin typeface="Times New Roman" pitchFamily="18" charset="0"/>
                <a:ea typeface="宋体" pitchFamily="2" charset="-122"/>
              </a:defRPr>
            </a:lvl4pPr>
            <a:lvl5pPr marL="1984375" defTabSz="992188" eaLnBrk="0" hangingPunct="0">
              <a:defRPr kumimoji="1" sz="2400">
                <a:solidFill>
                  <a:schemeClr val="tx1"/>
                </a:solidFill>
                <a:latin typeface="Times New Roman" pitchFamily="18" charset="0"/>
                <a:ea typeface="宋体" pitchFamily="2" charset="-122"/>
              </a:defRPr>
            </a:lvl5pPr>
            <a:lvl6pPr marL="2441575" defTabSz="992188"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898775" defTabSz="992188"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355975" defTabSz="992188"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13175" defTabSz="992188"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r>
              <a:rPr kumimoji="0" lang="en-US" altLang="zh-CN" sz="1600" b="1">
                <a:latin typeface="Arial" pitchFamily="34" charset="0"/>
              </a:rPr>
              <a:t>Catalyst 3500</a:t>
            </a:r>
            <a:br>
              <a:rPr kumimoji="0" lang="en-US" altLang="zh-CN" sz="1600" b="1">
                <a:latin typeface="Arial" pitchFamily="34" charset="0"/>
              </a:rPr>
            </a:br>
            <a:r>
              <a:rPr kumimoji="0" lang="en-US" altLang="zh-CN" sz="1600" b="1">
                <a:latin typeface="Arial" pitchFamily="34" charset="0"/>
              </a:rPr>
              <a:t>Series XL</a:t>
            </a:r>
          </a:p>
        </p:txBody>
      </p:sp>
      <p:sp>
        <p:nvSpPr>
          <p:cNvPr id="134154" name="Rectangle 10"/>
          <p:cNvSpPr>
            <a:spLocks noChangeArrowheads="1"/>
          </p:cNvSpPr>
          <p:nvPr/>
        </p:nvSpPr>
        <p:spPr bwMode="auto">
          <a:xfrm>
            <a:off x="4445000" y="2209800"/>
            <a:ext cx="1346200" cy="635000"/>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9218" tIns="39608" rIns="79218" bIns="39608" anchor="ctr"/>
          <a:lstStyle>
            <a:lvl1pPr defTabSz="992188" eaLnBrk="0" hangingPunct="0">
              <a:defRPr kumimoji="1" sz="2400">
                <a:solidFill>
                  <a:schemeClr val="tx1"/>
                </a:solidFill>
                <a:latin typeface="Times New Roman" pitchFamily="18" charset="0"/>
                <a:ea typeface="宋体" pitchFamily="2" charset="-122"/>
              </a:defRPr>
            </a:lvl1pPr>
            <a:lvl2pPr marL="495300" defTabSz="992188" eaLnBrk="0" hangingPunct="0">
              <a:defRPr kumimoji="1" sz="2400">
                <a:solidFill>
                  <a:schemeClr val="tx1"/>
                </a:solidFill>
                <a:latin typeface="Times New Roman" pitchFamily="18" charset="0"/>
                <a:ea typeface="宋体" pitchFamily="2" charset="-122"/>
              </a:defRPr>
            </a:lvl2pPr>
            <a:lvl3pPr marL="992188" defTabSz="992188" eaLnBrk="0" hangingPunct="0">
              <a:defRPr kumimoji="1" sz="2400">
                <a:solidFill>
                  <a:schemeClr val="tx1"/>
                </a:solidFill>
                <a:latin typeface="Times New Roman" pitchFamily="18" charset="0"/>
                <a:ea typeface="宋体" pitchFamily="2" charset="-122"/>
              </a:defRPr>
            </a:lvl3pPr>
            <a:lvl4pPr marL="1487488" defTabSz="992188" eaLnBrk="0" hangingPunct="0">
              <a:defRPr kumimoji="1" sz="2400">
                <a:solidFill>
                  <a:schemeClr val="tx1"/>
                </a:solidFill>
                <a:latin typeface="Times New Roman" pitchFamily="18" charset="0"/>
                <a:ea typeface="宋体" pitchFamily="2" charset="-122"/>
              </a:defRPr>
            </a:lvl4pPr>
            <a:lvl5pPr marL="1984375" defTabSz="992188" eaLnBrk="0" hangingPunct="0">
              <a:defRPr kumimoji="1" sz="2400">
                <a:solidFill>
                  <a:schemeClr val="tx1"/>
                </a:solidFill>
                <a:latin typeface="Times New Roman" pitchFamily="18" charset="0"/>
                <a:ea typeface="宋体" pitchFamily="2" charset="-122"/>
              </a:defRPr>
            </a:lvl5pPr>
            <a:lvl6pPr marL="2441575" defTabSz="992188"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898775" defTabSz="992188"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355975" defTabSz="992188"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13175" defTabSz="992188"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r>
              <a:rPr kumimoji="0" lang="en-US" altLang="zh-CN" sz="1700" b="1">
                <a:latin typeface="Arial" pitchFamily="34" charset="0"/>
              </a:rPr>
              <a:t>Catalyst</a:t>
            </a:r>
            <a:br>
              <a:rPr kumimoji="0" lang="en-US" altLang="zh-CN" sz="1700" b="1">
                <a:latin typeface="Arial" pitchFamily="34" charset="0"/>
              </a:rPr>
            </a:br>
            <a:r>
              <a:rPr kumimoji="0" lang="en-US" altLang="zh-CN" sz="1700" b="1">
                <a:latin typeface="Arial" pitchFamily="34" charset="0"/>
              </a:rPr>
              <a:t>4000Series</a:t>
            </a:r>
          </a:p>
        </p:txBody>
      </p:sp>
      <p:sp>
        <p:nvSpPr>
          <p:cNvPr id="134155" name="Rectangle 11"/>
          <p:cNvSpPr>
            <a:spLocks noChangeArrowheads="1"/>
          </p:cNvSpPr>
          <p:nvPr/>
        </p:nvSpPr>
        <p:spPr bwMode="auto">
          <a:xfrm>
            <a:off x="5661025" y="4010025"/>
            <a:ext cx="1501775" cy="422275"/>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9218" tIns="39608" rIns="79218" bIns="39608" anchor="ctr"/>
          <a:lstStyle>
            <a:lvl1pPr defTabSz="992188" eaLnBrk="0" hangingPunct="0">
              <a:defRPr kumimoji="1" sz="2400">
                <a:solidFill>
                  <a:schemeClr val="tx1"/>
                </a:solidFill>
                <a:latin typeface="Times New Roman" pitchFamily="18" charset="0"/>
                <a:ea typeface="宋体" pitchFamily="2" charset="-122"/>
              </a:defRPr>
            </a:lvl1pPr>
            <a:lvl2pPr marL="495300" defTabSz="992188" eaLnBrk="0" hangingPunct="0">
              <a:defRPr kumimoji="1" sz="2400">
                <a:solidFill>
                  <a:schemeClr val="tx1"/>
                </a:solidFill>
                <a:latin typeface="Times New Roman" pitchFamily="18" charset="0"/>
                <a:ea typeface="宋体" pitchFamily="2" charset="-122"/>
              </a:defRPr>
            </a:lvl2pPr>
            <a:lvl3pPr marL="992188" defTabSz="992188" eaLnBrk="0" hangingPunct="0">
              <a:defRPr kumimoji="1" sz="2400">
                <a:solidFill>
                  <a:schemeClr val="tx1"/>
                </a:solidFill>
                <a:latin typeface="Times New Roman" pitchFamily="18" charset="0"/>
                <a:ea typeface="宋体" pitchFamily="2" charset="-122"/>
              </a:defRPr>
            </a:lvl3pPr>
            <a:lvl4pPr marL="1487488" defTabSz="992188" eaLnBrk="0" hangingPunct="0">
              <a:defRPr kumimoji="1" sz="2400">
                <a:solidFill>
                  <a:schemeClr val="tx1"/>
                </a:solidFill>
                <a:latin typeface="Times New Roman" pitchFamily="18" charset="0"/>
                <a:ea typeface="宋体" pitchFamily="2" charset="-122"/>
              </a:defRPr>
            </a:lvl4pPr>
            <a:lvl5pPr marL="1984375" defTabSz="992188" eaLnBrk="0" hangingPunct="0">
              <a:defRPr kumimoji="1" sz="2400">
                <a:solidFill>
                  <a:schemeClr val="tx1"/>
                </a:solidFill>
                <a:latin typeface="Times New Roman" pitchFamily="18" charset="0"/>
                <a:ea typeface="宋体" pitchFamily="2" charset="-122"/>
              </a:defRPr>
            </a:lvl5pPr>
            <a:lvl6pPr marL="2441575" defTabSz="992188"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898775" defTabSz="992188"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355975" defTabSz="992188"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13175" defTabSz="992188"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r>
              <a:rPr kumimoji="0" lang="en-US" altLang="zh-CN" sz="1500" b="1">
                <a:latin typeface="Arial" pitchFamily="34" charset="0"/>
              </a:rPr>
              <a:t>Catalyst 2948G(-L3)</a:t>
            </a:r>
          </a:p>
        </p:txBody>
      </p:sp>
      <p:pic>
        <p:nvPicPr>
          <p:cNvPr id="134156" name="Picture 12" descr="29869_1"/>
          <p:cNvPicPr>
            <a:picLocks noChangeAspect="1" noChangeArrowheads="1"/>
          </p:cNvPicPr>
          <p:nvPr/>
        </p:nvPicPr>
        <p:blipFill>
          <a:blip r:embed="rId7" cstate="print">
            <a:extLst>
              <a:ext uri="{28A0092B-C50C-407E-A947-70E740481C1C}">
                <a14:useLocalDpi xmlns:a14="http://schemas.microsoft.com/office/drawing/2010/main" val="0"/>
              </a:ext>
            </a:extLst>
          </a:blip>
          <a:srcRect l="6250" t="31290" r="4250" b="25807"/>
          <a:stretch>
            <a:fillRect/>
          </a:stretch>
        </p:blipFill>
        <p:spPr bwMode="auto">
          <a:xfrm>
            <a:off x="4514850" y="3886200"/>
            <a:ext cx="1200150" cy="504825"/>
          </a:xfrm>
          <a:prstGeom prst="rect">
            <a:avLst/>
          </a:prstGeom>
          <a:noFill/>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53882" dir="2700000" algn="ctr" rotWithShape="0">
                    <a:schemeClr val="tx1"/>
                  </a:outerShdw>
                </a:effectLst>
              </a14:hiddenEffects>
            </a:ext>
          </a:extLst>
        </p:spPr>
      </p:pic>
      <p:pic>
        <p:nvPicPr>
          <p:cNvPr id="134157" name="Picture 13" descr="cropped_piranha"/>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230563" y="3455988"/>
            <a:ext cx="1049337" cy="277812"/>
          </a:xfrm>
          <a:prstGeom prst="rect">
            <a:avLst/>
          </a:prstGeom>
          <a:noFill/>
          <a:extLst>
            <a:ext uri="{909E8E84-426E-40DD-AFC4-6F175D3DCCD1}">
              <a14:hiddenFill xmlns:a14="http://schemas.microsoft.com/office/drawing/2010/main">
                <a:solidFill>
                  <a:srgbClr val="FFFFFF"/>
                </a:solidFill>
              </a14:hiddenFill>
            </a:ext>
          </a:extLst>
        </p:spPr>
      </p:pic>
      <p:sp>
        <p:nvSpPr>
          <p:cNvPr id="134158" name="Rectangle 14"/>
          <p:cNvSpPr>
            <a:spLocks noChangeArrowheads="1"/>
          </p:cNvSpPr>
          <p:nvPr/>
        </p:nvSpPr>
        <p:spPr bwMode="auto">
          <a:xfrm>
            <a:off x="3048000" y="3479800"/>
            <a:ext cx="1350963" cy="635000"/>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9218" tIns="39608" rIns="79218" bIns="39608" anchor="ctr"/>
          <a:lstStyle>
            <a:lvl1pPr defTabSz="992188" eaLnBrk="0" hangingPunct="0">
              <a:defRPr kumimoji="1" sz="2400">
                <a:solidFill>
                  <a:schemeClr val="tx1"/>
                </a:solidFill>
                <a:latin typeface="Times New Roman" pitchFamily="18" charset="0"/>
                <a:ea typeface="宋体" pitchFamily="2" charset="-122"/>
              </a:defRPr>
            </a:lvl1pPr>
            <a:lvl2pPr marL="495300" defTabSz="992188" eaLnBrk="0" hangingPunct="0">
              <a:defRPr kumimoji="1" sz="2400">
                <a:solidFill>
                  <a:schemeClr val="tx1"/>
                </a:solidFill>
                <a:latin typeface="Times New Roman" pitchFamily="18" charset="0"/>
                <a:ea typeface="宋体" pitchFamily="2" charset="-122"/>
              </a:defRPr>
            </a:lvl2pPr>
            <a:lvl3pPr marL="992188" defTabSz="992188" eaLnBrk="0" hangingPunct="0">
              <a:defRPr kumimoji="1" sz="2400">
                <a:solidFill>
                  <a:schemeClr val="tx1"/>
                </a:solidFill>
                <a:latin typeface="Times New Roman" pitchFamily="18" charset="0"/>
                <a:ea typeface="宋体" pitchFamily="2" charset="-122"/>
              </a:defRPr>
            </a:lvl3pPr>
            <a:lvl4pPr marL="1487488" defTabSz="992188" eaLnBrk="0" hangingPunct="0">
              <a:defRPr kumimoji="1" sz="2400">
                <a:solidFill>
                  <a:schemeClr val="tx1"/>
                </a:solidFill>
                <a:latin typeface="Times New Roman" pitchFamily="18" charset="0"/>
                <a:ea typeface="宋体" pitchFamily="2" charset="-122"/>
              </a:defRPr>
            </a:lvl4pPr>
            <a:lvl5pPr marL="1984375" defTabSz="992188" eaLnBrk="0" hangingPunct="0">
              <a:defRPr kumimoji="1" sz="2400">
                <a:solidFill>
                  <a:schemeClr val="tx1"/>
                </a:solidFill>
                <a:latin typeface="Times New Roman" pitchFamily="18" charset="0"/>
                <a:ea typeface="宋体" pitchFamily="2" charset="-122"/>
              </a:defRPr>
            </a:lvl5pPr>
            <a:lvl6pPr marL="2441575" defTabSz="992188"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898775" defTabSz="992188"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355975" defTabSz="992188"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13175" defTabSz="992188"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r>
              <a:rPr kumimoji="0" lang="en-US" altLang="zh-CN" sz="1500" b="1">
                <a:latin typeface="Arial" pitchFamily="34" charset="0"/>
              </a:rPr>
              <a:t>Catalyst 4912</a:t>
            </a:r>
          </a:p>
        </p:txBody>
      </p:sp>
      <p:sp>
        <p:nvSpPr>
          <p:cNvPr id="134159" name="Rectangle 15"/>
          <p:cNvSpPr>
            <a:spLocks noChangeArrowheads="1"/>
          </p:cNvSpPr>
          <p:nvPr/>
        </p:nvSpPr>
        <p:spPr bwMode="auto">
          <a:xfrm>
            <a:off x="809625" y="922338"/>
            <a:ext cx="7512050" cy="1270000"/>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89088" tIns="44543" rIns="89088" bIns="44543" anchor="ctr"/>
          <a:lstStyle>
            <a:lvl1pPr defTabSz="884238" eaLnBrk="0" hangingPunct="0">
              <a:lnSpc>
                <a:spcPct val="90000"/>
              </a:lnSpc>
              <a:defRPr kumimoji="1" sz="3600">
                <a:solidFill>
                  <a:schemeClr val="tx2"/>
                </a:solidFill>
                <a:latin typeface="Arial" pitchFamily="34" charset="0"/>
                <a:ea typeface="黑体" pitchFamily="49" charset="-122"/>
              </a:defRPr>
            </a:lvl1pPr>
            <a:lvl2pPr defTabSz="884238" eaLnBrk="0" hangingPunct="0">
              <a:lnSpc>
                <a:spcPct val="90000"/>
              </a:lnSpc>
              <a:defRPr kumimoji="1" sz="3600">
                <a:solidFill>
                  <a:schemeClr val="tx2"/>
                </a:solidFill>
                <a:latin typeface="Arial" pitchFamily="34" charset="0"/>
                <a:ea typeface="黑体" pitchFamily="49" charset="-122"/>
              </a:defRPr>
            </a:lvl2pPr>
            <a:lvl3pPr defTabSz="884238" eaLnBrk="0" hangingPunct="0">
              <a:lnSpc>
                <a:spcPct val="90000"/>
              </a:lnSpc>
              <a:defRPr kumimoji="1" sz="3600">
                <a:solidFill>
                  <a:schemeClr val="tx2"/>
                </a:solidFill>
                <a:latin typeface="Arial" pitchFamily="34" charset="0"/>
                <a:ea typeface="黑体" pitchFamily="49" charset="-122"/>
              </a:defRPr>
            </a:lvl3pPr>
            <a:lvl4pPr defTabSz="884238" eaLnBrk="0" hangingPunct="0">
              <a:lnSpc>
                <a:spcPct val="90000"/>
              </a:lnSpc>
              <a:defRPr kumimoji="1" sz="3600">
                <a:solidFill>
                  <a:schemeClr val="tx2"/>
                </a:solidFill>
                <a:latin typeface="Arial" pitchFamily="34" charset="0"/>
                <a:ea typeface="黑体" pitchFamily="49" charset="-122"/>
              </a:defRPr>
            </a:lvl4pPr>
            <a:lvl5pPr defTabSz="884238" eaLnBrk="0" hangingPunct="0">
              <a:lnSpc>
                <a:spcPct val="90000"/>
              </a:lnSpc>
              <a:defRPr kumimoji="1" sz="3600">
                <a:solidFill>
                  <a:schemeClr val="tx2"/>
                </a:solidFill>
                <a:latin typeface="Arial" pitchFamily="34" charset="0"/>
                <a:ea typeface="黑体" pitchFamily="49" charset="-122"/>
              </a:defRPr>
            </a:lvl5pPr>
            <a:lvl6pPr marL="457200" defTabSz="884238" eaLnBrk="0" fontAlgn="base" hangingPunct="0">
              <a:lnSpc>
                <a:spcPct val="90000"/>
              </a:lnSpc>
              <a:spcBef>
                <a:spcPct val="0"/>
              </a:spcBef>
              <a:spcAft>
                <a:spcPct val="0"/>
              </a:spcAft>
              <a:defRPr kumimoji="1" sz="3600">
                <a:solidFill>
                  <a:schemeClr val="tx2"/>
                </a:solidFill>
                <a:latin typeface="Arial" pitchFamily="34" charset="0"/>
                <a:ea typeface="黑体" pitchFamily="49" charset="-122"/>
              </a:defRPr>
            </a:lvl6pPr>
            <a:lvl7pPr marL="914400" defTabSz="884238" eaLnBrk="0" fontAlgn="base" hangingPunct="0">
              <a:lnSpc>
                <a:spcPct val="90000"/>
              </a:lnSpc>
              <a:spcBef>
                <a:spcPct val="0"/>
              </a:spcBef>
              <a:spcAft>
                <a:spcPct val="0"/>
              </a:spcAft>
              <a:defRPr kumimoji="1" sz="3600">
                <a:solidFill>
                  <a:schemeClr val="tx2"/>
                </a:solidFill>
                <a:latin typeface="Arial" pitchFamily="34" charset="0"/>
                <a:ea typeface="黑体" pitchFamily="49" charset="-122"/>
              </a:defRPr>
            </a:lvl7pPr>
            <a:lvl8pPr marL="1371600" defTabSz="884238" eaLnBrk="0" fontAlgn="base" hangingPunct="0">
              <a:lnSpc>
                <a:spcPct val="90000"/>
              </a:lnSpc>
              <a:spcBef>
                <a:spcPct val="0"/>
              </a:spcBef>
              <a:spcAft>
                <a:spcPct val="0"/>
              </a:spcAft>
              <a:defRPr kumimoji="1" sz="3600">
                <a:solidFill>
                  <a:schemeClr val="tx2"/>
                </a:solidFill>
                <a:latin typeface="Arial" pitchFamily="34" charset="0"/>
                <a:ea typeface="黑体" pitchFamily="49" charset="-122"/>
              </a:defRPr>
            </a:lvl8pPr>
            <a:lvl9pPr marL="1828800" defTabSz="884238" eaLnBrk="0" fontAlgn="base" hangingPunct="0">
              <a:lnSpc>
                <a:spcPct val="90000"/>
              </a:lnSpc>
              <a:spcBef>
                <a:spcPct val="0"/>
              </a:spcBef>
              <a:spcAft>
                <a:spcPct val="0"/>
              </a:spcAft>
              <a:defRPr kumimoji="1" sz="3600">
                <a:solidFill>
                  <a:schemeClr val="tx2"/>
                </a:solidFill>
                <a:latin typeface="Arial" pitchFamily="34" charset="0"/>
                <a:ea typeface="黑体" pitchFamily="49" charset="-122"/>
              </a:defRPr>
            </a:lvl9pPr>
          </a:lstStyle>
          <a:p>
            <a:endParaRPr lang="zh-CN" altLang="en-GB" sz="3800"/>
          </a:p>
        </p:txBody>
      </p:sp>
      <p:pic>
        <p:nvPicPr>
          <p:cNvPr id="134160" name="Picture 16"/>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838825" y="2514600"/>
            <a:ext cx="1050925" cy="1439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4161" name="Picture 17" descr="29583_10"/>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815138" y="2116138"/>
            <a:ext cx="1109662" cy="1524000"/>
          </a:xfrm>
          <a:prstGeom prst="rect">
            <a:avLst/>
          </a:prstGeom>
          <a:noFill/>
          <a:ln w="28575">
            <a:solidFill>
              <a:srgbClr val="00CCFC"/>
            </a:solidFill>
            <a:miter lim="800000"/>
            <a:headEnd/>
            <a:tailEnd/>
          </a:ln>
          <a:extLst>
            <a:ext uri="{909E8E84-426E-40DD-AFC4-6F175D3DCCD1}">
              <a14:hiddenFill xmlns:a14="http://schemas.microsoft.com/office/drawing/2010/main">
                <a:solidFill>
                  <a:srgbClr val="FFFFFF"/>
                </a:solidFill>
              </a14:hiddenFill>
            </a:ext>
          </a:extLst>
        </p:spPr>
      </p:pic>
      <p:pic>
        <p:nvPicPr>
          <p:cNvPr id="134162" name="Picture 18"/>
          <p:cNvPicPr>
            <a:picLocks noChangeArrowheads="1"/>
          </p:cNvPicPr>
          <p:nvPr/>
        </p:nvPicPr>
        <p:blipFill>
          <a:blip r:embed="rId11" cstate="print">
            <a:extLst>
              <a:ext uri="{28A0092B-C50C-407E-A947-70E740481C1C}">
                <a14:useLocalDpi xmlns:a14="http://schemas.microsoft.com/office/drawing/2010/main" val="0"/>
              </a:ext>
            </a:extLst>
          </a:blip>
          <a:srcRect l="4939" t="5251" r="7339" b="5470"/>
          <a:stretch>
            <a:fillRect/>
          </a:stretch>
        </p:blipFill>
        <p:spPr bwMode="auto">
          <a:xfrm>
            <a:off x="7840663" y="1812925"/>
            <a:ext cx="1003300" cy="1381125"/>
          </a:xfrm>
          <a:prstGeom prst="rect">
            <a:avLst/>
          </a:prstGeom>
          <a:solidFill>
            <a:schemeClr val="tx1"/>
          </a:solidFill>
          <a:ln w="25400">
            <a:solidFill>
              <a:srgbClr val="00C9FD"/>
            </a:solidFill>
            <a:miter lim="800000"/>
            <a:headEnd/>
            <a:tailEnd/>
          </a:ln>
          <a:effectLst>
            <a:outerShdw dist="35921" dir="2700000" algn="ctr" rotWithShape="0">
              <a:schemeClr val="bg2"/>
            </a:outerShdw>
          </a:effectLst>
        </p:spPr>
      </p:pic>
      <p:sp>
        <p:nvSpPr>
          <p:cNvPr id="134163" name="Rectangle 19"/>
          <p:cNvSpPr>
            <a:spLocks noChangeArrowheads="1"/>
          </p:cNvSpPr>
          <p:nvPr/>
        </p:nvSpPr>
        <p:spPr bwMode="auto">
          <a:xfrm>
            <a:off x="5761038" y="3751263"/>
            <a:ext cx="1350962" cy="422275"/>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9218" tIns="39608" rIns="79218" bIns="39608" anchor="ctr"/>
          <a:lstStyle>
            <a:lvl1pPr defTabSz="992188" eaLnBrk="0" hangingPunct="0">
              <a:defRPr kumimoji="1" sz="2400">
                <a:solidFill>
                  <a:schemeClr val="tx1"/>
                </a:solidFill>
                <a:latin typeface="Times New Roman" pitchFamily="18" charset="0"/>
                <a:ea typeface="宋体" pitchFamily="2" charset="-122"/>
              </a:defRPr>
            </a:lvl1pPr>
            <a:lvl2pPr marL="495300" defTabSz="992188" eaLnBrk="0" hangingPunct="0">
              <a:defRPr kumimoji="1" sz="2400">
                <a:solidFill>
                  <a:schemeClr val="tx1"/>
                </a:solidFill>
                <a:latin typeface="Times New Roman" pitchFamily="18" charset="0"/>
                <a:ea typeface="宋体" pitchFamily="2" charset="-122"/>
              </a:defRPr>
            </a:lvl2pPr>
            <a:lvl3pPr marL="992188" defTabSz="992188" eaLnBrk="0" hangingPunct="0">
              <a:defRPr kumimoji="1" sz="2400">
                <a:solidFill>
                  <a:schemeClr val="tx1"/>
                </a:solidFill>
                <a:latin typeface="Times New Roman" pitchFamily="18" charset="0"/>
                <a:ea typeface="宋体" pitchFamily="2" charset="-122"/>
              </a:defRPr>
            </a:lvl3pPr>
            <a:lvl4pPr marL="1487488" defTabSz="992188" eaLnBrk="0" hangingPunct="0">
              <a:defRPr kumimoji="1" sz="2400">
                <a:solidFill>
                  <a:schemeClr val="tx1"/>
                </a:solidFill>
                <a:latin typeface="Times New Roman" pitchFamily="18" charset="0"/>
                <a:ea typeface="宋体" pitchFamily="2" charset="-122"/>
              </a:defRPr>
            </a:lvl4pPr>
            <a:lvl5pPr marL="1984375" defTabSz="992188" eaLnBrk="0" hangingPunct="0">
              <a:defRPr kumimoji="1" sz="2400">
                <a:solidFill>
                  <a:schemeClr val="tx1"/>
                </a:solidFill>
                <a:latin typeface="Times New Roman" pitchFamily="18" charset="0"/>
                <a:ea typeface="宋体" pitchFamily="2" charset="-122"/>
              </a:defRPr>
            </a:lvl5pPr>
            <a:lvl6pPr marL="2441575" defTabSz="992188"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898775" defTabSz="992188"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355975" defTabSz="992188"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13175" defTabSz="992188"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r>
              <a:rPr kumimoji="0" lang="en-US" altLang="zh-CN" sz="1500" b="1">
                <a:latin typeface="Arial" pitchFamily="34" charset="0"/>
              </a:rPr>
              <a:t>Catalyst 5500</a:t>
            </a:r>
          </a:p>
        </p:txBody>
      </p:sp>
      <p:sp>
        <p:nvSpPr>
          <p:cNvPr id="134164" name="Rectangle 20"/>
          <p:cNvSpPr>
            <a:spLocks noChangeArrowheads="1"/>
          </p:cNvSpPr>
          <p:nvPr/>
        </p:nvSpPr>
        <p:spPr bwMode="auto">
          <a:xfrm>
            <a:off x="6650038" y="3556000"/>
            <a:ext cx="1350962" cy="423863"/>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9218" tIns="39608" rIns="79218" bIns="39608" anchor="ctr"/>
          <a:lstStyle>
            <a:lvl1pPr defTabSz="992188" eaLnBrk="0" hangingPunct="0">
              <a:defRPr kumimoji="1" sz="2400">
                <a:solidFill>
                  <a:schemeClr val="tx1"/>
                </a:solidFill>
                <a:latin typeface="Times New Roman" pitchFamily="18" charset="0"/>
                <a:ea typeface="宋体" pitchFamily="2" charset="-122"/>
              </a:defRPr>
            </a:lvl1pPr>
            <a:lvl2pPr marL="495300" defTabSz="992188" eaLnBrk="0" hangingPunct="0">
              <a:defRPr kumimoji="1" sz="2400">
                <a:solidFill>
                  <a:schemeClr val="tx1"/>
                </a:solidFill>
                <a:latin typeface="Times New Roman" pitchFamily="18" charset="0"/>
                <a:ea typeface="宋体" pitchFamily="2" charset="-122"/>
              </a:defRPr>
            </a:lvl2pPr>
            <a:lvl3pPr marL="992188" defTabSz="992188" eaLnBrk="0" hangingPunct="0">
              <a:defRPr kumimoji="1" sz="2400">
                <a:solidFill>
                  <a:schemeClr val="tx1"/>
                </a:solidFill>
                <a:latin typeface="Times New Roman" pitchFamily="18" charset="0"/>
                <a:ea typeface="宋体" pitchFamily="2" charset="-122"/>
              </a:defRPr>
            </a:lvl3pPr>
            <a:lvl4pPr marL="1487488" defTabSz="992188" eaLnBrk="0" hangingPunct="0">
              <a:defRPr kumimoji="1" sz="2400">
                <a:solidFill>
                  <a:schemeClr val="tx1"/>
                </a:solidFill>
                <a:latin typeface="Times New Roman" pitchFamily="18" charset="0"/>
                <a:ea typeface="宋体" pitchFamily="2" charset="-122"/>
              </a:defRPr>
            </a:lvl4pPr>
            <a:lvl5pPr marL="1984375" defTabSz="992188" eaLnBrk="0" hangingPunct="0">
              <a:defRPr kumimoji="1" sz="2400">
                <a:solidFill>
                  <a:schemeClr val="tx1"/>
                </a:solidFill>
                <a:latin typeface="Times New Roman" pitchFamily="18" charset="0"/>
                <a:ea typeface="宋体" pitchFamily="2" charset="-122"/>
              </a:defRPr>
            </a:lvl5pPr>
            <a:lvl6pPr marL="2441575" defTabSz="992188"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898775" defTabSz="992188"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355975" defTabSz="992188"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13175" defTabSz="992188"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r>
              <a:rPr kumimoji="0" lang="en-US" altLang="zh-CN" sz="1500" b="1">
                <a:latin typeface="Arial" pitchFamily="34" charset="0"/>
              </a:rPr>
              <a:t>Catalyst 6x00</a:t>
            </a:r>
          </a:p>
        </p:txBody>
      </p:sp>
      <p:sp>
        <p:nvSpPr>
          <p:cNvPr id="134165" name="Rectangle 21"/>
          <p:cNvSpPr>
            <a:spLocks noChangeArrowheads="1"/>
          </p:cNvSpPr>
          <p:nvPr/>
        </p:nvSpPr>
        <p:spPr bwMode="auto">
          <a:xfrm>
            <a:off x="7793038" y="3302000"/>
            <a:ext cx="1350962" cy="423863"/>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9218" tIns="39608" rIns="79218" bIns="39608" anchor="ctr"/>
          <a:lstStyle>
            <a:lvl1pPr defTabSz="992188" eaLnBrk="0" hangingPunct="0">
              <a:defRPr kumimoji="1" sz="2400">
                <a:solidFill>
                  <a:schemeClr val="tx1"/>
                </a:solidFill>
                <a:latin typeface="Times New Roman" pitchFamily="18" charset="0"/>
                <a:ea typeface="宋体" pitchFamily="2" charset="-122"/>
              </a:defRPr>
            </a:lvl1pPr>
            <a:lvl2pPr marL="495300" defTabSz="992188" eaLnBrk="0" hangingPunct="0">
              <a:defRPr kumimoji="1" sz="2400">
                <a:solidFill>
                  <a:schemeClr val="tx1"/>
                </a:solidFill>
                <a:latin typeface="Times New Roman" pitchFamily="18" charset="0"/>
                <a:ea typeface="宋体" pitchFamily="2" charset="-122"/>
              </a:defRPr>
            </a:lvl2pPr>
            <a:lvl3pPr marL="992188" defTabSz="992188" eaLnBrk="0" hangingPunct="0">
              <a:defRPr kumimoji="1" sz="2400">
                <a:solidFill>
                  <a:schemeClr val="tx1"/>
                </a:solidFill>
                <a:latin typeface="Times New Roman" pitchFamily="18" charset="0"/>
                <a:ea typeface="宋体" pitchFamily="2" charset="-122"/>
              </a:defRPr>
            </a:lvl3pPr>
            <a:lvl4pPr marL="1487488" defTabSz="992188" eaLnBrk="0" hangingPunct="0">
              <a:defRPr kumimoji="1" sz="2400">
                <a:solidFill>
                  <a:schemeClr val="tx1"/>
                </a:solidFill>
                <a:latin typeface="Times New Roman" pitchFamily="18" charset="0"/>
                <a:ea typeface="宋体" pitchFamily="2" charset="-122"/>
              </a:defRPr>
            </a:lvl4pPr>
            <a:lvl5pPr marL="1984375" defTabSz="992188" eaLnBrk="0" hangingPunct="0">
              <a:defRPr kumimoji="1" sz="2400">
                <a:solidFill>
                  <a:schemeClr val="tx1"/>
                </a:solidFill>
                <a:latin typeface="Times New Roman" pitchFamily="18" charset="0"/>
                <a:ea typeface="宋体" pitchFamily="2" charset="-122"/>
              </a:defRPr>
            </a:lvl5pPr>
            <a:lvl6pPr marL="2441575" defTabSz="992188"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898775" defTabSz="992188"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355975" defTabSz="992188"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13175" defTabSz="992188"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r>
              <a:rPr kumimoji="0" lang="en-US" altLang="zh-CN" sz="1500" b="1">
                <a:latin typeface="Arial" pitchFamily="34" charset="0"/>
              </a:rPr>
              <a:t>Catalyst 8500</a:t>
            </a:r>
          </a:p>
        </p:txBody>
      </p:sp>
      <p:sp>
        <p:nvSpPr>
          <p:cNvPr id="134166" name="Rectangle 22"/>
          <p:cNvSpPr>
            <a:spLocks noChangeArrowheads="1"/>
          </p:cNvSpPr>
          <p:nvPr/>
        </p:nvSpPr>
        <p:spPr bwMode="auto">
          <a:xfrm rot="16200000">
            <a:off x="-357187" y="3892550"/>
            <a:ext cx="140335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77468" tIns="38734" rIns="77468" bIns="38734">
            <a:spAutoFit/>
          </a:bodyPr>
          <a:lstStyle>
            <a:lvl1pPr defTabSz="611188" eaLnBrk="0" hangingPunct="0">
              <a:defRPr kumimoji="1" sz="2400">
                <a:solidFill>
                  <a:schemeClr val="tx1"/>
                </a:solidFill>
                <a:latin typeface="Times New Roman" pitchFamily="18" charset="0"/>
                <a:ea typeface="宋体" pitchFamily="2" charset="-122"/>
              </a:defRPr>
            </a:lvl1pPr>
            <a:lvl2pPr marL="387350" defTabSz="611188" eaLnBrk="0" hangingPunct="0">
              <a:defRPr kumimoji="1" sz="2400">
                <a:solidFill>
                  <a:schemeClr val="tx1"/>
                </a:solidFill>
                <a:latin typeface="Times New Roman" pitchFamily="18" charset="0"/>
                <a:ea typeface="宋体" pitchFamily="2" charset="-122"/>
              </a:defRPr>
            </a:lvl2pPr>
            <a:lvl3pPr marL="776288" defTabSz="611188" eaLnBrk="0" hangingPunct="0">
              <a:defRPr kumimoji="1" sz="2400">
                <a:solidFill>
                  <a:schemeClr val="tx1"/>
                </a:solidFill>
                <a:latin typeface="Times New Roman" pitchFamily="18" charset="0"/>
                <a:ea typeface="宋体" pitchFamily="2" charset="-122"/>
              </a:defRPr>
            </a:lvl3pPr>
            <a:lvl4pPr marL="1163638" defTabSz="611188" eaLnBrk="0" hangingPunct="0">
              <a:defRPr kumimoji="1" sz="2400">
                <a:solidFill>
                  <a:schemeClr val="tx1"/>
                </a:solidFill>
                <a:latin typeface="Times New Roman" pitchFamily="18" charset="0"/>
                <a:ea typeface="宋体" pitchFamily="2" charset="-122"/>
              </a:defRPr>
            </a:lvl4pPr>
            <a:lvl5pPr marL="1550988" defTabSz="611188" eaLnBrk="0" hangingPunct="0">
              <a:defRPr kumimoji="1" sz="2400">
                <a:solidFill>
                  <a:schemeClr val="tx1"/>
                </a:solidFill>
                <a:latin typeface="Times New Roman" pitchFamily="18" charset="0"/>
                <a:ea typeface="宋体" pitchFamily="2" charset="-122"/>
              </a:defRPr>
            </a:lvl5pPr>
            <a:lvl6pPr marL="2008188" defTabSz="611188"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465388" defTabSz="611188"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2922588" defTabSz="611188"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379788" defTabSz="611188"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r"/>
            <a:r>
              <a:rPr kumimoji="0" lang="zh-CN" altLang="en-US" sz="2000" b="1">
                <a:latin typeface="Arial" pitchFamily="34" charset="0"/>
              </a:rPr>
              <a:t>价格</a:t>
            </a:r>
            <a:endParaRPr kumimoji="0" lang="zh-CN" altLang="zh-CN" sz="2000" b="1">
              <a:latin typeface="Arial" pitchFamily="34" charset="0"/>
            </a:endParaRPr>
          </a:p>
        </p:txBody>
      </p:sp>
      <p:sp>
        <p:nvSpPr>
          <p:cNvPr id="134167" name="Rectangle 23"/>
          <p:cNvSpPr>
            <a:spLocks noChangeArrowheads="1"/>
          </p:cNvSpPr>
          <p:nvPr/>
        </p:nvSpPr>
        <p:spPr bwMode="auto">
          <a:xfrm>
            <a:off x="3914775" y="6324600"/>
            <a:ext cx="119062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7817" tIns="44771" rIns="87817" bIns="44771">
            <a:spAutoFit/>
          </a:bodyPr>
          <a:lstStyle>
            <a:lvl1pPr defTabSz="873125" eaLnBrk="0" hangingPunct="0">
              <a:defRPr kumimoji="1" sz="2400">
                <a:solidFill>
                  <a:schemeClr val="tx1"/>
                </a:solidFill>
                <a:latin typeface="Times New Roman" pitchFamily="18" charset="0"/>
                <a:ea typeface="宋体" pitchFamily="2" charset="-122"/>
              </a:defRPr>
            </a:lvl1pPr>
            <a:lvl2pPr marL="434975" defTabSz="873125" eaLnBrk="0" hangingPunct="0">
              <a:defRPr kumimoji="1" sz="2400">
                <a:solidFill>
                  <a:schemeClr val="tx1"/>
                </a:solidFill>
                <a:latin typeface="Times New Roman" pitchFamily="18" charset="0"/>
                <a:ea typeface="宋体" pitchFamily="2" charset="-122"/>
              </a:defRPr>
            </a:lvl2pPr>
            <a:lvl3pPr marL="873125" defTabSz="873125" eaLnBrk="0" hangingPunct="0">
              <a:defRPr kumimoji="1" sz="2400">
                <a:solidFill>
                  <a:schemeClr val="tx1"/>
                </a:solidFill>
                <a:latin typeface="Times New Roman" pitchFamily="18" charset="0"/>
                <a:ea typeface="宋体" pitchFamily="2" charset="-122"/>
              </a:defRPr>
            </a:lvl3pPr>
            <a:lvl4pPr marL="1308100" defTabSz="873125" eaLnBrk="0" hangingPunct="0">
              <a:defRPr kumimoji="1" sz="2400">
                <a:solidFill>
                  <a:schemeClr val="tx1"/>
                </a:solidFill>
                <a:latin typeface="Times New Roman" pitchFamily="18" charset="0"/>
                <a:ea typeface="宋体" pitchFamily="2" charset="-122"/>
              </a:defRPr>
            </a:lvl4pPr>
            <a:lvl5pPr marL="1746250" defTabSz="873125" eaLnBrk="0" hangingPunct="0">
              <a:defRPr kumimoji="1" sz="2400">
                <a:solidFill>
                  <a:schemeClr val="tx1"/>
                </a:solidFill>
                <a:latin typeface="Times New Roman" pitchFamily="18" charset="0"/>
                <a:ea typeface="宋体" pitchFamily="2" charset="-122"/>
              </a:defRPr>
            </a:lvl5pPr>
            <a:lvl6pPr marL="2203450" defTabSz="873125"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660650" defTabSz="873125"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117850" defTabSz="873125"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575050" defTabSz="873125"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ctr"/>
            <a:r>
              <a:rPr kumimoji="0" lang="zh-CN" altLang="en-US" sz="2000" b="1">
                <a:solidFill>
                  <a:srgbClr val="000000"/>
                </a:solidFill>
                <a:latin typeface="Arial" pitchFamily="34" charset="0"/>
              </a:rPr>
              <a:t>可扩展性</a:t>
            </a:r>
            <a:endParaRPr kumimoji="0" lang="zh-CN" altLang="zh-CN" sz="2000" b="1">
              <a:solidFill>
                <a:srgbClr val="000000"/>
              </a:solidFill>
              <a:latin typeface="Arial" pitchFamily="34" charset="0"/>
            </a:endParaRPr>
          </a:p>
        </p:txBody>
      </p:sp>
      <p:sp>
        <p:nvSpPr>
          <p:cNvPr id="134168" name="Rectangle 24"/>
          <p:cNvSpPr>
            <a:spLocks noChangeArrowheads="1"/>
          </p:cNvSpPr>
          <p:nvPr/>
        </p:nvSpPr>
        <p:spPr bwMode="auto">
          <a:xfrm rot="19355962">
            <a:off x="1900238" y="3492500"/>
            <a:ext cx="12477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7817" tIns="44771" rIns="87817" bIns="44771">
            <a:spAutoFit/>
          </a:bodyPr>
          <a:lstStyle>
            <a:lvl1pPr defTabSz="873125" eaLnBrk="0" hangingPunct="0">
              <a:defRPr kumimoji="1" sz="2400">
                <a:solidFill>
                  <a:schemeClr val="tx1"/>
                </a:solidFill>
                <a:latin typeface="Times New Roman" pitchFamily="18" charset="0"/>
                <a:ea typeface="宋体" pitchFamily="2" charset="-122"/>
              </a:defRPr>
            </a:lvl1pPr>
            <a:lvl2pPr marL="434975" defTabSz="873125" eaLnBrk="0" hangingPunct="0">
              <a:defRPr kumimoji="1" sz="2400">
                <a:solidFill>
                  <a:schemeClr val="tx1"/>
                </a:solidFill>
                <a:latin typeface="Times New Roman" pitchFamily="18" charset="0"/>
                <a:ea typeface="宋体" pitchFamily="2" charset="-122"/>
              </a:defRPr>
            </a:lvl2pPr>
            <a:lvl3pPr marL="873125" defTabSz="873125" eaLnBrk="0" hangingPunct="0">
              <a:defRPr kumimoji="1" sz="2400">
                <a:solidFill>
                  <a:schemeClr val="tx1"/>
                </a:solidFill>
                <a:latin typeface="Times New Roman" pitchFamily="18" charset="0"/>
                <a:ea typeface="宋体" pitchFamily="2" charset="-122"/>
              </a:defRPr>
            </a:lvl3pPr>
            <a:lvl4pPr marL="1308100" defTabSz="873125" eaLnBrk="0" hangingPunct="0">
              <a:defRPr kumimoji="1" sz="2400">
                <a:solidFill>
                  <a:schemeClr val="tx1"/>
                </a:solidFill>
                <a:latin typeface="Times New Roman" pitchFamily="18" charset="0"/>
                <a:ea typeface="宋体" pitchFamily="2" charset="-122"/>
              </a:defRPr>
            </a:lvl4pPr>
            <a:lvl5pPr marL="1746250" defTabSz="873125" eaLnBrk="0" hangingPunct="0">
              <a:defRPr kumimoji="1" sz="2400">
                <a:solidFill>
                  <a:schemeClr val="tx1"/>
                </a:solidFill>
                <a:latin typeface="Times New Roman" pitchFamily="18" charset="0"/>
                <a:ea typeface="宋体" pitchFamily="2" charset="-122"/>
              </a:defRPr>
            </a:lvl5pPr>
            <a:lvl6pPr marL="2203450" defTabSz="873125"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660650" defTabSz="873125"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117850" defTabSz="873125"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575050" defTabSz="873125"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ctr"/>
            <a:r>
              <a:rPr kumimoji="0" lang="en-US" altLang="zh-CN" sz="2000" b="1">
                <a:solidFill>
                  <a:srgbClr val="000000"/>
                </a:solidFill>
                <a:latin typeface="Arial" pitchFamily="34" charset="0"/>
              </a:rPr>
              <a:t>Function</a:t>
            </a:r>
            <a:endParaRPr kumimoji="0" lang="zh-CN" altLang="zh-CN" sz="2000" b="1">
              <a:solidFill>
                <a:srgbClr val="000000"/>
              </a:solidFill>
              <a:latin typeface="Arial" pitchFamily="34" charset="0"/>
            </a:endParaRPr>
          </a:p>
        </p:txBody>
      </p:sp>
      <p:sp>
        <p:nvSpPr>
          <p:cNvPr id="134169" name="Rectangle 25"/>
          <p:cNvSpPr>
            <a:spLocks noChangeArrowheads="1"/>
          </p:cNvSpPr>
          <p:nvPr/>
        </p:nvSpPr>
        <p:spPr bwMode="auto">
          <a:xfrm>
            <a:off x="685800" y="1676400"/>
            <a:ext cx="1746250" cy="354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chemeClr val="bg2"/>
                  </a:outerShdw>
                </a:effectLst>
              </a14:hiddenEffects>
            </a:ext>
          </a:extLst>
        </p:spPr>
        <p:txBody>
          <a:bodyPr wrap="none" lIns="73198" tIns="39277" rIns="73198" bIns="39277">
            <a:spAutoFit/>
          </a:bodyPr>
          <a:lstStyle>
            <a:lvl1pPr defTabSz="538163" eaLnBrk="0" hangingPunct="0">
              <a:defRPr kumimoji="1" sz="2400">
                <a:solidFill>
                  <a:schemeClr val="tx1"/>
                </a:solidFill>
                <a:latin typeface="Times New Roman" pitchFamily="18" charset="0"/>
                <a:ea typeface="宋体" pitchFamily="2" charset="-122"/>
              </a:defRPr>
            </a:lvl1pPr>
            <a:lvl2pPr marL="371475" defTabSz="538163" eaLnBrk="0" hangingPunct="0">
              <a:defRPr kumimoji="1" sz="2400">
                <a:solidFill>
                  <a:schemeClr val="tx1"/>
                </a:solidFill>
                <a:latin typeface="Times New Roman" pitchFamily="18" charset="0"/>
                <a:ea typeface="宋体" pitchFamily="2" charset="-122"/>
              </a:defRPr>
            </a:lvl2pPr>
            <a:lvl3pPr marL="742950" defTabSz="538163" eaLnBrk="0" hangingPunct="0">
              <a:defRPr kumimoji="1" sz="2400">
                <a:solidFill>
                  <a:schemeClr val="tx1"/>
                </a:solidFill>
                <a:latin typeface="Times New Roman" pitchFamily="18" charset="0"/>
                <a:ea typeface="宋体" pitchFamily="2" charset="-122"/>
              </a:defRPr>
            </a:lvl3pPr>
            <a:lvl4pPr marL="1114425" defTabSz="538163" eaLnBrk="0" hangingPunct="0">
              <a:defRPr kumimoji="1" sz="2400">
                <a:solidFill>
                  <a:schemeClr val="tx1"/>
                </a:solidFill>
                <a:latin typeface="Times New Roman" pitchFamily="18" charset="0"/>
                <a:ea typeface="宋体" pitchFamily="2" charset="-122"/>
              </a:defRPr>
            </a:lvl4pPr>
            <a:lvl5pPr marL="1485900" defTabSz="538163" eaLnBrk="0" hangingPunct="0">
              <a:defRPr kumimoji="1" sz="2400">
                <a:solidFill>
                  <a:schemeClr val="tx1"/>
                </a:solidFill>
                <a:latin typeface="Times New Roman" pitchFamily="18" charset="0"/>
                <a:ea typeface="宋体" pitchFamily="2" charset="-122"/>
              </a:defRPr>
            </a:lvl5pPr>
            <a:lvl6pPr marL="1943100" defTabSz="538163"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400300" defTabSz="538163"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2857500" defTabSz="538163"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314700" defTabSz="538163"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ctr"/>
            <a:r>
              <a:rPr kumimoji="0" lang="zh-CN" altLang="en-US" sz="1800" b="1">
                <a:solidFill>
                  <a:schemeClr val="tx2"/>
                </a:solidFill>
                <a:latin typeface="Arial" pitchFamily="34" charset="0"/>
              </a:rPr>
              <a:t>中小企业工作组</a:t>
            </a:r>
          </a:p>
        </p:txBody>
      </p:sp>
      <p:sp>
        <p:nvSpPr>
          <p:cNvPr id="134170" name="Rectangle 26"/>
          <p:cNvSpPr>
            <a:spLocks noChangeArrowheads="1"/>
          </p:cNvSpPr>
          <p:nvPr/>
        </p:nvSpPr>
        <p:spPr bwMode="auto">
          <a:xfrm>
            <a:off x="2962275" y="1600200"/>
            <a:ext cx="1746250" cy="628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chemeClr val="bg2"/>
                  </a:outerShdw>
                </a:effectLst>
              </a14:hiddenEffects>
            </a:ext>
          </a:extLst>
        </p:spPr>
        <p:txBody>
          <a:bodyPr wrap="none" lIns="73198" tIns="39277" rIns="73198" bIns="39277">
            <a:spAutoFit/>
          </a:bodyPr>
          <a:lstStyle>
            <a:lvl1pPr defTabSz="538163" eaLnBrk="0" hangingPunct="0">
              <a:defRPr kumimoji="1" sz="2400">
                <a:solidFill>
                  <a:schemeClr val="tx1"/>
                </a:solidFill>
                <a:latin typeface="Times New Roman" pitchFamily="18" charset="0"/>
                <a:ea typeface="宋体" pitchFamily="2" charset="-122"/>
              </a:defRPr>
            </a:lvl1pPr>
            <a:lvl2pPr marL="371475" defTabSz="538163" eaLnBrk="0" hangingPunct="0">
              <a:defRPr kumimoji="1" sz="2400">
                <a:solidFill>
                  <a:schemeClr val="tx1"/>
                </a:solidFill>
                <a:latin typeface="Times New Roman" pitchFamily="18" charset="0"/>
                <a:ea typeface="宋体" pitchFamily="2" charset="-122"/>
              </a:defRPr>
            </a:lvl2pPr>
            <a:lvl3pPr marL="742950" defTabSz="538163" eaLnBrk="0" hangingPunct="0">
              <a:defRPr kumimoji="1" sz="2400">
                <a:solidFill>
                  <a:schemeClr val="tx1"/>
                </a:solidFill>
                <a:latin typeface="Times New Roman" pitchFamily="18" charset="0"/>
                <a:ea typeface="宋体" pitchFamily="2" charset="-122"/>
              </a:defRPr>
            </a:lvl3pPr>
            <a:lvl4pPr marL="1114425" defTabSz="538163" eaLnBrk="0" hangingPunct="0">
              <a:defRPr kumimoji="1" sz="2400">
                <a:solidFill>
                  <a:schemeClr val="tx1"/>
                </a:solidFill>
                <a:latin typeface="Times New Roman" pitchFamily="18" charset="0"/>
                <a:ea typeface="宋体" pitchFamily="2" charset="-122"/>
              </a:defRPr>
            </a:lvl4pPr>
            <a:lvl5pPr marL="1485900" defTabSz="538163" eaLnBrk="0" hangingPunct="0">
              <a:defRPr kumimoji="1" sz="2400">
                <a:solidFill>
                  <a:schemeClr val="tx1"/>
                </a:solidFill>
                <a:latin typeface="Times New Roman" pitchFamily="18" charset="0"/>
                <a:ea typeface="宋体" pitchFamily="2" charset="-122"/>
              </a:defRPr>
            </a:lvl5pPr>
            <a:lvl6pPr marL="1943100" defTabSz="538163"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400300" defTabSz="538163"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2857500" defTabSz="538163"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314700" defTabSz="538163"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ctr"/>
            <a:r>
              <a:rPr kumimoji="0" lang="zh-CN" altLang="en-US" sz="1800" b="1">
                <a:solidFill>
                  <a:schemeClr val="tx2"/>
                </a:solidFill>
                <a:latin typeface="Arial" pitchFamily="34" charset="0"/>
              </a:rPr>
              <a:t>中小企业骨干</a:t>
            </a:r>
          </a:p>
          <a:p>
            <a:pPr algn="ctr"/>
            <a:r>
              <a:rPr kumimoji="0" lang="zh-CN" altLang="en-US" sz="1800" b="1">
                <a:solidFill>
                  <a:schemeClr val="tx2"/>
                </a:solidFill>
                <a:latin typeface="Arial" pitchFamily="34" charset="0"/>
              </a:rPr>
              <a:t>大型企业配线间</a:t>
            </a:r>
            <a:endParaRPr kumimoji="0" lang="zh-CN" altLang="zh-CN" sz="1800" b="1">
              <a:solidFill>
                <a:schemeClr val="tx2"/>
              </a:solidFill>
              <a:latin typeface="Arial" pitchFamily="34" charset="0"/>
            </a:endParaRPr>
          </a:p>
        </p:txBody>
      </p:sp>
      <p:sp>
        <p:nvSpPr>
          <p:cNvPr id="134171" name="Rectangle 27"/>
          <p:cNvSpPr>
            <a:spLocks noChangeArrowheads="1"/>
          </p:cNvSpPr>
          <p:nvPr/>
        </p:nvSpPr>
        <p:spPr bwMode="auto">
          <a:xfrm>
            <a:off x="5635625" y="1524000"/>
            <a:ext cx="1581150" cy="628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chemeClr val="bg2"/>
                  </a:outerShdw>
                </a:effectLst>
              </a14:hiddenEffects>
            </a:ext>
          </a:extLst>
        </p:spPr>
        <p:txBody>
          <a:bodyPr wrap="none" lIns="73198" tIns="39277" rIns="73198" bIns="39277">
            <a:spAutoFit/>
          </a:bodyPr>
          <a:lstStyle>
            <a:lvl1pPr defTabSz="538163" eaLnBrk="0" hangingPunct="0">
              <a:defRPr kumimoji="1" sz="2400">
                <a:solidFill>
                  <a:schemeClr val="tx1"/>
                </a:solidFill>
                <a:latin typeface="Times New Roman" pitchFamily="18" charset="0"/>
                <a:ea typeface="宋体" pitchFamily="2" charset="-122"/>
              </a:defRPr>
            </a:lvl1pPr>
            <a:lvl2pPr marL="371475" defTabSz="538163" eaLnBrk="0" hangingPunct="0">
              <a:defRPr kumimoji="1" sz="2400">
                <a:solidFill>
                  <a:schemeClr val="tx1"/>
                </a:solidFill>
                <a:latin typeface="Times New Roman" pitchFamily="18" charset="0"/>
                <a:ea typeface="宋体" pitchFamily="2" charset="-122"/>
              </a:defRPr>
            </a:lvl2pPr>
            <a:lvl3pPr marL="742950" defTabSz="538163" eaLnBrk="0" hangingPunct="0">
              <a:defRPr kumimoji="1" sz="2400">
                <a:solidFill>
                  <a:schemeClr val="tx1"/>
                </a:solidFill>
                <a:latin typeface="Times New Roman" pitchFamily="18" charset="0"/>
                <a:ea typeface="宋体" pitchFamily="2" charset="-122"/>
              </a:defRPr>
            </a:lvl3pPr>
            <a:lvl4pPr marL="1114425" defTabSz="538163" eaLnBrk="0" hangingPunct="0">
              <a:defRPr kumimoji="1" sz="2400">
                <a:solidFill>
                  <a:schemeClr val="tx1"/>
                </a:solidFill>
                <a:latin typeface="Times New Roman" pitchFamily="18" charset="0"/>
                <a:ea typeface="宋体" pitchFamily="2" charset="-122"/>
              </a:defRPr>
            </a:lvl4pPr>
            <a:lvl5pPr marL="1485900" defTabSz="538163" eaLnBrk="0" hangingPunct="0">
              <a:defRPr kumimoji="1" sz="2400">
                <a:solidFill>
                  <a:schemeClr val="tx1"/>
                </a:solidFill>
                <a:latin typeface="Times New Roman" pitchFamily="18" charset="0"/>
                <a:ea typeface="宋体" pitchFamily="2" charset="-122"/>
              </a:defRPr>
            </a:lvl5pPr>
            <a:lvl6pPr marL="1943100" defTabSz="538163"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400300" defTabSz="538163"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2857500" defTabSz="538163"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314700" defTabSz="538163"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ctr"/>
            <a:r>
              <a:rPr kumimoji="0" lang="zh-CN" altLang="en-US" sz="1800" b="1">
                <a:solidFill>
                  <a:schemeClr val="tx2"/>
                </a:solidFill>
                <a:latin typeface="Arial" pitchFamily="34" charset="0"/>
              </a:rPr>
              <a:t>园区网</a:t>
            </a:r>
            <a:r>
              <a:rPr kumimoji="0" lang="en-US" altLang="zh-CN" sz="1800" b="1">
                <a:solidFill>
                  <a:schemeClr val="tx2"/>
                </a:solidFill>
                <a:latin typeface="Arial" pitchFamily="34" charset="0"/>
              </a:rPr>
              <a:t>/</a:t>
            </a:r>
            <a:r>
              <a:rPr kumimoji="0" lang="zh-CN" altLang="en-US" sz="1800" b="1">
                <a:solidFill>
                  <a:schemeClr val="tx2"/>
                </a:solidFill>
                <a:latin typeface="Arial" pitchFamily="34" charset="0"/>
              </a:rPr>
              <a:t>城域网</a:t>
            </a:r>
          </a:p>
          <a:p>
            <a:pPr algn="ctr"/>
            <a:r>
              <a:rPr kumimoji="0" lang="zh-CN" altLang="en-US" sz="1800" b="1">
                <a:solidFill>
                  <a:schemeClr val="tx2"/>
                </a:solidFill>
                <a:latin typeface="Arial" pitchFamily="34" charset="0"/>
              </a:rPr>
              <a:t>骨干</a:t>
            </a:r>
            <a:endParaRPr kumimoji="0" lang="zh-CN" altLang="zh-CN" sz="1800" b="1">
              <a:solidFill>
                <a:schemeClr val="tx2"/>
              </a:solidFill>
              <a:latin typeface="Arial" pitchFamily="34" charset="0"/>
            </a:endParaRPr>
          </a:p>
        </p:txBody>
      </p:sp>
      <p:sp>
        <p:nvSpPr>
          <p:cNvPr id="134172" name="Rectangle 28"/>
          <p:cNvSpPr>
            <a:spLocks noChangeArrowheads="1"/>
          </p:cNvSpPr>
          <p:nvPr/>
        </p:nvSpPr>
        <p:spPr bwMode="auto">
          <a:xfrm>
            <a:off x="2697163" y="4211638"/>
            <a:ext cx="1800225" cy="301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3025" tIns="36512" rIns="73025" bIns="36512">
            <a:spAutoFit/>
          </a:bodyPr>
          <a:lstStyle/>
          <a:p>
            <a:pPr eaLnBrk="0" hangingPunct="0"/>
            <a:r>
              <a:rPr kumimoji="0" lang="en-US" altLang="zh-CN" sz="1500" b="1">
                <a:latin typeface="Arial" pitchFamily="34" charset="0"/>
              </a:rPr>
              <a:t>Catalyst 4908G-L3</a:t>
            </a:r>
          </a:p>
        </p:txBody>
      </p:sp>
      <p:pic>
        <p:nvPicPr>
          <p:cNvPr id="134173" name="Picture 29" descr="30902_02"/>
          <p:cNvPicPr>
            <a:picLocks noChangeAspect="1" noChangeArrowheads="1"/>
          </p:cNvPicPr>
          <p:nvPr/>
        </p:nvPicPr>
        <p:blipFill>
          <a:blip r:embed="rId12" cstate="print">
            <a:extLst>
              <a:ext uri="{28A0092B-C50C-407E-A947-70E740481C1C}">
                <a14:useLocalDpi xmlns:a14="http://schemas.microsoft.com/office/drawing/2010/main" val="0"/>
              </a:ext>
            </a:extLst>
          </a:blip>
          <a:srcRect l="8426" t="19109" r="10750" b="22678"/>
          <a:stretch>
            <a:fillRect/>
          </a:stretch>
        </p:blipFill>
        <p:spPr bwMode="auto">
          <a:xfrm>
            <a:off x="4343400" y="2819400"/>
            <a:ext cx="1446213" cy="817563"/>
          </a:xfrm>
          <a:prstGeom prst="rect">
            <a:avLst/>
          </a:prstGeom>
          <a:noFill/>
          <a:extLst>
            <a:ext uri="{909E8E84-426E-40DD-AFC4-6F175D3DCCD1}">
              <a14:hiddenFill xmlns:a14="http://schemas.microsoft.com/office/drawing/2010/main">
                <a:solidFill>
                  <a:srgbClr val="FFFFFF"/>
                </a:solidFill>
              </a14:hiddenFill>
            </a:ext>
          </a:extLst>
        </p:spPr>
      </p:pic>
      <p:pic>
        <p:nvPicPr>
          <p:cNvPr id="134174" name="Picture 30" descr="31134_5"/>
          <p:cNvPicPr>
            <a:picLocks noChangeAspect="1" noChangeArrowheads="1"/>
          </p:cNvPicPr>
          <p:nvPr/>
        </p:nvPicPr>
        <p:blipFill>
          <a:blip r:embed="rId13" cstate="print">
            <a:extLst>
              <a:ext uri="{28A0092B-C50C-407E-A947-70E740481C1C}">
                <a14:useLocalDpi xmlns:a14="http://schemas.microsoft.com/office/drawing/2010/main" val="0"/>
              </a:ext>
            </a:extLst>
          </a:blip>
          <a:srcRect t="15947" r="6250" b="20265"/>
          <a:stretch>
            <a:fillRect/>
          </a:stretch>
        </p:blipFill>
        <p:spPr bwMode="auto">
          <a:xfrm>
            <a:off x="2438400" y="4495800"/>
            <a:ext cx="1676400" cy="781050"/>
          </a:xfrm>
          <a:prstGeom prst="rect">
            <a:avLst/>
          </a:prstGeom>
          <a:noFill/>
          <a:ln w="9525">
            <a:solidFill>
              <a:schemeClr val="folHlink"/>
            </a:solidFill>
            <a:miter lim="800000"/>
            <a:headEnd/>
            <a:tailEnd/>
          </a:ln>
          <a:extLst>
            <a:ext uri="{909E8E84-426E-40DD-AFC4-6F175D3DCCD1}">
              <a14:hiddenFill xmlns:a14="http://schemas.microsoft.com/office/drawing/2010/main">
                <a:solidFill>
                  <a:srgbClr val="FFFFFF"/>
                </a:solidFill>
              </a14:hiddenFill>
            </a:ext>
          </a:extLst>
        </p:spPr>
      </p:pic>
      <p:pic>
        <p:nvPicPr>
          <p:cNvPr id="134175" name="Picture 31" descr="31327_3a"/>
          <p:cNvPicPr>
            <a:picLocks noChangeAspect="1" noChangeArrowheads="1"/>
          </p:cNvPicPr>
          <p:nvPr/>
        </p:nvPicPr>
        <p:blipFill>
          <a:blip r:embed="rId14" cstate="print">
            <a:extLst>
              <a:ext uri="{28A0092B-C50C-407E-A947-70E740481C1C}">
                <a14:useLocalDpi xmlns:a14="http://schemas.microsoft.com/office/drawing/2010/main" val="0"/>
              </a:ext>
            </a:extLst>
          </a:blip>
          <a:srcRect t="28458" b="30435"/>
          <a:stretch>
            <a:fillRect/>
          </a:stretch>
        </p:blipFill>
        <p:spPr bwMode="auto">
          <a:xfrm>
            <a:off x="2895600" y="3886200"/>
            <a:ext cx="1485900" cy="382588"/>
          </a:xfrm>
          <a:prstGeom prst="rect">
            <a:avLst/>
          </a:prstGeom>
          <a:noFill/>
          <a:extLst>
            <a:ext uri="{909E8E84-426E-40DD-AFC4-6F175D3DCCD1}">
              <a14:hiddenFill xmlns:a14="http://schemas.microsoft.com/office/drawing/2010/main">
                <a:solidFill>
                  <a:srgbClr val="FFFFFF"/>
                </a:solidFill>
              </a14:hiddenFill>
            </a:ext>
          </a:extLst>
        </p:spPr>
      </p:pic>
      <p:pic>
        <p:nvPicPr>
          <p:cNvPr id="134176" name="Picture 32" descr="super_hammerhead"/>
          <p:cNvPicPr preferRelativeResize="0">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4495800" y="4389438"/>
            <a:ext cx="1219200" cy="382587"/>
          </a:xfrm>
          <a:prstGeom prst="rect">
            <a:avLst/>
          </a:prstGeom>
          <a:noFill/>
          <a:extLst>
            <a:ext uri="{909E8E84-426E-40DD-AFC4-6F175D3DCCD1}">
              <a14:hiddenFill xmlns:a14="http://schemas.microsoft.com/office/drawing/2010/main">
                <a:solidFill>
                  <a:srgbClr val="FFFFFF"/>
                </a:solidFill>
              </a14:hiddenFill>
            </a:ext>
          </a:extLst>
        </p:spPr>
      </p:pic>
      <p:sp>
        <p:nvSpPr>
          <p:cNvPr id="134177" name="Rectangle 33"/>
          <p:cNvSpPr>
            <a:spLocks noChangeArrowheads="1"/>
          </p:cNvSpPr>
          <p:nvPr/>
        </p:nvSpPr>
        <p:spPr bwMode="auto">
          <a:xfrm>
            <a:off x="5638800" y="4349750"/>
            <a:ext cx="1501775" cy="422275"/>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9218" tIns="39608" rIns="79218" bIns="39608" anchor="ctr"/>
          <a:lstStyle>
            <a:lvl1pPr defTabSz="992188" eaLnBrk="0" hangingPunct="0">
              <a:defRPr kumimoji="1" sz="2400">
                <a:solidFill>
                  <a:schemeClr val="tx1"/>
                </a:solidFill>
                <a:latin typeface="Times New Roman" pitchFamily="18" charset="0"/>
                <a:ea typeface="宋体" pitchFamily="2" charset="-122"/>
              </a:defRPr>
            </a:lvl1pPr>
            <a:lvl2pPr marL="495300" defTabSz="992188" eaLnBrk="0" hangingPunct="0">
              <a:defRPr kumimoji="1" sz="2400">
                <a:solidFill>
                  <a:schemeClr val="tx1"/>
                </a:solidFill>
                <a:latin typeface="Times New Roman" pitchFamily="18" charset="0"/>
                <a:ea typeface="宋体" pitchFamily="2" charset="-122"/>
              </a:defRPr>
            </a:lvl2pPr>
            <a:lvl3pPr marL="992188" defTabSz="992188" eaLnBrk="0" hangingPunct="0">
              <a:defRPr kumimoji="1" sz="2400">
                <a:solidFill>
                  <a:schemeClr val="tx1"/>
                </a:solidFill>
                <a:latin typeface="Times New Roman" pitchFamily="18" charset="0"/>
                <a:ea typeface="宋体" pitchFamily="2" charset="-122"/>
              </a:defRPr>
            </a:lvl3pPr>
            <a:lvl4pPr marL="1487488" defTabSz="992188" eaLnBrk="0" hangingPunct="0">
              <a:defRPr kumimoji="1" sz="2400">
                <a:solidFill>
                  <a:schemeClr val="tx1"/>
                </a:solidFill>
                <a:latin typeface="Times New Roman" pitchFamily="18" charset="0"/>
                <a:ea typeface="宋体" pitchFamily="2" charset="-122"/>
              </a:defRPr>
            </a:lvl4pPr>
            <a:lvl5pPr marL="1984375" defTabSz="992188" eaLnBrk="0" hangingPunct="0">
              <a:defRPr kumimoji="1" sz="2400">
                <a:solidFill>
                  <a:schemeClr val="tx1"/>
                </a:solidFill>
                <a:latin typeface="Times New Roman" pitchFamily="18" charset="0"/>
                <a:ea typeface="宋体" pitchFamily="2" charset="-122"/>
              </a:defRPr>
            </a:lvl5pPr>
            <a:lvl6pPr marL="2441575" defTabSz="992188"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898775" defTabSz="992188"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355975" defTabSz="992188"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13175" defTabSz="992188"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r>
              <a:rPr kumimoji="0" lang="en-US" altLang="zh-CN" sz="1500" b="1">
                <a:latin typeface="Arial" pitchFamily="34" charset="0"/>
              </a:rPr>
              <a:t>Catalyst 2980G</a:t>
            </a:r>
          </a:p>
        </p:txBody>
      </p:sp>
      <p:pic>
        <p:nvPicPr>
          <p:cNvPr id="134178" name="Picture 34"/>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495800" y="4876800"/>
            <a:ext cx="1143000" cy="352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4179" name="Rectangle 35"/>
          <p:cNvSpPr>
            <a:spLocks noChangeArrowheads="1"/>
          </p:cNvSpPr>
          <p:nvPr/>
        </p:nvSpPr>
        <p:spPr bwMode="auto">
          <a:xfrm>
            <a:off x="5676900" y="4876800"/>
            <a:ext cx="1485900" cy="304800"/>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3025" tIns="36512" rIns="73025" bIns="36512" anchor="ctr"/>
          <a:lstStyle/>
          <a:p>
            <a:pPr eaLnBrk="0" hangingPunct="0"/>
            <a:r>
              <a:rPr kumimoji="0" lang="en-US" altLang="zh-CN" sz="1400" b="1">
                <a:solidFill>
                  <a:schemeClr val="accent2"/>
                </a:solidFill>
                <a:latin typeface="Arial" pitchFamily="34" charset="0"/>
              </a:rPr>
              <a:t>Catalyst 3550-12T</a:t>
            </a:r>
            <a:endParaRPr kumimoji="0" lang="en-US" altLang="zh-CN" sz="1400" b="1">
              <a:latin typeface="Arial" pitchFamily="34" charset="0"/>
            </a:endParaRPr>
          </a:p>
        </p:txBody>
      </p:sp>
    </p:spTree>
    <p:extLst>
      <p:ext uri="{BB962C8B-B14F-4D97-AF65-F5344CB8AC3E}">
        <p14:creationId xmlns:p14="http://schemas.microsoft.com/office/powerpoint/2010/main" val="2150243756"/>
      </p:ext>
    </p:extLst>
  </p:cSld>
  <p:clrMapOvr>
    <a:masterClrMapping/>
  </p:clrMapOvr>
  <p:transition advTm="176130"/>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2"/>
          <p:cNvSpPr>
            <a:spLocks noChangeArrowheads="1"/>
          </p:cNvSpPr>
          <p:nvPr/>
        </p:nvSpPr>
        <p:spPr bwMode="auto">
          <a:xfrm>
            <a:off x="842963" y="2208213"/>
            <a:ext cx="7637462" cy="1090612"/>
          </a:xfrm>
          <a:prstGeom prst="rect">
            <a:avLst/>
          </a:prstGeom>
          <a:gradFill rotWithShape="0">
            <a:gsLst>
              <a:gs pos="0">
                <a:schemeClr val="bg1"/>
              </a:gs>
              <a:gs pos="100000">
                <a:srgbClr val="99CCFF"/>
              </a:gs>
            </a:gsLst>
            <a:lin ang="5400000" scaled="1"/>
          </a:gradFill>
          <a:ln w="9525">
            <a:solidFill>
              <a:srgbClr val="FFCC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3025" tIns="36512" rIns="73025" bIns="36512" anchor="ctr"/>
          <a:lstStyle/>
          <a:p>
            <a:pPr algn="ctr" eaLnBrk="0" hangingPunct="0"/>
            <a:endParaRPr kumimoji="0" lang="zh-CN" altLang="en-US" sz="1800" b="1">
              <a:latin typeface="Arial" pitchFamily="34" charset="0"/>
            </a:endParaRPr>
          </a:p>
        </p:txBody>
      </p:sp>
      <p:sp>
        <p:nvSpPr>
          <p:cNvPr id="136195" name="Rectangle 3"/>
          <p:cNvSpPr>
            <a:spLocks noChangeArrowheads="1"/>
          </p:cNvSpPr>
          <p:nvPr/>
        </p:nvSpPr>
        <p:spPr bwMode="auto">
          <a:xfrm>
            <a:off x="842963" y="3300413"/>
            <a:ext cx="7637462" cy="1308100"/>
          </a:xfrm>
          <a:prstGeom prst="rect">
            <a:avLst/>
          </a:prstGeom>
          <a:gradFill rotWithShape="0">
            <a:gsLst>
              <a:gs pos="0">
                <a:schemeClr val="bg1"/>
              </a:gs>
              <a:gs pos="100000">
                <a:srgbClr val="99FF33"/>
              </a:gs>
            </a:gsLst>
            <a:lin ang="5400000" scaled="1"/>
          </a:gradFill>
          <a:ln w="9525">
            <a:solidFill>
              <a:srgbClr val="FFCC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3025" tIns="36512" rIns="73025" bIns="36512" anchor="ctr"/>
          <a:lstStyle/>
          <a:p>
            <a:pPr algn="ctr" eaLnBrk="0" hangingPunct="0"/>
            <a:endParaRPr kumimoji="0" lang="zh-CN" altLang="en-US" sz="1800" b="1">
              <a:latin typeface="Arial" pitchFamily="34" charset="0"/>
            </a:endParaRPr>
          </a:p>
        </p:txBody>
      </p:sp>
      <p:sp>
        <p:nvSpPr>
          <p:cNvPr id="136196" name="Rectangle 4"/>
          <p:cNvSpPr>
            <a:spLocks noChangeArrowheads="1"/>
          </p:cNvSpPr>
          <p:nvPr/>
        </p:nvSpPr>
        <p:spPr bwMode="auto">
          <a:xfrm>
            <a:off x="842963" y="4613275"/>
            <a:ext cx="7637462" cy="1408113"/>
          </a:xfrm>
          <a:prstGeom prst="rect">
            <a:avLst/>
          </a:prstGeom>
          <a:gradFill rotWithShape="0">
            <a:gsLst>
              <a:gs pos="0">
                <a:schemeClr val="bg1"/>
              </a:gs>
              <a:gs pos="100000">
                <a:srgbClr val="00FFCC"/>
              </a:gs>
            </a:gsLst>
            <a:lin ang="5400000" scaled="1"/>
          </a:gradFill>
          <a:ln w="9525">
            <a:solidFill>
              <a:srgbClr val="FFCC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3025" tIns="36512" rIns="73025" bIns="36512" anchor="ctr"/>
          <a:lstStyle/>
          <a:p>
            <a:pPr algn="ctr" eaLnBrk="0" hangingPunct="0"/>
            <a:endParaRPr kumimoji="0" lang="zh-CN" altLang="en-US" sz="1800" b="1">
              <a:latin typeface="Arial" pitchFamily="34" charset="0"/>
            </a:endParaRPr>
          </a:p>
        </p:txBody>
      </p:sp>
      <p:sp>
        <p:nvSpPr>
          <p:cNvPr id="136197" name="Rectangle 5"/>
          <p:cNvSpPr>
            <a:spLocks noChangeArrowheads="1"/>
          </p:cNvSpPr>
          <p:nvPr/>
        </p:nvSpPr>
        <p:spPr bwMode="auto">
          <a:xfrm>
            <a:off x="1935163" y="4318000"/>
            <a:ext cx="71437" cy="71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3025" tIns="36512" rIns="73025" bIns="36512" anchor="ctr"/>
          <a:lstStyle/>
          <a:p>
            <a:endParaRPr lang="zh-CN" altLang="en-US"/>
          </a:p>
        </p:txBody>
      </p:sp>
      <p:sp>
        <p:nvSpPr>
          <p:cNvPr id="136198" name="Text Box 6"/>
          <p:cNvSpPr txBox="1">
            <a:spLocks noChangeArrowheads="1"/>
          </p:cNvSpPr>
          <p:nvPr/>
        </p:nvSpPr>
        <p:spPr bwMode="auto">
          <a:xfrm>
            <a:off x="849313" y="5668963"/>
            <a:ext cx="946150" cy="347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3025" tIns="36512" rIns="73025" bIns="36512">
            <a:spAutoFit/>
          </a:bodyPr>
          <a:lstStyle/>
          <a:p>
            <a:pPr eaLnBrk="0" hangingPunct="0"/>
            <a:r>
              <a:rPr kumimoji="0" lang="en-US" altLang="zh-CN" sz="1800" b="1">
                <a:latin typeface="Arial" pitchFamily="34" charset="0"/>
              </a:rPr>
              <a:t>Layer 2</a:t>
            </a:r>
          </a:p>
        </p:txBody>
      </p:sp>
      <p:sp>
        <p:nvSpPr>
          <p:cNvPr id="136199" name="Text Box 7"/>
          <p:cNvSpPr txBox="1">
            <a:spLocks noChangeArrowheads="1"/>
          </p:cNvSpPr>
          <p:nvPr/>
        </p:nvSpPr>
        <p:spPr bwMode="auto">
          <a:xfrm>
            <a:off x="849313" y="2427288"/>
            <a:ext cx="2176462" cy="896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73025" tIns="36512" rIns="73025" bIns="36512">
            <a:spAutoFit/>
          </a:bodyPr>
          <a:lstStyle/>
          <a:p>
            <a:pPr eaLnBrk="0" hangingPunct="0"/>
            <a:endParaRPr kumimoji="0" lang="zh-CN" altLang="en-US" sz="1800" b="1">
              <a:latin typeface="Arial" pitchFamily="34" charset="0"/>
            </a:endParaRPr>
          </a:p>
          <a:p>
            <a:pPr eaLnBrk="0" hangingPunct="0"/>
            <a:endParaRPr kumimoji="0" lang="zh-CN" altLang="en-US" sz="1800" b="1">
              <a:latin typeface="Arial" pitchFamily="34" charset="0"/>
            </a:endParaRPr>
          </a:p>
          <a:p>
            <a:pPr eaLnBrk="0" hangingPunct="0"/>
            <a:r>
              <a:rPr kumimoji="0" lang="en-US" altLang="zh-CN" sz="1800" b="1">
                <a:latin typeface="Arial" pitchFamily="34" charset="0"/>
              </a:rPr>
              <a:t>Voice </a:t>
            </a:r>
            <a:r>
              <a:rPr kumimoji="0" lang="zh-CN" altLang="en-US" sz="1800" b="1">
                <a:latin typeface="Arial" pitchFamily="34" charset="0"/>
              </a:rPr>
              <a:t>语音</a:t>
            </a:r>
          </a:p>
        </p:txBody>
      </p:sp>
      <p:sp>
        <p:nvSpPr>
          <p:cNvPr id="136200" name="Text Box 8"/>
          <p:cNvSpPr txBox="1">
            <a:spLocks noChangeArrowheads="1"/>
          </p:cNvSpPr>
          <p:nvPr/>
        </p:nvSpPr>
        <p:spPr bwMode="auto">
          <a:xfrm>
            <a:off x="849313" y="4244975"/>
            <a:ext cx="946150" cy="347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3025" tIns="36512" rIns="73025" bIns="36512">
            <a:spAutoFit/>
          </a:bodyPr>
          <a:lstStyle/>
          <a:p>
            <a:pPr eaLnBrk="0" hangingPunct="0"/>
            <a:r>
              <a:rPr kumimoji="0" lang="en-US" altLang="zh-CN" sz="1800" b="1">
                <a:latin typeface="Arial" pitchFamily="34" charset="0"/>
              </a:rPr>
              <a:t>Layer 3</a:t>
            </a:r>
          </a:p>
        </p:txBody>
      </p:sp>
      <p:sp>
        <p:nvSpPr>
          <p:cNvPr id="136201" name="Text Box 9"/>
          <p:cNvSpPr txBox="1">
            <a:spLocks noChangeArrowheads="1"/>
          </p:cNvSpPr>
          <p:nvPr/>
        </p:nvSpPr>
        <p:spPr bwMode="auto">
          <a:xfrm>
            <a:off x="3662363" y="6003925"/>
            <a:ext cx="1423987" cy="377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3025" tIns="36512" rIns="73025" bIns="36512">
            <a:spAutoFit/>
          </a:bodyPr>
          <a:lstStyle/>
          <a:p>
            <a:pPr eaLnBrk="0" hangingPunct="0"/>
            <a:r>
              <a:rPr kumimoji="0" lang="zh-CN" altLang="en-US" sz="2000" b="1">
                <a:latin typeface="Arial" pitchFamily="34" charset="0"/>
              </a:rPr>
              <a:t>企业配线间</a:t>
            </a:r>
          </a:p>
        </p:txBody>
      </p:sp>
      <p:sp>
        <p:nvSpPr>
          <p:cNvPr id="136202" name="Rectangle 10"/>
          <p:cNvSpPr>
            <a:spLocks noChangeArrowheads="1"/>
          </p:cNvSpPr>
          <p:nvPr/>
        </p:nvSpPr>
        <p:spPr bwMode="auto">
          <a:xfrm>
            <a:off x="842963" y="1481138"/>
            <a:ext cx="7637462" cy="727075"/>
          </a:xfrm>
          <a:prstGeom prst="rect">
            <a:avLst/>
          </a:prstGeom>
          <a:gradFill rotWithShape="0">
            <a:gsLst>
              <a:gs pos="0">
                <a:schemeClr val="bg1"/>
              </a:gs>
              <a:gs pos="100000">
                <a:srgbClr val="FFCC99"/>
              </a:gs>
            </a:gsLst>
            <a:lin ang="5400000" scaled="1"/>
          </a:gradFill>
          <a:ln w="9525">
            <a:solidFill>
              <a:srgbClr val="FFCC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3025" tIns="36512" rIns="73025" bIns="36512" anchor="ctr"/>
          <a:lstStyle/>
          <a:p>
            <a:pPr algn="ctr" eaLnBrk="0" hangingPunct="0"/>
            <a:endParaRPr kumimoji="0" lang="zh-CN" altLang="en-US" sz="1800" b="1">
              <a:latin typeface="Arial" pitchFamily="34" charset="0"/>
            </a:endParaRPr>
          </a:p>
        </p:txBody>
      </p:sp>
      <p:sp>
        <p:nvSpPr>
          <p:cNvPr id="136203" name="Text Box 11"/>
          <p:cNvSpPr txBox="1">
            <a:spLocks noChangeArrowheads="1"/>
          </p:cNvSpPr>
          <p:nvPr/>
        </p:nvSpPr>
        <p:spPr bwMode="auto">
          <a:xfrm>
            <a:off x="849313" y="1582738"/>
            <a:ext cx="5170487" cy="622300"/>
          </a:xfrm>
          <a:prstGeom prst="rect">
            <a:avLst/>
          </a:prstGeom>
          <a:noFill/>
          <a:ln>
            <a:noFill/>
          </a:ln>
          <a:effectLst/>
          <a:extLst>
            <a:ext uri="{909E8E84-426E-40DD-AFC4-6F175D3DCCD1}">
              <a14:hiddenFill xmlns:a14="http://schemas.microsoft.com/office/drawing/2010/main">
                <a:gradFill rotWithShape="0">
                  <a:gsLst>
                    <a:gs pos="0">
                      <a:srgbClr val="808080"/>
                    </a:gs>
                    <a:gs pos="100000">
                      <a:srgbClr val="808080">
                        <a:gamma/>
                        <a:tint val="0"/>
                        <a:invGamma/>
                      </a:srgbClr>
                    </a:gs>
                  </a:gsLst>
                  <a:lin ang="5400000" scaled="1"/>
                </a:gra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73025" tIns="36512" rIns="73025" bIns="36512" anchor="ctr">
            <a:spAutoFit/>
          </a:bodyPr>
          <a:lstStyle/>
          <a:p>
            <a:pPr eaLnBrk="0" hangingPunct="0"/>
            <a:r>
              <a:rPr kumimoji="0" lang="en-US" altLang="zh-CN" sz="1800" b="1">
                <a:latin typeface="Arial" pitchFamily="34" charset="0"/>
              </a:rPr>
              <a:t>Content-Based Switching and Routing</a:t>
            </a:r>
          </a:p>
          <a:p>
            <a:pPr eaLnBrk="0" hangingPunct="0"/>
            <a:r>
              <a:rPr kumimoji="0" lang="zh-CN" altLang="en-US" sz="1800" b="1">
                <a:latin typeface="Arial" pitchFamily="34" charset="0"/>
              </a:rPr>
              <a:t>基于内容的交换与路由</a:t>
            </a:r>
          </a:p>
        </p:txBody>
      </p:sp>
      <p:sp>
        <p:nvSpPr>
          <p:cNvPr id="136204" name="AutoShape 12"/>
          <p:cNvSpPr>
            <a:spLocks noChangeArrowheads="1"/>
          </p:cNvSpPr>
          <p:nvPr/>
        </p:nvSpPr>
        <p:spPr bwMode="auto">
          <a:xfrm>
            <a:off x="7475538" y="1481138"/>
            <a:ext cx="744537" cy="1389062"/>
          </a:xfrm>
          <a:prstGeom prst="upArrow">
            <a:avLst>
              <a:gd name="adj1" fmla="val 50000"/>
              <a:gd name="adj2" fmla="val 65299"/>
            </a:avLst>
          </a:prstGeom>
          <a:gradFill rotWithShape="0">
            <a:gsLst>
              <a:gs pos="0">
                <a:srgbClr val="F01A3E"/>
              </a:gs>
              <a:gs pos="100000">
                <a:srgbClr val="FFE163"/>
              </a:gs>
            </a:gsLst>
            <a:lin ang="5400000" scaled="1"/>
          </a:gradFill>
          <a:ln w="9525">
            <a:solidFill>
              <a:srgbClr val="FFE163"/>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3025" tIns="36512" rIns="73025" bIns="36512" anchor="ctr"/>
          <a:lstStyle/>
          <a:p>
            <a:pPr algn="ctr" eaLnBrk="0" hangingPunct="0"/>
            <a:endParaRPr kumimoji="0" lang="zh-CN" altLang="en-US" sz="1800" b="1">
              <a:solidFill>
                <a:schemeClr val="accent2"/>
              </a:solidFill>
              <a:latin typeface="Arial" pitchFamily="34" charset="0"/>
            </a:endParaRPr>
          </a:p>
        </p:txBody>
      </p:sp>
      <p:sp>
        <p:nvSpPr>
          <p:cNvPr id="136205" name="AutoShape 13"/>
          <p:cNvSpPr>
            <a:spLocks noChangeArrowheads="1"/>
          </p:cNvSpPr>
          <p:nvPr/>
        </p:nvSpPr>
        <p:spPr bwMode="auto">
          <a:xfrm>
            <a:off x="6234113" y="2201863"/>
            <a:ext cx="727075" cy="1390650"/>
          </a:xfrm>
          <a:prstGeom prst="upArrow">
            <a:avLst>
              <a:gd name="adj1" fmla="val 50000"/>
              <a:gd name="adj2" fmla="val 92844"/>
            </a:avLst>
          </a:prstGeom>
          <a:gradFill rotWithShape="0">
            <a:gsLst>
              <a:gs pos="0">
                <a:srgbClr val="F01A3E"/>
              </a:gs>
              <a:gs pos="100000">
                <a:srgbClr val="FFE163"/>
              </a:gs>
            </a:gsLst>
            <a:lin ang="5400000" scaled="1"/>
          </a:gradFill>
          <a:ln w="9525">
            <a:solidFill>
              <a:srgbClr val="FFE163"/>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3025" tIns="36512" rIns="73025" bIns="36512" anchor="ctr"/>
          <a:lstStyle/>
          <a:p>
            <a:pPr algn="ctr" eaLnBrk="0" hangingPunct="0"/>
            <a:endParaRPr kumimoji="0" lang="zh-CN" altLang="en-US" sz="1800" b="1">
              <a:solidFill>
                <a:schemeClr val="accent2"/>
              </a:solidFill>
              <a:latin typeface="Arial" pitchFamily="34" charset="0"/>
            </a:endParaRPr>
          </a:p>
        </p:txBody>
      </p:sp>
      <p:sp>
        <p:nvSpPr>
          <p:cNvPr id="136206" name="AutoShape 14"/>
          <p:cNvSpPr>
            <a:spLocks noChangeArrowheads="1"/>
          </p:cNvSpPr>
          <p:nvPr/>
        </p:nvSpPr>
        <p:spPr bwMode="auto">
          <a:xfrm>
            <a:off x="4914900" y="2171700"/>
            <a:ext cx="727075" cy="2652713"/>
          </a:xfrm>
          <a:prstGeom prst="upArrow">
            <a:avLst>
              <a:gd name="adj1" fmla="val 50000"/>
              <a:gd name="adj2" fmla="val 100941"/>
            </a:avLst>
          </a:prstGeom>
          <a:gradFill rotWithShape="0">
            <a:gsLst>
              <a:gs pos="0">
                <a:srgbClr val="F01A3E"/>
              </a:gs>
              <a:gs pos="100000">
                <a:srgbClr val="FFE163"/>
              </a:gs>
            </a:gsLst>
            <a:lin ang="5400000" scaled="1"/>
          </a:gradFill>
          <a:ln w="9525">
            <a:solidFill>
              <a:srgbClr val="FFE163"/>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3025" tIns="36512" rIns="73025" bIns="36512" anchor="ctr"/>
          <a:lstStyle/>
          <a:p>
            <a:pPr algn="ctr" eaLnBrk="0" hangingPunct="0"/>
            <a:endParaRPr kumimoji="0" lang="zh-CN" altLang="en-US" sz="1800" b="1">
              <a:solidFill>
                <a:schemeClr val="accent2"/>
              </a:solidFill>
              <a:latin typeface="Arial" pitchFamily="34" charset="0"/>
            </a:endParaRPr>
          </a:p>
        </p:txBody>
      </p:sp>
      <p:sp>
        <p:nvSpPr>
          <p:cNvPr id="136207" name="Text Box 15"/>
          <p:cNvSpPr txBox="1">
            <a:spLocks noChangeArrowheads="1"/>
          </p:cNvSpPr>
          <p:nvPr/>
        </p:nvSpPr>
        <p:spPr bwMode="auto">
          <a:xfrm>
            <a:off x="879475" y="6003925"/>
            <a:ext cx="1423988" cy="377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3025" tIns="36512" rIns="73025" bIns="36512">
            <a:spAutoFit/>
          </a:bodyPr>
          <a:lstStyle/>
          <a:p>
            <a:pPr eaLnBrk="0" hangingPunct="0"/>
            <a:r>
              <a:rPr kumimoji="0" lang="zh-CN" altLang="en-US" sz="2000" b="1">
                <a:latin typeface="Arial" pitchFamily="34" charset="0"/>
              </a:rPr>
              <a:t>中低端市场</a:t>
            </a:r>
          </a:p>
        </p:txBody>
      </p:sp>
      <p:sp>
        <p:nvSpPr>
          <p:cNvPr id="136208" name="Text Box 16"/>
          <p:cNvSpPr txBox="1">
            <a:spLocks noChangeArrowheads="1"/>
          </p:cNvSpPr>
          <p:nvPr/>
        </p:nvSpPr>
        <p:spPr bwMode="auto">
          <a:xfrm>
            <a:off x="7234238" y="6003925"/>
            <a:ext cx="657225" cy="377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3025" tIns="36512" rIns="73025" bIns="36512">
            <a:spAutoFit/>
          </a:bodyPr>
          <a:lstStyle/>
          <a:p>
            <a:pPr eaLnBrk="0" hangingPunct="0"/>
            <a:r>
              <a:rPr kumimoji="0" lang="zh-CN" altLang="en-US" sz="2000" b="1">
                <a:latin typeface="Arial" pitchFamily="34" charset="0"/>
              </a:rPr>
              <a:t>骨干</a:t>
            </a:r>
          </a:p>
        </p:txBody>
      </p:sp>
      <p:sp>
        <p:nvSpPr>
          <p:cNvPr id="136209" name="Text Box 17"/>
          <p:cNvSpPr txBox="1">
            <a:spLocks noChangeArrowheads="1"/>
          </p:cNvSpPr>
          <p:nvPr/>
        </p:nvSpPr>
        <p:spPr bwMode="auto">
          <a:xfrm rot="16200000">
            <a:off x="-161925" y="3467100"/>
            <a:ext cx="1371600" cy="438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3025" tIns="36512" rIns="73025" bIns="36512">
            <a:spAutoFit/>
          </a:bodyPr>
          <a:lstStyle/>
          <a:p>
            <a:pPr eaLnBrk="0" hangingPunct="0"/>
            <a:r>
              <a:rPr kumimoji="0" lang="zh-CN" altLang="en-US" b="1">
                <a:latin typeface="Arial" pitchFamily="34" charset="0"/>
              </a:rPr>
              <a:t>增值业务</a:t>
            </a:r>
          </a:p>
        </p:txBody>
      </p:sp>
      <p:graphicFrame>
        <p:nvGraphicFramePr>
          <p:cNvPr id="136210" name="Object 18"/>
          <p:cNvGraphicFramePr>
            <a:graphicFrameLocks noChangeAspect="1"/>
          </p:cNvGraphicFramePr>
          <p:nvPr/>
        </p:nvGraphicFramePr>
        <p:xfrm>
          <a:off x="4748213" y="4311650"/>
          <a:ext cx="1087437" cy="803275"/>
        </p:xfrm>
        <a:graphic>
          <a:graphicData uri="http://schemas.openxmlformats.org/presentationml/2006/ole">
            <mc:AlternateContent xmlns:mc="http://schemas.openxmlformats.org/markup-compatibility/2006">
              <mc:Choice xmlns:v="urn:schemas-microsoft-com:vml" Requires="v">
                <p:oleObj spid="_x0000_s4112" name="Bitmap Image" r:id="rId4" imgW="4172089" imgH="2819512" progId="Paint.Picture">
                  <p:embed/>
                </p:oleObj>
              </mc:Choice>
              <mc:Fallback>
                <p:oleObj name="Bitmap Image" r:id="rId4" imgW="4172089" imgH="2819512" progId="Paint.Picture">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48213" y="4311650"/>
                        <a:ext cx="1087437" cy="803275"/>
                      </a:xfrm>
                      <a:prstGeom prst="rect">
                        <a:avLst/>
                      </a:prstGeom>
                      <a:noFill/>
                      <a:ln w="9525" cap="rnd">
                        <a:solidFill>
                          <a:schemeClr val="folHlink"/>
                        </a:solidFill>
                        <a:miter lim="800000"/>
                        <a:headEnd/>
                        <a:tailEnd/>
                      </a:ln>
                      <a:effectLst/>
                      <a:extLst>
                        <a:ext uri="{909E8E84-426E-40DD-AFC4-6F175D3DCCD1}">
                          <a14:hiddenFill xmlns:a14="http://schemas.microsoft.com/office/drawing/2010/main">
                            <a:gradFill rotWithShape="0">
                              <a:gsLst>
                                <a:gs pos="0">
                                  <a:srgbClr val="868686">
                                    <a:gamma/>
                                    <a:shade val="46275"/>
                                    <a:invGamma/>
                                  </a:srgbClr>
                                </a:gs>
                                <a:gs pos="50000">
                                  <a:srgbClr val="868686"/>
                                </a:gs>
                                <a:gs pos="100000">
                                  <a:srgbClr val="868686">
                                    <a:gamma/>
                                    <a:shade val="46275"/>
                                    <a:invGamma/>
                                  </a:srgbClr>
                                </a:gs>
                              </a:gsLst>
                              <a:lin ang="5400000" scaled="1"/>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136211" name="Picture 19"/>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32475" y="3411538"/>
            <a:ext cx="1444625" cy="1309687"/>
          </a:xfrm>
          <a:prstGeom prst="rect">
            <a:avLst/>
          </a:prstGeom>
          <a:solidFill>
            <a:schemeClr val="tx2"/>
          </a:solidFill>
          <a:ln w="12700">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136212" name="Picture 20" descr="6000 Family_lores"/>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275513" y="2855913"/>
            <a:ext cx="1219200" cy="1758950"/>
          </a:xfrm>
          <a:prstGeom prst="rect">
            <a:avLst/>
          </a:prstGeom>
          <a:noFill/>
          <a:ln w="15875">
            <a:solidFill>
              <a:schemeClr val="folHlink"/>
            </a:solidFill>
            <a:miter lim="800000"/>
            <a:headEnd/>
            <a:tailEnd/>
          </a:ln>
          <a:extLst>
            <a:ext uri="{909E8E84-426E-40DD-AFC4-6F175D3DCCD1}">
              <a14:hiddenFill xmlns:a14="http://schemas.microsoft.com/office/drawing/2010/main">
                <a:solidFill>
                  <a:schemeClr val="tx1"/>
                </a:solidFill>
              </a14:hiddenFill>
            </a:ext>
          </a:extLst>
        </p:spPr>
      </p:pic>
      <p:pic>
        <p:nvPicPr>
          <p:cNvPr id="136213" name="Picture 21" descr="piranha_hammerhead"/>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541713" y="4660900"/>
            <a:ext cx="1246187" cy="728663"/>
          </a:xfrm>
          <a:prstGeom prst="rect">
            <a:avLst/>
          </a:prstGeom>
          <a:noFill/>
          <a:ln w="9525">
            <a:solidFill>
              <a:schemeClr val="folHlink"/>
            </a:solidFill>
            <a:miter lim="800000"/>
            <a:headEnd/>
            <a:tailEnd/>
          </a:ln>
          <a:extLst>
            <a:ext uri="{909E8E84-426E-40DD-AFC4-6F175D3DCCD1}">
              <a14:hiddenFill xmlns:a14="http://schemas.microsoft.com/office/drawing/2010/main">
                <a:solidFill>
                  <a:srgbClr val="FFFFFF"/>
                </a:solidFill>
              </a14:hiddenFill>
            </a:ext>
          </a:extLst>
        </p:spPr>
      </p:pic>
      <p:sp>
        <p:nvSpPr>
          <p:cNvPr id="136214" name="Text Box 22"/>
          <p:cNvSpPr txBox="1">
            <a:spLocks noChangeArrowheads="1"/>
          </p:cNvSpPr>
          <p:nvPr/>
        </p:nvSpPr>
        <p:spPr bwMode="auto">
          <a:xfrm>
            <a:off x="3352800" y="5403850"/>
            <a:ext cx="2178050" cy="347663"/>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73025" tIns="36512" rIns="73025" bIns="36512">
            <a:spAutoFit/>
          </a:bodyPr>
          <a:lstStyle/>
          <a:p>
            <a:pPr eaLnBrk="0" hangingPunct="0"/>
            <a:r>
              <a:rPr kumimoji="0" lang="en-US" altLang="zh-CN" sz="1800" b="1">
                <a:solidFill>
                  <a:srgbClr val="FFFF00"/>
                </a:solidFill>
                <a:latin typeface="Arial" pitchFamily="34" charset="0"/>
              </a:rPr>
              <a:t>Catalyst 2948/</a:t>
            </a:r>
            <a:r>
              <a:rPr kumimoji="0" lang="en-US" altLang="zh-CN" sz="1800" b="1">
                <a:solidFill>
                  <a:schemeClr val="accent2"/>
                </a:solidFill>
                <a:latin typeface="Arial" pitchFamily="34" charset="0"/>
              </a:rPr>
              <a:t>3550</a:t>
            </a:r>
          </a:p>
        </p:txBody>
      </p:sp>
      <p:sp>
        <p:nvSpPr>
          <p:cNvPr id="136215" name="Text Box 23"/>
          <p:cNvSpPr txBox="1">
            <a:spLocks noChangeArrowheads="1"/>
          </p:cNvSpPr>
          <p:nvPr/>
        </p:nvSpPr>
        <p:spPr bwMode="auto">
          <a:xfrm>
            <a:off x="4594225" y="5106988"/>
            <a:ext cx="1606550" cy="347662"/>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73025" tIns="36512" rIns="73025" bIns="36512">
            <a:spAutoFit/>
          </a:bodyPr>
          <a:lstStyle/>
          <a:p>
            <a:pPr eaLnBrk="0" hangingPunct="0"/>
            <a:r>
              <a:rPr kumimoji="0" lang="en-US" altLang="zh-CN" sz="1800" b="1">
                <a:solidFill>
                  <a:srgbClr val="FFFF00"/>
                </a:solidFill>
                <a:latin typeface="Arial" pitchFamily="34" charset="0"/>
              </a:rPr>
              <a:t>Catalyst 4000</a:t>
            </a:r>
          </a:p>
        </p:txBody>
      </p:sp>
      <p:sp>
        <p:nvSpPr>
          <p:cNvPr id="136216" name="Text Box 24"/>
          <p:cNvSpPr txBox="1">
            <a:spLocks noChangeArrowheads="1"/>
          </p:cNvSpPr>
          <p:nvPr/>
        </p:nvSpPr>
        <p:spPr bwMode="auto">
          <a:xfrm>
            <a:off x="5735638" y="4735513"/>
            <a:ext cx="1606550" cy="347662"/>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73025" tIns="36512" rIns="73025" bIns="36512">
            <a:spAutoFit/>
          </a:bodyPr>
          <a:lstStyle/>
          <a:p>
            <a:pPr algn="ctr" eaLnBrk="0" hangingPunct="0"/>
            <a:r>
              <a:rPr kumimoji="0" lang="en-US" altLang="zh-CN" sz="1800" b="1">
                <a:solidFill>
                  <a:srgbClr val="FFFF00"/>
                </a:solidFill>
                <a:latin typeface="Arial" pitchFamily="34" charset="0"/>
              </a:rPr>
              <a:t>Catalyst 5000</a:t>
            </a:r>
            <a:endParaRPr kumimoji="0" lang="en-US" altLang="zh-CN" sz="1800" b="1">
              <a:latin typeface="Arial" pitchFamily="34" charset="0"/>
            </a:endParaRPr>
          </a:p>
        </p:txBody>
      </p:sp>
      <p:sp>
        <p:nvSpPr>
          <p:cNvPr id="136217" name="Text Box 25"/>
          <p:cNvSpPr txBox="1">
            <a:spLocks noChangeArrowheads="1"/>
          </p:cNvSpPr>
          <p:nvPr/>
        </p:nvSpPr>
        <p:spPr bwMode="auto">
          <a:xfrm>
            <a:off x="7050088" y="4656138"/>
            <a:ext cx="1501775" cy="622300"/>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73025" tIns="36512" rIns="73025" bIns="36512">
            <a:spAutoFit/>
          </a:bodyPr>
          <a:lstStyle/>
          <a:p>
            <a:pPr algn="ctr" eaLnBrk="0" hangingPunct="0"/>
            <a:r>
              <a:rPr kumimoji="0" lang="en-US" altLang="zh-CN" sz="1800" b="1">
                <a:solidFill>
                  <a:srgbClr val="FFFF00"/>
                </a:solidFill>
                <a:latin typeface="Arial" pitchFamily="34" charset="0"/>
              </a:rPr>
              <a:t>Catalyst 6000</a:t>
            </a:r>
            <a:endParaRPr kumimoji="0" lang="en-US" altLang="zh-CN" sz="1400" b="1">
              <a:solidFill>
                <a:srgbClr val="FFFF00"/>
              </a:solidFill>
              <a:latin typeface="Arial" pitchFamily="34" charset="0"/>
            </a:endParaRPr>
          </a:p>
        </p:txBody>
      </p:sp>
      <p:sp>
        <p:nvSpPr>
          <p:cNvPr id="136218" name="Text Box 26"/>
          <p:cNvSpPr txBox="1">
            <a:spLocks noChangeArrowheads="1"/>
          </p:cNvSpPr>
          <p:nvPr/>
        </p:nvSpPr>
        <p:spPr bwMode="auto">
          <a:xfrm>
            <a:off x="1376363" y="5494338"/>
            <a:ext cx="2012950" cy="561975"/>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73025" tIns="36512" rIns="73025" bIns="36512">
            <a:spAutoFit/>
          </a:bodyPr>
          <a:lstStyle/>
          <a:p>
            <a:pPr eaLnBrk="0" hangingPunct="0"/>
            <a:r>
              <a:rPr kumimoji="0" lang="en-US" altLang="zh-CN" sz="1600" b="1">
                <a:solidFill>
                  <a:srgbClr val="FFFF00"/>
                </a:solidFill>
                <a:latin typeface="Arial" pitchFamily="34" charset="0"/>
              </a:rPr>
              <a:t>Catalyst1900/2820</a:t>
            </a:r>
          </a:p>
          <a:p>
            <a:pPr eaLnBrk="0" hangingPunct="0"/>
            <a:r>
              <a:rPr kumimoji="0" lang="en-US" altLang="zh-CN" sz="1600" b="1">
                <a:solidFill>
                  <a:srgbClr val="FFFF00"/>
                </a:solidFill>
                <a:latin typeface="Arial" pitchFamily="34" charset="0"/>
              </a:rPr>
              <a:t>       2900/</a:t>
            </a:r>
            <a:r>
              <a:rPr kumimoji="0" lang="en-US" altLang="zh-CN" sz="1600" b="1">
                <a:solidFill>
                  <a:schemeClr val="accent2"/>
                </a:solidFill>
                <a:latin typeface="Arial" pitchFamily="34" charset="0"/>
              </a:rPr>
              <a:t>2950</a:t>
            </a:r>
            <a:r>
              <a:rPr kumimoji="0" lang="en-US" altLang="zh-CN" sz="1600" b="1">
                <a:solidFill>
                  <a:srgbClr val="FFFF00"/>
                </a:solidFill>
                <a:latin typeface="Arial" pitchFamily="34" charset="0"/>
              </a:rPr>
              <a:t>/3500</a:t>
            </a:r>
          </a:p>
        </p:txBody>
      </p:sp>
      <p:sp>
        <p:nvSpPr>
          <p:cNvPr id="136219" name="AutoShape 27"/>
          <p:cNvSpPr>
            <a:spLocks noChangeArrowheads="1"/>
          </p:cNvSpPr>
          <p:nvPr/>
        </p:nvSpPr>
        <p:spPr bwMode="auto">
          <a:xfrm>
            <a:off x="3851275" y="3889375"/>
            <a:ext cx="633413" cy="771525"/>
          </a:xfrm>
          <a:prstGeom prst="upArrow">
            <a:avLst>
              <a:gd name="adj1" fmla="val 50000"/>
              <a:gd name="adj2" fmla="val 33699"/>
            </a:avLst>
          </a:prstGeom>
          <a:gradFill rotWithShape="0">
            <a:gsLst>
              <a:gs pos="0">
                <a:srgbClr val="F01A3E"/>
              </a:gs>
              <a:gs pos="100000">
                <a:srgbClr val="FFE163"/>
              </a:gs>
            </a:gsLst>
            <a:lin ang="5400000" scaled="1"/>
          </a:gradFill>
          <a:ln w="9525">
            <a:solidFill>
              <a:srgbClr val="FFE163"/>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3025" tIns="36512" rIns="73025" bIns="36512" anchor="ctr"/>
          <a:lstStyle/>
          <a:p>
            <a:pPr algn="ctr" eaLnBrk="0" hangingPunct="0"/>
            <a:endParaRPr kumimoji="0" lang="zh-CN" altLang="en-US" sz="1800" b="1">
              <a:solidFill>
                <a:schemeClr val="accent2"/>
              </a:solidFill>
              <a:latin typeface="Arial" pitchFamily="34" charset="0"/>
            </a:endParaRPr>
          </a:p>
        </p:txBody>
      </p:sp>
      <p:sp>
        <p:nvSpPr>
          <p:cNvPr id="136220" name="Text Box 28"/>
          <p:cNvSpPr txBox="1">
            <a:spLocks noChangeArrowheads="1"/>
          </p:cNvSpPr>
          <p:nvPr/>
        </p:nvSpPr>
        <p:spPr bwMode="auto">
          <a:xfrm>
            <a:off x="5857875" y="4940300"/>
            <a:ext cx="1477963" cy="347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73025" tIns="36512" rIns="73025" bIns="36512">
            <a:spAutoFit/>
          </a:bodyPr>
          <a:lstStyle/>
          <a:p>
            <a:pPr algn="ctr" eaLnBrk="0" hangingPunct="0"/>
            <a:r>
              <a:rPr kumimoji="0" lang="en-US" altLang="zh-CN" sz="1800" b="1">
                <a:latin typeface="Arial" pitchFamily="34" charset="0"/>
              </a:rPr>
              <a:t>Any-to-Any</a:t>
            </a:r>
          </a:p>
        </p:txBody>
      </p:sp>
      <p:pic>
        <p:nvPicPr>
          <p:cNvPr id="136221" name="Picture 29" descr="gail4-5-d"/>
          <p:cNvPicPr>
            <a:picLocks noChangeAspect="1" noChangeArrowheads="1"/>
          </p:cNvPicPr>
          <p:nvPr/>
        </p:nvPicPr>
        <p:blipFill>
          <a:blip r:embed="rId9">
            <a:extLst>
              <a:ext uri="{28A0092B-C50C-407E-A947-70E740481C1C}">
                <a14:useLocalDpi xmlns:a14="http://schemas.microsoft.com/office/drawing/2010/main" val="0"/>
              </a:ext>
            </a:extLst>
          </a:blip>
          <a:srcRect l="11009" t="21153" r="11926" b="12912"/>
          <a:stretch>
            <a:fillRect/>
          </a:stretch>
        </p:blipFill>
        <p:spPr bwMode="auto">
          <a:xfrm>
            <a:off x="879475" y="5175250"/>
            <a:ext cx="1050925" cy="423863"/>
          </a:xfrm>
          <a:prstGeom prst="rect">
            <a:avLst/>
          </a:prstGeom>
          <a:noFill/>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63500" dir="2212194" algn="ctr" rotWithShape="0">
                    <a:srgbClr val="808080"/>
                  </a:outerShdw>
                </a:effectLst>
              </a14:hiddenEffects>
            </a:ext>
          </a:extLst>
        </p:spPr>
      </p:pic>
      <p:pic>
        <p:nvPicPr>
          <p:cNvPr id="136222" name="Picture 30" descr="31134_5"/>
          <p:cNvPicPr>
            <a:picLocks noChangeAspect="1" noChangeArrowheads="1"/>
          </p:cNvPicPr>
          <p:nvPr/>
        </p:nvPicPr>
        <p:blipFill>
          <a:blip r:embed="rId10" cstate="print">
            <a:extLst>
              <a:ext uri="{28A0092B-C50C-407E-A947-70E740481C1C}">
                <a14:useLocalDpi xmlns:a14="http://schemas.microsoft.com/office/drawing/2010/main" val="0"/>
              </a:ext>
            </a:extLst>
          </a:blip>
          <a:srcRect t="15947" r="6250" b="20265"/>
          <a:stretch>
            <a:fillRect/>
          </a:stretch>
        </p:blipFill>
        <p:spPr bwMode="auto">
          <a:xfrm>
            <a:off x="2590800" y="4832350"/>
            <a:ext cx="990600" cy="460375"/>
          </a:xfrm>
          <a:prstGeom prst="rect">
            <a:avLst/>
          </a:prstGeom>
          <a:noFill/>
          <a:ln w="9525">
            <a:solidFill>
              <a:schemeClr val="folHlink"/>
            </a:solidFill>
            <a:miter lim="800000"/>
            <a:headEnd/>
            <a:tailEnd/>
          </a:ln>
          <a:extLst>
            <a:ext uri="{909E8E84-426E-40DD-AFC4-6F175D3DCCD1}">
              <a14:hiddenFill xmlns:a14="http://schemas.microsoft.com/office/drawing/2010/main">
                <a:solidFill>
                  <a:srgbClr val="FFFFFF"/>
                </a:solidFill>
              </a14:hiddenFill>
            </a:ext>
          </a:extLst>
        </p:spPr>
      </p:pic>
      <p:graphicFrame>
        <p:nvGraphicFramePr>
          <p:cNvPr id="136223" name="Object 31"/>
          <p:cNvGraphicFramePr>
            <a:graphicFrameLocks noChangeAspect="1"/>
          </p:cNvGraphicFramePr>
          <p:nvPr/>
        </p:nvGraphicFramePr>
        <p:xfrm>
          <a:off x="1497013" y="4895850"/>
          <a:ext cx="1250950" cy="673100"/>
        </p:xfrm>
        <a:graphic>
          <a:graphicData uri="http://schemas.openxmlformats.org/presentationml/2006/ole">
            <mc:AlternateContent xmlns:mc="http://schemas.openxmlformats.org/markup-compatibility/2006">
              <mc:Choice xmlns:v="urn:schemas-microsoft-com:vml" Requires="v">
                <p:oleObj spid="_x0000_s4113" name="Image" r:id="rId11" imgW="15515708" imgH="5819979" progId="Photoshop.Image.5">
                  <p:embed/>
                </p:oleObj>
              </mc:Choice>
              <mc:Fallback>
                <p:oleObj name="Image" r:id="rId11" imgW="15515708" imgH="5819979" progId="Photoshop.Image.5">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497013" y="4895850"/>
                        <a:ext cx="1250950" cy="673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36224" name="Rectangle 32"/>
          <p:cNvSpPr>
            <a:spLocks noGrp="1" noChangeArrowheads="1"/>
          </p:cNvSpPr>
          <p:nvPr>
            <p:ph type="title" idx="4294967295"/>
          </p:nvPr>
        </p:nvSpPr>
        <p:spPr>
          <a:xfrm>
            <a:off x="1116013" y="603250"/>
            <a:ext cx="2881312" cy="665163"/>
          </a:xfrm>
          <a:noFill/>
          <a:effectLst>
            <a:outerShdw dist="1796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99194" tIns="49597" rIns="99194" bIns="49597" anchor="t"/>
          <a:lstStyle/>
          <a:p>
            <a:r>
              <a:rPr lang="zh-CN" altLang="en-US" sz="2800" smtClean="0">
                <a:effectLst/>
                <a:latin typeface="黑体" pitchFamily="49" charset="-122"/>
                <a:ea typeface="黑体" pitchFamily="49" charset="-122"/>
              </a:rPr>
              <a:t>产品介绍</a:t>
            </a:r>
            <a:endParaRPr lang="en-US" altLang="en-GB" sz="2800" smtClean="0">
              <a:effectLst/>
              <a:latin typeface="黑体" pitchFamily="49" charset="-122"/>
              <a:ea typeface="黑体" pitchFamily="49" charset="-122"/>
            </a:endParaRPr>
          </a:p>
        </p:txBody>
      </p:sp>
    </p:spTree>
    <p:extLst>
      <p:ext uri="{BB962C8B-B14F-4D97-AF65-F5344CB8AC3E}">
        <p14:creationId xmlns:p14="http://schemas.microsoft.com/office/powerpoint/2010/main" val="1012948010"/>
      </p:ext>
    </p:extLst>
  </p:cSld>
  <p:clrMapOvr>
    <a:masterClrMapping/>
  </p:clrMapOvr>
  <p:transition advTm="171000"/>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3"/>
          <p:cNvSpPr>
            <a:spLocks noChangeArrowheads="1"/>
          </p:cNvSpPr>
          <p:nvPr/>
        </p:nvSpPr>
        <p:spPr bwMode="auto">
          <a:xfrm>
            <a:off x="827088" y="476250"/>
            <a:ext cx="5545137" cy="79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nchor="ct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kumimoji="0" lang="en-US" altLang="zh-CN" sz="3200" b="1">
                <a:solidFill>
                  <a:srgbClr val="000000"/>
                </a:solidFill>
                <a:latin typeface="华文细黑" pitchFamily="2" charset="-122"/>
                <a:ea typeface="华文细黑" pitchFamily="2" charset="-122"/>
              </a:rPr>
              <a:t>S10500</a:t>
            </a:r>
            <a:r>
              <a:rPr kumimoji="0" lang="zh-CN" altLang="en-US" sz="3200" b="1">
                <a:solidFill>
                  <a:srgbClr val="000000"/>
                </a:solidFill>
                <a:latin typeface="华文细黑" pitchFamily="2" charset="-122"/>
                <a:ea typeface="华文细黑" pitchFamily="2" charset="-122"/>
              </a:rPr>
              <a:t>－新一代核心交换机</a:t>
            </a:r>
          </a:p>
        </p:txBody>
      </p:sp>
      <p:sp>
        <p:nvSpPr>
          <p:cNvPr id="144387" name="Text Box 15"/>
          <p:cNvSpPr txBox="1">
            <a:spLocks noChangeArrowheads="1"/>
          </p:cNvSpPr>
          <p:nvPr/>
        </p:nvSpPr>
        <p:spPr bwMode="auto">
          <a:xfrm>
            <a:off x="6804025" y="4622800"/>
            <a:ext cx="13684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ctr" eaLnBrk="1" hangingPunct="1">
              <a:spcBef>
                <a:spcPct val="50000"/>
              </a:spcBef>
            </a:pPr>
            <a:r>
              <a:rPr kumimoji="0" lang="en-US" altLang="zh-CN" sz="1800" b="1">
                <a:latin typeface="Arial" pitchFamily="34" charset="0"/>
              </a:rPr>
              <a:t>S10512</a:t>
            </a:r>
          </a:p>
        </p:txBody>
      </p:sp>
      <p:grpSp>
        <p:nvGrpSpPr>
          <p:cNvPr id="144388" name="Group 21"/>
          <p:cNvGrpSpPr>
            <a:grpSpLocks/>
          </p:cNvGrpSpPr>
          <p:nvPr/>
        </p:nvGrpSpPr>
        <p:grpSpPr bwMode="auto">
          <a:xfrm>
            <a:off x="468313" y="1531938"/>
            <a:ext cx="6096000" cy="3602037"/>
            <a:chOff x="295" y="617"/>
            <a:chExt cx="3840" cy="2269"/>
          </a:xfrm>
        </p:grpSpPr>
        <p:pic>
          <p:nvPicPr>
            <p:cNvPr id="144389" name="Picture 19" descr="S10508-V_F_10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4" y="617"/>
              <a:ext cx="1391" cy="2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4390" name="Picture 18" descr="S10508_F_10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65" y="1179"/>
              <a:ext cx="1138" cy="1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4391" name="Text Box 12"/>
            <p:cNvSpPr txBox="1">
              <a:spLocks noChangeArrowheads="1"/>
            </p:cNvSpPr>
            <p:nvPr/>
          </p:nvSpPr>
          <p:spPr bwMode="auto">
            <a:xfrm>
              <a:off x="476" y="2564"/>
              <a:ext cx="86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ctr" eaLnBrk="1" hangingPunct="1">
                <a:spcBef>
                  <a:spcPct val="50000"/>
                </a:spcBef>
              </a:pPr>
              <a:r>
                <a:rPr kumimoji="0" lang="en-US" altLang="zh-CN" sz="1800" b="1">
                  <a:latin typeface="Arial" pitchFamily="34" charset="0"/>
                </a:rPr>
                <a:t>S10504</a:t>
              </a:r>
            </a:p>
          </p:txBody>
        </p:sp>
        <p:sp>
          <p:nvSpPr>
            <p:cNvPr id="144392" name="Text Box 13"/>
            <p:cNvSpPr txBox="1">
              <a:spLocks noChangeArrowheads="1"/>
            </p:cNvSpPr>
            <p:nvPr/>
          </p:nvSpPr>
          <p:spPr bwMode="auto">
            <a:xfrm>
              <a:off x="1701" y="2564"/>
              <a:ext cx="86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ctr" eaLnBrk="1" hangingPunct="1">
                <a:spcBef>
                  <a:spcPct val="50000"/>
                </a:spcBef>
              </a:pPr>
              <a:r>
                <a:rPr kumimoji="0" lang="en-US" altLang="zh-CN" sz="1800" b="1">
                  <a:latin typeface="Arial" pitchFamily="34" charset="0"/>
                </a:rPr>
                <a:t>S10508</a:t>
              </a:r>
            </a:p>
          </p:txBody>
        </p:sp>
        <p:sp>
          <p:nvSpPr>
            <p:cNvPr id="144393" name="Text Box 14"/>
            <p:cNvSpPr txBox="1">
              <a:spLocks noChangeArrowheads="1"/>
            </p:cNvSpPr>
            <p:nvPr/>
          </p:nvSpPr>
          <p:spPr bwMode="auto">
            <a:xfrm>
              <a:off x="3016" y="2564"/>
              <a:ext cx="86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ctr" eaLnBrk="1" hangingPunct="1">
                <a:spcBef>
                  <a:spcPct val="50000"/>
                </a:spcBef>
              </a:pPr>
              <a:r>
                <a:rPr kumimoji="0" lang="en-US" altLang="zh-CN" sz="1800" b="1">
                  <a:latin typeface="Arial" pitchFamily="34" charset="0"/>
                </a:rPr>
                <a:t>S10508-V</a:t>
              </a:r>
            </a:p>
          </p:txBody>
        </p:sp>
        <p:pic>
          <p:nvPicPr>
            <p:cNvPr id="144394" name="Picture 17" descr="S10504_F_101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5" y="1873"/>
              <a:ext cx="1179" cy="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44395" name="Picture 20" descr="S10512_F_10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16688" y="1893888"/>
            <a:ext cx="1919287" cy="287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22" name="Rectangle 22"/>
          <p:cNvSpPr>
            <a:spLocks noChangeArrowheads="1"/>
          </p:cNvSpPr>
          <p:nvPr/>
        </p:nvSpPr>
        <p:spPr bwMode="auto">
          <a:xfrm>
            <a:off x="1187450" y="5133975"/>
            <a:ext cx="7273925" cy="1463675"/>
          </a:xfrm>
          <a:prstGeom prst="rect">
            <a:avLst/>
          </a:prstGeom>
          <a:noFill/>
          <a:ln w="19050" algn="ctr">
            <a:noFill/>
            <a:miter lim="800000"/>
            <a:headEnd/>
            <a:tailEnd/>
          </a:ln>
          <a:effectLst>
            <a:prstShdw prst="shdw17" dist="17961" dir="2700000">
              <a:schemeClr val="accent1">
                <a:gamma/>
                <a:shade val="60000"/>
                <a:invGamma/>
              </a:schemeClr>
            </a:prstShdw>
          </a:effectLst>
        </p:spPr>
        <p:txBody>
          <a:bodyP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lnSpc>
                <a:spcPct val="150000"/>
              </a:lnSpc>
              <a:buFont typeface="Wingdings" pitchFamily="2" charset="2"/>
              <a:buChar char="Ø"/>
            </a:pPr>
            <a:r>
              <a:rPr kumimoji="0" lang="zh-CN" altLang="en-US" sz="2000" b="1">
                <a:solidFill>
                  <a:srgbClr val="000000"/>
                </a:solidFill>
                <a:latin typeface="Arial" pitchFamily="34" charset="0"/>
                <a:ea typeface="华文细黑" pitchFamily="2" charset="-122"/>
              </a:rPr>
              <a:t>支持多级交换架构的园区网多业务核心交换机</a:t>
            </a:r>
          </a:p>
          <a:p>
            <a:pPr eaLnBrk="1" hangingPunct="1">
              <a:lnSpc>
                <a:spcPct val="150000"/>
              </a:lnSpc>
              <a:buFont typeface="Wingdings" pitchFamily="2" charset="2"/>
              <a:buChar char="Ø"/>
            </a:pPr>
            <a:r>
              <a:rPr kumimoji="0" lang="zh-CN" altLang="en-US" sz="2000" b="1">
                <a:solidFill>
                  <a:srgbClr val="000000"/>
                </a:solidFill>
                <a:latin typeface="Arial" pitchFamily="34" charset="0"/>
                <a:ea typeface="华文细黑" pitchFamily="2" charset="-122"/>
              </a:rPr>
              <a:t>支持四框虚拟化的核心交换机</a:t>
            </a:r>
          </a:p>
          <a:p>
            <a:pPr eaLnBrk="1" hangingPunct="1">
              <a:lnSpc>
                <a:spcPct val="150000"/>
              </a:lnSpc>
              <a:buFont typeface="Wingdings" pitchFamily="2" charset="2"/>
              <a:buChar char="Ø"/>
            </a:pPr>
            <a:r>
              <a:rPr kumimoji="0" lang="zh-CN" altLang="en-US" sz="2000" b="1">
                <a:solidFill>
                  <a:srgbClr val="000000"/>
                </a:solidFill>
                <a:latin typeface="Arial" pitchFamily="34" charset="0"/>
                <a:ea typeface="华文细黑" pitchFamily="2" charset="-122"/>
              </a:rPr>
              <a:t>支持线速</a:t>
            </a:r>
            <a:r>
              <a:rPr kumimoji="0" lang="en-US" altLang="zh-CN" sz="2000" b="1">
                <a:solidFill>
                  <a:srgbClr val="000000"/>
                </a:solidFill>
                <a:latin typeface="Arial" pitchFamily="34" charset="0"/>
                <a:ea typeface="华文细黑" pitchFamily="2" charset="-122"/>
              </a:rPr>
              <a:t>40GE</a:t>
            </a:r>
            <a:r>
              <a:rPr kumimoji="0" lang="zh-CN" altLang="en-US" sz="2000" b="1">
                <a:solidFill>
                  <a:srgbClr val="000000"/>
                </a:solidFill>
                <a:latin typeface="Arial" pitchFamily="34" charset="0"/>
                <a:ea typeface="华文细黑" pitchFamily="2" charset="-122"/>
              </a:rPr>
              <a:t>接口的核心交换机</a:t>
            </a:r>
          </a:p>
        </p:txBody>
      </p:sp>
    </p:spTree>
    <p:extLst>
      <p:ext uri="{BB962C8B-B14F-4D97-AF65-F5344CB8AC3E}">
        <p14:creationId xmlns:p14="http://schemas.microsoft.com/office/powerpoint/2010/main" val="345985488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6434" name="Picture 57" descr="S10508-V_B_10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33838" y="981075"/>
            <a:ext cx="3778250" cy="567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6435" name="Picture 56" descr="S10508-V_F_10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8888" y="1104900"/>
            <a:ext cx="3598862" cy="540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6436" name="Rectangle 2"/>
          <p:cNvSpPr>
            <a:spLocks noGrp="1" noChangeArrowheads="1"/>
          </p:cNvSpPr>
          <p:nvPr>
            <p:ph type="title"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eaLnBrk="1" hangingPunct="1"/>
            <a:r>
              <a:rPr lang="en-US" altLang="zh-CN" smtClean="0">
                <a:solidFill>
                  <a:srgbClr val="000000"/>
                </a:solidFill>
                <a:effectLst/>
                <a:latin typeface="黑体" pitchFamily="49" charset="-122"/>
                <a:ea typeface="黑体" pitchFamily="49" charset="-122"/>
              </a:rPr>
              <a:t>S10508-V</a:t>
            </a:r>
            <a:r>
              <a:rPr lang="zh-CN" altLang="en-US" smtClean="0">
                <a:solidFill>
                  <a:srgbClr val="000000"/>
                </a:solidFill>
                <a:effectLst/>
                <a:latin typeface="黑体" pitchFamily="49" charset="-122"/>
                <a:ea typeface="黑体" pitchFamily="49" charset="-122"/>
              </a:rPr>
              <a:t>产品形态</a:t>
            </a:r>
          </a:p>
        </p:txBody>
      </p:sp>
      <p:sp>
        <p:nvSpPr>
          <p:cNvPr id="146437" name="Text Box 21"/>
          <p:cNvSpPr txBox="1">
            <a:spLocks noChangeArrowheads="1"/>
          </p:cNvSpPr>
          <p:nvPr/>
        </p:nvSpPr>
        <p:spPr bwMode="auto">
          <a:xfrm>
            <a:off x="179388" y="5205413"/>
            <a:ext cx="1800225" cy="1662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kumimoji="0" lang="zh-CN" altLang="en-US" sz="1600">
                <a:solidFill>
                  <a:srgbClr val="000000"/>
                </a:solidFill>
                <a:latin typeface="黑体" pitchFamily="49" charset="-122"/>
                <a:ea typeface="黑体" pitchFamily="49" charset="-122"/>
              </a:rPr>
              <a:t>电源模块</a:t>
            </a:r>
          </a:p>
          <a:p>
            <a:pPr eaLnBrk="1" hangingPunct="1"/>
            <a:r>
              <a:rPr kumimoji="0" lang="zh-CN" altLang="en-US" sz="1600">
                <a:solidFill>
                  <a:srgbClr val="000000"/>
                </a:solidFill>
                <a:latin typeface="黑体" pitchFamily="49" charset="-122"/>
                <a:ea typeface="黑体" pitchFamily="49" charset="-122"/>
              </a:rPr>
              <a:t>最多配置</a:t>
            </a:r>
            <a:r>
              <a:rPr kumimoji="0" lang="en-US" altLang="zh-CN" sz="1600">
                <a:solidFill>
                  <a:srgbClr val="000000"/>
                </a:solidFill>
                <a:latin typeface="黑体" pitchFamily="49" charset="-122"/>
                <a:ea typeface="黑体" pitchFamily="49" charset="-122"/>
              </a:rPr>
              <a:t>6</a:t>
            </a:r>
            <a:r>
              <a:rPr kumimoji="0" lang="zh-CN" altLang="en-US" sz="1600">
                <a:solidFill>
                  <a:srgbClr val="000000"/>
                </a:solidFill>
                <a:latin typeface="黑体" pitchFamily="49" charset="-122"/>
                <a:ea typeface="黑体" pitchFamily="49" charset="-122"/>
              </a:rPr>
              <a:t>块（目前的单板</a:t>
            </a:r>
            <a:r>
              <a:rPr kumimoji="0" lang="en-US" altLang="zh-CN" sz="1600">
                <a:solidFill>
                  <a:srgbClr val="000000"/>
                </a:solidFill>
                <a:latin typeface="黑体" pitchFamily="49" charset="-122"/>
                <a:ea typeface="黑体" pitchFamily="49" charset="-122"/>
              </a:rPr>
              <a:t>1</a:t>
            </a:r>
            <a:r>
              <a:rPr kumimoji="0" lang="zh-CN" altLang="en-US" sz="1600">
                <a:solidFill>
                  <a:srgbClr val="000000"/>
                </a:solidFill>
                <a:latin typeface="黑体" pitchFamily="49" charset="-122"/>
                <a:ea typeface="黑体" pitchFamily="49" charset="-122"/>
              </a:rPr>
              <a:t>块电源即可负担所有单板满配，</a:t>
            </a:r>
            <a:r>
              <a:rPr kumimoji="0" lang="en-US" altLang="zh-CN" sz="1600">
                <a:solidFill>
                  <a:srgbClr val="000000"/>
                </a:solidFill>
                <a:latin typeface="黑体" pitchFamily="49" charset="-122"/>
                <a:ea typeface="黑体" pitchFamily="49" charset="-122"/>
              </a:rPr>
              <a:t>2</a:t>
            </a:r>
            <a:r>
              <a:rPr kumimoji="0" lang="zh-CN" altLang="en-US" sz="1600">
                <a:solidFill>
                  <a:srgbClr val="000000"/>
                </a:solidFill>
                <a:latin typeface="黑体" pitchFamily="49" charset="-122"/>
                <a:ea typeface="黑体" pitchFamily="49" charset="-122"/>
              </a:rPr>
              <a:t>块即可</a:t>
            </a:r>
            <a:r>
              <a:rPr kumimoji="0" lang="en-US" altLang="zh-CN" sz="1600">
                <a:solidFill>
                  <a:srgbClr val="000000"/>
                </a:solidFill>
                <a:latin typeface="黑体" pitchFamily="49" charset="-122"/>
                <a:ea typeface="黑体" pitchFamily="49" charset="-122"/>
              </a:rPr>
              <a:t>1+1</a:t>
            </a:r>
            <a:r>
              <a:rPr kumimoji="0" lang="zh-CN" altLang="en-US" sz="1600">
                <a:solidFill>
                  <a:srgbClr val="000000"/>
                </a:solidFill>
                <a:latin typeface="黑体" pitchFamily="49" charset="-122"/>
                <a:ea typeface="黑体" pitchFamily="49" charset="-122"/>
              </a:rPr>
              <a:t>冗余）</a:t>
            </a:r>
          </a:p>
        </p:txBody>
      </p:sp>
      <p:sp>
        <p:nvSpPr>
          <p:cNvPr id="146438" name="Text Box 23"/>
          <p:cNvSpPr txBox="1">
            <a:spLocks noChangeArrowheads="1"/>
          </p:cNvSpPr>
          <p:nvPr/>
        </p:nvSpPr>
        <p:spPr bwMode="auto">
          <a:xfrm>
            <a:off x="323850" y="3914775"/>
            <a:ext cx="1301750"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kumimoji="0" lang="zh-CN" altLang="en-US" sz="1600">
                <a:solidFill>
                  <a:srgbClr val="000000"/>
                </a:solidFill>
                <a:latin typeface="黑体" pitchFamily="49" charset="-122"/>
                <a:ea typeface="黑体" pitchFamily="49" charset="-122"/>
              </a:rPr>
              <a:t>业务单板</a:t>
            </a:r>
          </a:p>
          <a:p>
            <a:pPr eaLnBrk="1" hangingPunct="1"/>
            <a:r>
              <a:rPr kumimoji="0" lang="zh-CN" altLang="en-US" sz="1600">
                <a:solidFill>
                  <a:srgbClr val="000000"/>
                </a:solidFill>
                <a:latin typeface="黑体" pitchFamily="49" charset="-122"/>
                <a:ea typeface="黑体" pitchFamily="49" charset="-122"/>
              </a:rPr>
              <a:t>最多配置</a:t>
            </a:r>
            <a:r>
              <a:rPr kumimoji="0" lang="en-US" altLang="zh-CN" sz="1600">
                <a:solidFill>
                  <a:srgbClr val="000000"/>
                </a:solidFill>
                <a:latin typeface="黑体" pitchFamily="49" charset="-122"/>
                <a:ea typeface="黑体" pitchFamily="49" charset="-122"/>
              </a:rPr>
              <a:t>8</a:t>
            </a:r>
            <a:r>
              <a:rPr kumimoji="0" lang="zh-CN" altLang="en-US" sz="1600">
                <a:solidFill>
                  <a:srgbClr val="000000"/>
                </a:solidFill>
                <a:latin typeface="黑体" pitchFamily="49" charset="-122"/>
                <a:ea typeface="黑体" pitchFamily="49" charset="-122"/>
              </a:rPr>
              <a:t>块</a:t>
            </a:r>
          </a:p>
        </p:txBody>
      </p:sp>
      <p:sp>
        <p:nvSpPr>
          <p:cNvPr id="146439" name="Text Box 27"/>
          <p:cNvSpPr txBox="1">
            <a:spLocks noChangeArrowheads="1"/>
          </p:cNvSpPr>
          <p:nvPr/>
        </p:nvSpPr>
        <p:spPr bwMode="auto">
          <a:xfrm>
            <a:off x="246063" y="2757488"/>
            <a:ext cx="1301750"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kumimoji="0" lang="zh-CN" altLang="en-US" sz="1600">
                <a:solidFill>
                  <a:srgbClr val="000000"/>
                </a:solidFill>
                <a:latin typeface="黑体" pitchFamily="49" charset="-122"/>
                <a:ea typeface="黑体" pitchFamily="49" charset="-122"/>
              </a:rPr>
              <a:t>主控单板</a:t>
            </a:r>
          </a:p>
          <a:p>
            <a:pPr eaLnBrk="1" hangingPunct="1"/>
            <a:r>
              <a:rPr kumimoji="0" lang="zh-CN" altLang="en-US" sz="1600">
                <a:solidFill>
                  <a:srgbClr val="000000"/>
                </a:solidFill>
                <a:latin typeface="黑体" pitchFamily="49" charset="-122"/>
                <a:ea typeface="黑体" pitchFamily="49" charset="-122"/>
              </a:rPr>
              <a:t>最多配置</a:t>
            </a:r>
            <a:r>
              <a:rPr kumimoji="0" lang="en-US" altLang="zh-CN" sz="1600">
                <a:solidFill>
                  <a:srgbClr val="000000"/>
                </a:solidFill>
                <a:latin typeface="黑体" pitchFamily="49" charset="-122"/>
                <a:ea typeface="黑体" pitchFamily="49" charset="-122"/>
              </a:rPr>
              <a:t>2</a:t>
            </a:r>
            <a:r>
              <a:rPr kumimoji="0" lang="zh-CN" altLang="en-US" sz="1600">
                <a:solidFill>
                  <a:srgbClr val="000000"/>
                </a:solidFill>
                <a:latin typeface="黑体" pitchFamily="49" charset="-122"/>
                <a:ea typeface="黑体" pitchFamily="49" charset="-122"/>
              </a:rPr>
              <a:t>块</a:t>
            </a:r>
          </a:p>
        </p:txBody>
      </p:sp>
      <p:sp>
        <p:nvSpPr>
          <p:cNvPr id="146440" name="Text Box 40"/>
          <p:cNvSpPr txBox="1">
            <a:spLocks noChangeArrowheads="1"/>
          </p:cNvSpPr>
          <p:nvPr/>
        </p:nvSpPr>
        <p:spPr bwMode="auto">
          <a:xfrm>
            <a:off x="322263" y="4778375"/>
            <a:ext cx="7937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kumimoji="0" lang="zh-CN" altLang="en-US" sz="1600">
                <a:solidFill>
                  <a:srgbClr val="000000"/>
                </a:solidFill>
                <a:latin typeface="黑体" pitchFamily="49" charset="-122"/>
                <a:ea typeface="黑体" pitchFamily="49" charset="-122"/>
              </a:rPr>
              <a:t>进风口</a:t>
            </a:r>
          </a:p>
        </p:txBody>
      </p:sp>
      <p:sp>
        <p:nvSpPr>
          <p:cNvPr id="146441" name="Line 41"/>
          <p:cNvSpPr>
            <a:spLocks noChangeShapeType="1"/>
          </p:cNvSpPr>
          <p:nvPr/>
        </p:nvSpPr>
        <p:spPr bwMode="auto">
          <a:xfrm flipV="1">
            <a:off x="1258888" y="2974975"/>
            <a:ext cx="1728787" cy="0"/>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6442" name="Text Box 42"/>
          <p:cNvSpPr txBox="1">
            <a:spLocks noChangeArrowheads="1"/>
          </p:cNvSpPr>
          <p:nvPr/>
        </p:nvSpPr>
        <p:spPr bwMode="auto">
          <a:xfrm>
            <a:off x="107950" y="1849438"/>
            <a:ext cx="18097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kumimoji="0" lang="zh-CN" altLang="en-US" sz="1600">
                <a:solidFill>
                  <a:srgbClr val="000000"/>
                </a:solidFill>
                <a:latin typeface="黑体" pitchFamily="49" charset="-122"/>
                <a:ea typeface="黑体" pitchFamily="49" charset="-122"/>
              </a:rPr>
              <a:t>理线架，随机自带</a:t>
            </a:r>
          </a:p>
        </p:txBody>
      </p:sp>
      <p:sp>
        <p:nvSpPr>
          <p:cNvPr id="146443" name="Line 43"/>
          <p:cNvSpPr>
            <a:spLocks noChangeShapeType="1"/>
          </p:cNvSpPr>
          <p:nvPr/>
        </p:nvSpPr>
        <p:spPr bwMode="auto">
          <a:xfrm flipV="1">
            <a:off x="1258888" y="3770313"/>
            <a:ext cx="1225550" cy="360362"/>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6444" name="Line 44"/>
          <p:cNvSpPr>
            <a:spLocks noChangeShapeType="1"/>
          </p:cNvSpPr>
          <p:nvPr/>
        </p:nvSpPr>
        <p:spPr bwMode="auto">
          <a:xfrm flipV="1">
            <a:off x="1258888" y="3770313"/>
            <a:ext cx="2376487" cy="360362"/>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6445" name="Line 45"/>
          <p:cNvSpPr>
            <a:spLocks noChangeShapeType="1"/>
          </p:cNvSpPr>
          <p:nvPr/>
        </p:nvSpPr>
        <p:spPr bwMode="auto">
          <a:xfrm flipV="1">
            <a:off x="1258888" y="4922838"/>
            <a:ext cx="1296987" cy="0"/>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6446" name="Line 46"/>
          <p:cNvSpPr>
            <a:spLocks noChangeShapeType="1"/>
          </p:cNvSpPr>
          <p:nvPr/>
        </p:nvSpPr>
        <p:spPr bwMode="auto">
          <a:xfrm flipV="1">
            <a:off x="1258888" y="5643563"/>
            <a:ext cx="1296987" cy="0"/>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6447" name="Line 47"/>
          <p:cNvSpPr>
            <a:spLocks noChangeShapeType="1"/>
          </p:cNvSpPr>
          <p:nvPr/>
        </p:nvSpPr>
        <p:spPr bwMode="auto">
          <a:xfrm flipV="1">
            <a:off x="1258888" y="2259013"/>
            <a:ext cx="1728787" cy="0"/>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6448" name="Line 49"/>
          <p:cNvSpPr>
            <a:spLocks noChangeShapeType="1"/>
          </p:cNvSpPr>
          <p:nvPr/>
        </p:nvSpPr>
        <p:spPr bwMode="auto">
          <a:xfrm flipV="1">
            <a:off x="5940425" y="1754188"/>
            <a:ext cx="1728788" cy="0"/>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6449" name="Line 50"/>
          <p:cNvSpPr>
            <a:spLocks noChangeShapeType="1"/>
          </p:cNvSpPr>
          <p:nvPr/>
        </p:nvSpPr>
        <p:spPr bwMode="auto">
          <a:xfrm flipV="1">
            <a:off x="5940425" y="2403475"/>
            <a:ext cx="1728788" cy="0"/>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6450" name="Line 51"/>
          <p:cNvSpPr>
            <a:spLocks noChangeShapeType="1"/>
          </p:cNvSpPr>
          <p:nvPr/>
        </p:nvSpPr>
        <p:spPr bwMode="auto">
          <a:xfrm>
            <a:off x="5940425" y="2978150"/>
            <a:ext cx="1800225" cy="576263"/>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6451" name="Line 52"/>
          <p:cNvSpPr>
            <a:spLocks noChangeShapeType="1"/>
          </p:cNvSpPr>
          <p:nvPr/>
        </p:nvSpPr>
        <p:spPr bwMode="auto">
          <a:xfrm>
            <a:off x="5940425" y="3411538"/>
            <a:ext cx="1728788" cy="142875"/>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6452" name="Line 53"/>
          <p:cNvSpPr>
            <a:spLocks noChangeShapeType="1"/>
          </p:cNvSpPr>
          <p:nvPr/>
        </p:nvSpPr>
        <p:spPr bwMode="auto">
          <a:xfrm flipV="1">
            <a:off x="5940425" y="3554413"/>
            <a:ext cx="1727200" cy="649287"/>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6453" name="Text Box 12"/>
          <p:cNvSpPr txBox="1">
            <a:spLocks noChangeArrowheads="1"/>
          </p:cNvSpPr>
          <p:nvPr/>
        </p:nvSpPr>
        <p:spPr bwMode="auto">
          <a:xfrm>
            <a:off x="7740650" y="3194050"/>
            <a:ext cx="1301750"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kumimoji="0" lang="zh-CN" altLang="en-US" sz="1600">
                <a:solidFill>
                  <a:srgbClr val="000000"/>
                </a:solidFill>
                <a:latin typeface="黑体" pitchFamily="49" charset="-122"/>
                <a:ea typeface="黑体" pitchFamily="49" charset="-122"/>
              </a:rPr>
              <a:t>交换网板</a:t>
            </a:r>
          </a:p>
          <a:p>
            <a:pPr eaLnBrk="1" hangingPunct="1"/>
            <a:r>
              <a:rPr kumimoji="0" lang="zh-CN" altLang="en-US" sz="1600">
                <a:solidFill>
                  <a:srgbClr val="000000"/>
                </a:solidFill>
                <a:latin typeface="黑体" pitchFamily="49" charset="-122"/>
                <a:ea typeface="黑体" pitchFamily="49" charset="-122"/>
              </a:rPr>
              <a:t>最多配置</a:t>
            </a:r>
            <a:r>
              <a:rPr kumimoji="0" lang="en-US" altLang="zh-CN" sz="1600">
                <a:solidFill>
                  <a:srgbClr val="000000"/>
                </a:solidFill>
                <a:latin typeface="黑体" pitchFamily="49" charset="-122"/>
                <a:ea typeface="黑体" pitchFamily="49" charset="-122"/>
              </a:rPr>
              <a:t>4</a:t>
            </a:r>
            <a:r>
              <a:rPr kumimoji="0" lang="zh-CN" altLang="en-US" sz="1600">
                <a:solidFill>
                  <a:srgbClr val="000000"/>
                </a:solidFill>
                <a:latin typeface="黑体" pitchFamily="49" charset="-122"/>
                <a:ea typeface="黑体" pitchFamily="49" charset="-122"/>
              </a:rPr>
              <a:t>块</a:t>
            </a:r>
          </a:p>
        </p:txBody>
      </p:sp>
      <p:sp>
        <p:nvSpPr>
          <p:cNvPr id="146454" name="Text Box 17"/>
          <p:cNvSpPr txBox="1">
            <a:spLocks noChangeArrowheads="1"/>
          </p:cNvSpPr>
          <p:nvPr/>
        </p:nvSpPr>
        <p:spPr bwMode="auto">
          <a:xfrm>
            <a:off x="7524750" y="2209800"/>
            <a:ext cx="16192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kumimoji="0" lang="zh-CN" altLang="en-US" sz="1600">
                <a:solidFill>
                  <a:srgbClr val="000000"/>
                </a:solidFill>
                <a:latin typeface="黑体" pitchFamily="49" charset="-122"/>
                <a:ea typeface="黑体" pitchFamily="49" charset="-122"/>
              </a:rPr>
              <a:t>业务区风扇模块</a:t>
            </a:r>
          </a:p>
        </p:txBody>
      </p:sp>
      <p:sp>
        <p:nvSpPr>
          <p:cNvPr id="146455" name="Text Box 30"/>
          <p:cNvSpPr txBox="1">
            <a:spLocks noChangeArrowheads="1"/>
          </p:cNvSpPr>
          <p:nvPr/>
        </p:nvSpPr>
        <p:spPr bwMode="auto">
          <a:xfrm>
            <a:off x="7570788" y="1562100"/>
            <a:ext cx="14033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kumimoji="0" lang="zh-CN" altLang="en-US" sz="1600">
                <a:solidFill>
                  <a:srgbClr val="000000"/>
                </a:solidFill>
                <a:latin typeface="黑体" pitchFamily="49" charset="-122"/>
                <a:ea typeface="黑体" pitchFamily="49" charset="-122"/>
              </a:rPr>
              <a:t>业务区出风口</a:t>
            </a:r>
          </a:p>
        </p:txBody>
      </p:sp>
      <p:sp>
        <p:nvSpPr>
          <p:cNvPr id="146456" name="Line 54"/>
          <p:cNvSpPr>
            <a:spLocks noChangeShapeType="1"/>
          </p:cNvSpPr>
          <p:nvPr/>
        </p:nvSpPr>
        <p:spPr bwMode="auto">
          <a:xfrm flipV="1">
            <a:off x="5940425" y="5715000"/>
            <a:ext cx="1728788" cy="0"/>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6457" name="Text Box 55"/>
          <p:cNvSpPr txBox="1">
            <a:spLocks noChangeArrowheads="1"/>
          </p:cNvSpPr>
          <p:nvPr/>
        </p:nvSpPr>
        <p:spPr bwMode="auto">
          <a:xfrm>
            <a:off x="7570788" y="5522913"/>
            <a:ext cx="14033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kumimoji="0" lang="zh-CN" altLang="en-US" sz="1600">
                <a:solidFill>
                  <a:srgbClr val="000000"/>
                </a:solidFill>
                <a:latin typeface="黑体" pitchFamily="49" charset="-122"/>
                <a:ea typeface="黑体" pitchFamily="49" charset="-122"/>
              </a:rPr>
              <a:t>电源区出风口</a:t>
            </a:r>
          </a:p>
        </p:txBody>
      </p:sp>
      <p:sp>
        <p:nvSpPr>
          <p:cNvPr id="146458" name="Line 58"/>
          <p:cNvSpPr>
            <a:spLocks noChangeShapeType="1"/>
          </p:cNvSpPr>
          <p:nvPr/>
        </p:nvSpPr>
        <p:spPr bwMode="auto">
          <a:xfrm flipV="1">
            <a:off x="5940425" y="3554413"/>
            <a:ext cx="1728788" cy="73025"/>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Tree>
    <p:extLst>
      <p:ext uri="{BB962C8B-B14F-4D97-AF65-F5344CB8AC3E}">
        <p14:creationId xmlns:p14="http://schemas.microsoft.com/office/powerpoint/2010/main" val="1036552119"/>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7458" name="Picture 29" descr="S10508_B_10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48163" y="981075"/>
            <a:ext cx="3308350" cy="496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7459" name="Picture 28" descr="S10508_F_10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1913" y="1138238"/>
            <a:ext cx="3206750" cy="4811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7460" name="Rectangle 4"/>
          <p:cNvSpPr>
            <a:spLocks noGrp="1" noChangeArrowheads="1"/>
          </p:cNvSpPr>
          <p:nvPr>
            <p:ph type="title" idx="4294967295"/>
          </p:nvPr>
        </p:nvSpPr>
        <p:spPr>
          <a:xfrm>
            <a:off x="573088" y="457200"/>
            <a:ext cx="7239000" cy="609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ormAutofit fontScale="90000"/>
          </a:bodyPr>
          <a:lstStyle/>
          <a:p>
            <a:pPr eaLnBrk="1" hangingPunct="1"/>
            <a:r>
              <a:rPr lang="en-US" altLang="zh-CN" smtClean="0">
                <a:effectLst/>
                <a:latin typeface="华文细黑" pitchFamily="2" charset="-122"/>
                <a:ea typeface="黑体" pitchFamily="49" charset="-122"/>
              </a:rPr>
              <a:t>S10508</a:t>
            </a:r>
            <a:r>
              <a:rPr lang="zh-CN" altLang="en-US" smtClean="0">
                <a:effectLst/>
                <a:latin typeface="华文细黑" pitchFamily="2" charset="-122"/>
                <a:ea typeface="黑体" pitchFamily="49" charset="-122"/>
              </a:rPr>
              <a:t>产品形态</a:t>
            </a:r>
          </a:p>
        </p:txBody>
      </p:sp>
      <p:sp>
        <p:nvSpPr>
          <p:cNvPr id="147461" name="Text Box 6"/>
          <p:cNvSpPr txBox="1">
            <a:spLocks noChangeArrowheads="1"/>
          </p:cNvSpPr>
          <p:nvPr/>
        </p:nvSpPr>
        <p:spPr bwMode="auto">
          <a:xfrm>
            <a:off x="323850" y="3644900"/>
            <a:ext cx="1301750"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kumimoji="0" lang="zh-CN" altLang="en-US" sz="1600">
                <a:solidFill>
                  <a:srgbClr val="000000"/>
                </a:solidFill>
                <a:latin typeface="黑体" pitchFamily="49" charset="-122"/>
                <a:ea typeface="黑体" pitchFamily="49" charset="-122"/>
              </a:rPr>
              <a:t>业务单板</a:t>
            </a:r>
          </a:p>
          <a:p>
            <a:pPr eaLnBrk="1" hangingPunct="1"/>
            <a:r>
              <a:rPr kumimoji="0" lang="zh-CN" altLang="en-US" sz="1600">
                <a:solidFill>
                  <a:srgbClr val="000000"/>
                </a:solidFill>
                <a:latin typeface="黑体" pitchFamily="49" charset="-122"/>
                <a:ea typeface="黑体" pitchFamily="49" charset="-122"/>
              </a:rPr>
              <a:t>最多配置</a:t>
            </a:r>
            <a:r>
              <a:rPr kumimoji="0" lang="en-US" altLang="zh-CN" sz="1600">
                <a:solidFill>
                  <a:srgbClr val="000000"/>
                </a:solidFill>
                <a:latin typeface="黑体" pitchFamily="49" charset="-122"/>
                <a:ea typeface="黑体" pitchFamily="49" charset="-122"/>
              </a:rPr>
              <a:t>8</a:t>
            </a:r>
            <a:r>
              <a:rPr kumimoji="0" lang="zh-CN" altLang="en-US" sz="1600">
                <a:solidFill>
                  <a:srgbClr val="000000"/>
                </a:solidFill>
                <a:latin typeface="黑体" pitchFamily="49" charset="-122"/>
                <a:ea typeface="黑体" pitchFamily="49" charset="-122"/>
              </a:rPr>
              <a:t>块</a:t>
            </a:r>
          </a:p>
        </p:txBody>
      </p:sp>
      <p:sp>
        <p:nvSpPr>
          <p:cNvPr id="147462" name="Text Box 7"/>
          <p:cNvSpPr txBox="1">
            <a:spLocks noChangeArrowheads="1"/>
          </p:cNvSpPr>
          <p:nvPr/>
        </p:nvSpPr>
        <p:spPr bwMode="auto">
          <a:xfrm>
            <a:off x="323850" y="2560638"/>
            <a:ext cx="1301750"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kumimoji="0" lang="zh-CN" altLang="en-US" sz="1600">
                <a:solidFill>
                  <a:srgbClr val="000000"/>
                </a:solidFill>
                <a:latin typeface="黑体" pitchFamily="49" charset="-122"/>
                <a:ea typeface="黑体" pitchFamily="49" charset="-122"/>
              </a:rPr>
              <a:t>主控单板</a:t>
            </a:r>
          </a:p>
          <a:p>
            <a:pPr eaLnBrk="1" hangingPunct="1"/>
            <a:r>
              <a:rPr kumimoji="0" lang="zh-CN" altLang="en-US" sz="1600">
                <a:solidFill>
                  <a:srgbClr val="000000"/>
                </a:solidFill>
                <a:latin typeface="黑体" pitchFamily="49" charset="-122"/>
                <a:ea typeface="黑体" pitchFamily="49" charset="-122"/>
              </a:rPr>
              <a:t>最多配置</a:t>
            </a:r>
            <a:r>
              <a:rPr kumimoji="0" lang="en-US" altLang="zh-CN" sz="1600">
                <a:solidFill>
                  <a:srgbClr val="000000"/>
                </a:solidFill>
                <a:latin typeface="黑体" pitchFamily="49" charset="-122"/>
                <a:ea typeface="黑体" pitchFamily="49" charset="-122"/>
              </a:rPr>
              <a:t>2</a:t>
            </a:r>
            <a:r>
              <a:rPr kumimoji="0" lang="zh-CN" altLang="en-US" sz="1600">
                <a:solidFill>
                  <a:srgbClr val="000000"/>
                </a:solidFill>
                <a:latin typeface="黑体" pitchFamily="49" charset="-122"/>
                <a:ea typeface="黑体" pitchFamily="49" charset="-122"/>
              </a:rPr>
              <a:t>块</a:t>
            </a:r>
          </a:p>
        </p:txBody>
      </p:sp>
      <p:sp>
        <p:nvSpPr>
          <p:cNvPr id="147463" name="Line 9"/>
          <p:cNvSpPr>
            <a:spLocks noChangeShapeType="1"/>
          </p:cNvSpPr>
          <p:nvPr/>
        </p:nvSpPr>
        <p:spPr bwMode="auto">
          <a:xfrm flipV="1">
            <a:off x="1258888" y="2849563"/>
            <a:ext cx="1728787" cy="0"/>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7464" name="Text Box 10"/>
          <p:cNvSpPr txBox="1">
            <a:spLocks noChangeArrowheads="1"/>
          </p:cNvSpPr>
          <p:nvPr/>
        </p:nvSpPr>
        <p:spPr bwMode="auto">
          <a:xfrm>
            <a:off x="393700" y="1724025"/>
            <a:ext cx="7937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kumimoji="0" lang="zh-CN" altLang="en-US" sz="1600">
                <a:solidFill>
                  <a:srgbClr val="000000"/>
                </a:solidFill>
                <a:latin typeface="黑体" pitchFamily="49" charset="-122"/>
                <a:ea typeface="黑体" pitchFamily="49" charset="-122"/>
              </a:rPr>
              <a:t>理线架</a:t>
            </a:r>
          </a:p>
        </p:txBody>
      </p:sp>
      <p:sp>
        <p:nvSpPr>
          <p:cNvPr id="147465" name="Line 11"/>
          <p:cNvSpPr>
            <a:spLocks noChangeShapeType="1"/>
          </p:cNvSpPr>
          <p:nvPr/>
        </p:nvSpPr>
        <p:spPr bwMode="auto">
          <a:xfrm flipV="1">
            <a:off x="1258888" y="2276475"/>
            <a:ext cx="1657350" cy="1584325"/>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7466" name="Line 12"/>
          <p:cNvSpPr>
            <a:spLocks noChangeShapeType="1"/>
          </p:cNvSpPr>
          <p:nvPr/>
        </p:nvSpPr>
        <p:spPr bwMode="auto">
          <a:xfrm flipV="1">
            <a:off x="1258888" y="3573463"/>
            <a:ext cx="1800225" cy="287337"/>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7467" name="Line 14"/>
          <p:cNvSpPr>
            <a:spLocks noChangeShapeType="1"/>
          </p:cNvSpPr>
          <p:nvPr/>
        </p:nvSpPr>
        <p:spPr bwMode="auto">
          <a:xfrm flipV="1">
            <a:off x="1258888" y="4654550"/>
            <a:ext cx="1296987" cy="0"/>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7468" name="Line 15"/>
          <p:cNvSpPr>
            <a:spLocks noChangeShapeType="1"/>
          </p:cNvSpPr>
          <p:nvPr/>
        </p:nvSpPr>
        <p:spPr bwMode="auto">
          <a:xfrm flipV="1">
            <a:off x="1258888" y="1989138"/>
            <a:ext cx="3025775" cy="0"/>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7469" name="Line 17"/>
          <p:cNvSpPr>
            <a:spLocks noChangeShapeType="1"/>
          </p:cNvSpPr>
          <p:nvPr/>
        </p:nvSpPr>
        <p:spPr bwMode="auto">
          <a:xfrm flipV="1">
            <a:off x="5076825" y="2133600"/>
            <a:ext cx="2519363" cy="0"/>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7470" name="Line 18"/>
          <p:cNvSpPr>
            <a:spLocks noChangeShapeType="1"/>
          </p:cNvSpPr>
          <p:nvPr/>
        </p:nvSpPr>
        <p:spPr bwMode="auto">
          <a:xfrm>
            <a:off x="5508625" y="2565400"/>
            <a:ext cx="2232025" cy="719138"/>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7471" name="Line 19"/>
          <p:cNvSpPr>
            <a:spLocks noChangeShapeType="1"/>
          </p:cNvSpPr>
          <p:nvPr/>
        </p:nvSpPr>
        <p:spPr bwMode="auto">
          <a:xfrm>
            <a:off x="5940425" y="2997200"/>
            <a:ext cx="1728788" cy="287338"/>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7472" name="Line 20"/>
          <p:cNvSpPr>
            <a:spLocks noChangeShapeType="1"/>
          </p:cNvSpPr>
          <p:nvPr/>
        </p:nvSpPr>
        <p:spPr bwMode="auto">
          <a:xfrm flipV="1">
            <a:off x="6659563" y="3284538"/>
            <a:ext cx="1008062" cy="360362"/>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7473" name="Text Box 21"/>
          <p:cNvSpPr txBox="1">
            <a:spLocks noChangeArrowheads="1"/>
          </p:cNvSpPr>
          <p:nvPr/>
        </p:nvSpPr>
        <p:spPr bwMode="auto">
          <a:xfrm>
            <a:off x="7667625" y="2924175"/>
            <a:ext cx="1301750"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kumimoji="0" lang="zh-CN" altLang="en-US" sz="1600">
                <a:solidFill>
                  <a:srgbClr val="000000"/>
                </a:solidFill>
                <a:latin typeface="黑体" pitchFamily="49" charset="-122"/>
                <a:ea typeface="黑体" pitchFamily="49" charset="-122"/>
              </a:rPr>
              <a:t>交换网板</a:t>
            </a:r>
          </a:p>
          <a:p>
            <a:pPr eaLnBrk="1" hangingPunct="1"/>
            <a:r>
              <a:rPr kumimoji="0" lang="zh-CN" altLang="en-US" sz="1600">
                <a:solidFill>
                  <a:srgbClr val="000000"/>
                </a:solidFill>
                <a:latin typeface="黑体" pitchFamily="49" charset="-122"/>
                <a:ea typeface="黑体" pitchFamily="49" charset="-122"/>
              </a:rPr>
              <a:t>最多配置</a:t>
            </a:r>
            <a:r>
              <a:rPr kumimoji="0" lang="en-US" altLang="zh-CN" sz="1600">
                <a:solidFill>
                  <a:srgbClr val="000000"/>
                </a:solidFill>
                <a:latin typeface="黑体" pitchFamily="49" charset="-122"/>
                <a:ea typeface="黑体" pitchFamily="49" charset="-122"/>
              </a:rPr>
              <a:t>4</a:t>
            </a:r>
            <a:r>
              <a:rPr kumimoji="0" lang="zh-CN" altLang="en-US" sz="1600">
                <a:solidFill>
                  <a:srgbClr val="000000"/>
                </a:solidFill>
                <a:latin typeface="黑体" pitchFamily="49" charset="-122"/>
                <a:ea typeface="黑体" pitchFamily="49" charset="-122"/>
              </a:rPr>
              <a:t>块</a:t>
            </a:r>
          </a:p>
        </p:txBody>
      </p:sp>
      <p:sp>
        <p:nvSpPr>
          <p:cNvPr id="147474" name="Text Box 22"/>
          <p:cNvSpPr txBox="1">
            <a:spLocks noChangeArrowheads="1"/>
          </p:cNvSpPr>
          <p:nvPr/>
        </p:nvSpPr>
        <p:spPr bwMode="auto">
          <a:xfrm>
            <a:off x="7524750" y="1939925"/>
            <a:ext cx="16065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kumimoji="0" lang="zh-CN" altLang="en-US" sz="1600">
                <a:solidFill>
                  <a:srgbClr val="000000"/>
                </a:solidFill>
                <a:latin typeface="黑体" pitchFamily="49" charset="-122"/>
                <a:ea typeface="黑体" pitchFamily="49" charset="-122"/>
              </a:rPr>
              <a:t>业务区风扇模块</a:t>
            </a:r>
          </a:p>
        </p:txBody>
      </p:sp>
      <p:sp>
        <p:nvSpPr>
          <p:cNvPr id="147475" name="Line 26"/>
          <p:cNvSpPr>
            <a:spLocks noChangeShapeType="1"/>
          </p:cNvSpPr>
          <p:nvPr/>
        </p:nvSpPr>
        <p:spPr bwMode="auto">
          <a:xfrm>
            <a:off x="1258888" y="1989138"/>
            <a:ext cx="433387" cy="215900"/>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7476" name="Line 30"/>
          <p:cNvSpPr>
            <a:spLocks noChangeShapeType="1"/>
          </p:cNvSpPr>
          <p:nvPr/>
        </p:nvSpPr>
        <p:spPr bwMode="auto">
          <a:xfrm>
            <a:off x="6156325" y="3284538"/>
            <a:ext cx="1512888" cy="0"/>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7477" name="Text Box 31"/>
          <p:cNvSpPr txBox="1">
            <a:spLocks noChangeArrowheads="1"/>
          </p:cNvSpPr>
          <p:nvPr/>
        </p:nvSpPr>
        <p:spPr bwMode="auto">
          <a:xfrm>
            <a:off x="179388" y="4437063"/>
            <a:ext cx="1800225" cy="1655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kumimoji="0" lang="zh-CN" altLang="en-US" sz="1600">
                <a:solidFill>
                  <a:srgbClr val="000000"/>
                </a:solidFill>
                <a:latin typeface="黑体" pitchFamily="49" charset="-122"/>
                <a:ea typeface="黑体" pitchFamily="49" charset="-122"/>
              </a:rPr>
              <a:t>电源模块</a:t>
            </a:r>
          </a:p>
          <a:p>
            <a:pPr eaLnBrk="1" hangingPunct="1"/>
            <a:r>
              <a:rPr kumimoji="0" lang="zh-CN" altLang="en-US" sz="1600">
                <a:solidFill>
                  <a:srgbClr val="000000"/>
                </a:solidFill>
                <a:latin typeface="黑体" pitchFamily="49" charset="-122"/>
                <a:ea typeface="黑体" pitchFamily="49" charset="-122"/>
              </a:rPr>
              <a:t>最多配置</a:t>
            </a:r>
            <a:r>
              <a:rPr kumimoji="0" lang="en-US" altLang="zh-CN" sz="1600">
                <a:solidFill>
                  <a:srgbClr val="000000"/>
                </a:solidFill>
                <a:latin typeface="黑体" pitchFamily="49" charset="-122"/>
                <a:ea typeface="黑体" pitchFamily="49" charset="-122"/>
              </a:rPr>
              <a:t>6</a:t>
            </a:r>
            <a:r>
              <a:rPr kumimoji="0" lang="zh-CN" altLang="en-US" sz="1600">
                <a:solidFill>
                  <a:srgbClr val="000000"/>
                </a:solidFill>
                <a:latin typeface="黑体" pitchFamily="49" charset="-122"/>
                <a:ea typeface="黑体" pitchFamily="49" charset="-122"/>
              </a:rPr>
              <a:t>块（目前的单板</a:t>
            </a:r>
            <a:r>
              <a:rPr kumimoji="0" lang="en-US" altLang="zh-CN" sz="1600">
                <a:solidFill>
                  <a:srgbClr val="000000"/>
                </a:solidFill>
                <a:latin typeface="黑体" pitchFamily="49" charset="-122"/>
                <a:ea typeface="黑体" pitchFamily="49" charset="-122"/>
              </a:rPr>
              <a:t>1</a:t>
            </a:r>
            <a:r>
              <a:rPr kumimoji="0" lang="zh-CN" altLang="en-US" sz="1600">
                <a:solidFill>
                  <a:srgbClr val="000000"/>
                </a:solidFill>
                <a:latin typeface="黑体" pitchFamily="49" charset="-122"/>
                <a:ea typeface="黑体" pitchFamily="49" charset="-122"/>
              </a:rPr>
              <a:t>块电源即可负担所有单板满配，</a:t>
            </a:r>
            <a:r>
              <a:rPr kumimoji="0" lang="en-US" altLang="zh-CN" sz="1600">
                <a:solidFill>
                  <a:srgbClr val="000000"/>
                </a:solidFill>
                <a:latin typeface="黑体" pitchFamily="49" charset="-122"/>
                <a:ea typeface="黑体" pitchFamily="49" charset="-122"/>
              </a:rPr>
              <a:t>2</a:t>
            </a:r>
            <a:r>
              <a:rPr kumimoji="0" lang="zh-CN" altLang="en-US" sz="1600">
                <a:solidFill>
                  <a:srgbClr val="000000"/>
                </a:solidFill>
                <a:latin typeface="黑体" pitchFamily="49" charset="-122"/>
                <a:ea typeface="黑体" pitchFamily="49" charset="-122"/>
              </a:rPr>
              <a:t>块即可</a:t>
            </a:r>
            <a:r>
              <a:rPr kumimoji="0" lang="en-US" altLang="zh-CN" sz="1600">
                <a:solidFill>
                  <a:srgbClr val="000000"/>
                </a:solidFill>
                <a:latin typeface="黑体" pitchFamily="49" charset="-122"/>
                <a:ea typeface="黑体" pitchFamily="49" charset="-122"/>
              </a:rPr>
              <a:t>1+1</a:t>
            </a:r>
            <a:r>
              <a:rPr kumimoji="0" lang="zh-CN" altLang="en-US" sz="1600">
                <a:solidFill>
                  <a:srgbClr val="000000"/>
                </a:solidFill>
                <a:latin typeface="黑体" pitchFamily="49" charset="-122"/>
                <a:ea typeface="黑体" pitchFamily="49" charset="-122"/>
              </a:rPr>
              <a:t>冗余）</a:t>
            </a:r>
          </a:p>
        </p:txBody>
      </p:sp>
    </p:spTree>
    <p:extLst>
      <p:ext uri="{BB962C8B-B14F-4D97-AF65-F5344CB8AC3E}">
        <p14:creationId xmlns:p14="http://schemas.microsoft.com/office/powerpoint/2010/main" val="1717579102"/>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2"/>
          <p:cNvSpPr>
            <a:spLocks noChangeArrowheads="1"/>
          </p:cNvSpPr>
          <p:nvPr/>
        </p:nvSpPr>
        <p:spPr bwMode="auto">
          <a:xfrm>
            <a:off x="323850" y="476250"/>
            <a:ext cx="860425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nchor="ct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kumimoji="0" lang="en-US" altLang="zh-CN" sz="3200" b="1">
                <a:solidFill>
                  <a:srgbClr val="000000"/>
                </a:solidFill>
                <a:latin typeface="华文细黑" pitchFamily="2" charset="-122"/>
                <a:ea typeface="华文细黑" pitchFamily="2" charset="-122"/>
                <a:cs typeface="Arial" pitchFamily="34" charset="0"/>
              </a:rPr>
              <a:t>H3C S10500</a:t>
            </a:r>
            <a:r>
              <a:rPr kumimoji="0" lang="zh-CN" altLang="en-US" sz="3200" b="1">
                <a:solidFill>
                  <a:srgbClr val="000000"/>
                </a:solidFill>
                <a:latin typeface="华文细黑" pitchFamily="2" charset="-122"/>
                <a:ea typeface="华文细黑" pitchFamily="2" charset="-122"/>
                <a:cs typeface="Arial" pitchFamily="34" charset="0"/>
              </a:rPr>
              <a:t>的精细可靠的通风散热</a:t>
            </a:r>
          </a:p>
        </p:txBody>
      </p:sp>
      <p:sp>
        <p:nvSpPr>
          <p:cNvPr id="149507" name="Rectangle 3"/>
          <p:cNvSpPr>
            <a:spLocks noChangeArrowheads="1"/>
          </p:cNvSpPr>
          <p:nvPr/>
        </p:nvSpPr>
        <p:spPr bwMode="auto">
          <a:xfrm>
            <a:off x="0" y="333375"/>
            <a:ext cx="91440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49508" name="Rectangle 4"/>
          <p:cNvSpPr>
            <a:spLocks noChangeArrowheads="1"/>
          </p:cNvSpPr>
          <p:nvPr/>
        </p:nvSpPr>
        <p:spPr bwMode="auto">
          <a:xfrm>
            <a:off x="396875" y="3281363"/>
            <a:ext cx="21907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kumimoji="0" lang="en-US" altLang="zh-CN" sz="1000">
                <a:latin typeface="Arial" pitchFamily="34" charset="0"/>
                <a:cs typeface="Arial" pitchFamily="34" charset="0"/>
              </a:rPr>
              <a:t> </a:t>
            </a:r>
            <a:endParaRPr kumimoji="0" lang="en-US" altLang="zh-CN" sz="1800">
              <a:latin typeface="Arial" pitchFamily="34" charset="0"/>
            </a:endParaRPr>
          </a:p>
        </p:txBody>
      </p:sp>
      <p:pic>
        <p:nvPicPr>
          <p:cNvPr id="149509" name="Object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32338" y="1125538"/>
            <a:ext cx="4411662" cy="4608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9510" name="AutoShape 6"/>
          <p:cNvSpPr>
            <a:spLocks noChangeArrowheads="1"/>
          </p:cNvSpPr>
          <p:nvPr/>
        </p:nvSpPr>
        <p:spPr bwMode="auto">
          <a:xfrm rot="-5400000">
            <a:off x="5309394" y="3969544"/>
            <a:ext cx="1439863" cy="1368425"/>
          </a:xfrm>
          <a:prstGeom prst="parallelogram">
            <a:avLst>
              <a:gd name="adj" fmla="val 41133"/>
            </a:avLst>
          </a:prstGeom>
          <a:noFill/>
          <a:ln w="38100">
            <a:solidFill>
              <a:srgbClr val="80008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49511" name="AutoShape 7"/>
          <p:cNvSpPr>
            <a:spLocks noChangeArrowheads="1"/>
          </p:cNvSpPr>
          <p:nvPr/>
        </p:nvSpPr>
        <p:spPr bwMode="auto">
          <a:xfrm rot="-5400000">
            <a:off x="5022056" y="2674144"/>
            <a:ext cx="2663825" cy="719138"/>
          </a:xfrm>
          <a:prstGeom prst="parallelogram">
            <a:avLst>
              <a:gd name="adj" fmla="val 40386"/>
            </a:avLst>
          </a:prstGeom>
          <a:noFill/>
          <a:ln w="381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49512" name="AutoShape 8"/>
          <p:cNvSpPr>
            <a:spLocks noChangeArrowheads="1"/>
          </p:cNvSpPr>
          <p:nvPr/>
        </p:nvSpPr>
        <p:spPr bwMode="auto">
          <a:xfrm rot="-5400000">
            <a:off x="4300537" y="2457451"/>
            <a:ext cx="2665413" cy="576262"/>
          </a:xfrm>
          <a:prstGeom prst="parallelogram">
            <a:avLst>
              <a:gd name="adj" fmla="val 42142"/>
            </a:avLst>
          </a:prstGeom>
          <a:noFill/>
          <a:ln w="38100">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49513" name="Text Box 9"/>
          <p:cNvSpPr txBox="1">
            <a:spLocks noChangeArrowheads="1"/>
          </p:cNvSpPr>
          <p:nvPr/>
        </p:nvSpPr>
        <p:spPr bwMode="auto">
          <a:xfrm rot="1264363">
            <a:off x="5146675" y="4437063"/>
            <a:ext cx="18732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ctr" eaLnBrk="1" hangingPunct="1">
              <a:spcBef>
                <a:spcPct val="50000"/>
              </a:spcBef>
            </a:pPr>
            <a:r>
              <a:rPr kumimoji="0" lang="zh-CN" altLang="en-US" sz="1800" b="1">
                <a:solidFill>
                  <a:srgbClr val="990099"/>
                </a:solidFill>
                <a:latin typeface="Arial" pitchFamily="34" charset="0"/>
              </a:rPr>
              <a:t>电源散热区</a:t>
            </a:r>
          </a:p>
        </p:txBody>
      </p:sp>
      <p:sp>
        <p:nvSpPr>
          <p:cNvPr id="149514" name="Text Box 10"/>
          <p:cNvSpPr txBox="1">
            <a:spLocks noChangeArrowheads="1"/>
          </p:cNvSpPr>
          <p:nvPr/>
        </p:nvSpPr>
        <p:spPr bwMode="auto">
          <a:xfrm>
            <a:off x="5364163" y="1701800"/>
            <a:ext cx="504825" cy="2014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ctr" eaLnBrk="1" hangingPunct="1">
              <a:spcBef>
                <a:spcPct val="50000"/>
              </a:spcBef>
            </a:pPr>
            <a:r>
              <a:rPr kumimoji="0" lang="zh-CN" altLang="en-US" sz="1800" b="1">
                <a:solidFill>
                  <a:schemeClr val="accent2"/>
                </a:solidFill>
                <a:latin typeface="Arial" pitchFamily="34" charset="0"/>
              </a:rPr>
              <a:t>交换网板散热区</a:t>
            </a:r>
          </a:p>
        </p:txBody>
      </p:sp>
      <p:sp>
        <p:nvSpPr>
          <p:cNvPr id="149515" name="Text Box 11"/>
          <p:cNvSpPr txBox="1">
            <a:spLocks noChangeArrowheads="1"/>
          </p:cNvSpPr>
          <p:nvPr/>
        </p:nvSpPr>
        <p:spPr bwMode="auto">
          <a:xfrm>
            <a:off x="6154738" y="2060575"/>
            <a:ext cx="433387" cy="173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ctr" eaLnBrk="1" hangingPunct="1">
              <a:spcBef>
                <a:spcPct val="50000"/>
              </a:spcBef>
            </a:pPr>
            <a:r>
              <a:rPr kumimoji="0" lang="zh-CN" altLang="en-US" sz="1800" b="1">
                <a:solidFill>
                  <a:srgbClr val="FF0000"/>
                </a:solidFill>
                <a:latin typeface="Arial" pitchFamily="34" charset="0"/>
              </a:rPr>
              <a:t>业务板散热区</a:t>
            </a:r>
          </a:p>
        </p:txBody>
      </p:sp>
      <p:sp>
        <p:nvSpPr>
          <p:cNvPr id="149516" name="Text Box 12"/>
          <p:cNvSpPr txBox="1">
            <a:spLocks noChangeArrowheads="1"/>
          </p:cNvSpPr>
          <p:nvPr/>
        </p:nvSpPr>
        <p:spPr bwMode="auto">
          <a:xfrm>
            <a:off x="468313" y="1412875"/>
            <a:ext cx="4967287" cy="513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lnSpc>
                <a:spcPct val="150000"/>
              </a:lnSpc>
              <a:buClr>
                <a:schemeClr val="tx1"/>
              </a:buClr>
              <a:buFont typeface="Wingdings" pitchFamily="2" charset="2"/>
              <a:buChar char="n"/>
            </a:pPr>
            <a:r>
              <a:rPr kumimoji="0" lang="zh-CN" altLang="en-US" sz="2000" b="1">
                <a:solidFill>
                  <a:srgbClr val="000000"/>
                </a:solidFill>
                <a:latin typeface="华文细黑" pitchFamily="2" charset="-122"/>
                <a:ea typeface="华文细黑" pitchFamily="2" charset="-122"/>
              </a:rPr>
              <a:t> 精细的风道设计</a:t>
            </a:r>
          </a:p>
          <a:p>
            <a:pPr eaLnBrk="1" hangingPunct="1">
              <a:lnSpc>
                <a:spcPct val="150000"/>
              </a:lnSpc>
              <a:buClr>
                <a:schemeClr val="tx1"/>
              </a:buClr>
              <a:buFont typeface="Wingdings" pitchFamily="2" charset="2"/>
              <a:buChar char="Ø"/>
            </a:pPr>
            <a:r>
              <a:rPr kumimoji="0" lang="zh-CN" altLang="en-US" sz="1800" b="1">
                <a:solidFill>
                  <a:srgbClr val="000000"/>
                </a:solidFill>
                <a:latin typeface="华文细黑" pitchFamily="2" charset="-122"/>
                <a:ea typeface="华文细黑" pitchFamily="2" charset="-122"/>
              </a:rPr>
              <a:t> 分功能区散热</a:t>
            </a:r>
          </a:p>
          <a:p>
            <a:pPr eaLnBrk="1" hangingPunct="1">
              <a:lnSpc>
                <a:spcPct val="150000"/>
              </a:lnSpc>
              <a:buClr>
                <a:schemeClr val="tx1"/>
              </a:buClr>
              <a:buFont typeface="Wingdings" pitchFamily="2" charset="2"/>
              <a:buChar char="Ø"/>
            </a:pPr>
            <a:r>
              <a:rPr kumimoji="0" lang="zh-CN" altLang="en-US" sz="1800" b="1">
                <a:solidFill>
                  <a:srgbClr val="000000"/>
                </a:solidFill>
                <a:latin typeface="华文细黑" pitchFamily="2" charset="-122"/>
                <a:ea typeface="华文细黑" pitchFamily="2" charset="-122"/>
              </a:rPr>
              <a:t> 根据单板配置自动设计散热方案</a:t>
            </a:r>
          </a:p>
          <a:p>
            <a:pPr eaLnBrk="1" hangingPunct="1">
              <a:lnSpc>
                <a:spcPct val="150000"/>
              </a:lnSpc>
              <a:buClr>
                <a:schemeClr val="tx1"/>
              </a:buClr>
              <a:buFont typeface="Wingdings" pitchFamily="2" charset="2"/>
              <a:buChar char="Ø"/>
            </a:pPr>
            <a:r>
              <a:rPr kumimoji="0" lang="zh-CN" altLang="en-US" sz="1800" b="1">
                <a:solidFill>
                  <a:srgbClr val="000000"/>
                </a:solidFill>
                <a:latin typeface="华文细黑" pitchFamily="2" charset="-122"/>
                <a:ea typeface="华文细黑" pitchFamily="2" charset="-122"/>
              </a:rPr>
              <a:t> 根据本区域的温度监控动态调速</a:t>
            </a:r>
          </a:p>
          <a:p>
            <a:pPr eaLnBrk="1" hangingPunct="1">
              <a:lnSpc>
                <a:spcPct val="150000"/>
              </a:lnSpc>
              <a:buClr>
                <a:schemeClr val="tx1"/>
              </a:buClr>
              <a:buFont typeface="Wingdings" pitchFamily="2" charset="2"/>
              <a:buChar char="Ø"/>
            </a:pPr>
            <a:r>
              <a:rPr kumimoji="0" lang="en-US" altLang="zh-CN" sz="1800" b="1">
                <a:solidFill>
                  <a:srgbClr val="000000"/>
                </a:solidFill>
                <a:latin typeface="Arial" pitchFamily="34" charset="0"/>
              </a:rPr>
              <a:t> 256</a:t>
            </a:r>
            <a:r>
              <a:rPr kumimoji="0" lang="zh-CN" altLang="en-US" sz="1800" b="1">
                <a:solidFill>
                  <a:srgbClr val="000000"/>
                </a:solidFill>
                <a:latin typeface="Arial" pitchFamily="34" charset="0"/>
              </a:rPr>
              <a:t>级调速风扇</a:t>
            </a:r>
            <a:endParaRPr kumimoji="0" lang="zh-CN" altLang="en-US" sz="1800" b="1">
              <a:solidFill>
                <a:srgbClr val="000000"/>
              </a:solidFill>
              <a:latin typeface="华文细黑" pitchFamily="2" charset="-122"/>
              <a:ea typeface="华文细黑" pitchFamily="2" charset="-122"/>
            </a:endParaRPr>
          </a:p>
          <a:p>
            <a:pPr eaLnBrk="1" hangingPunct="1">
              <a:lnSpc>
                <a:spcPct val="150000"/>
              </a:lnSpc>
              <a:buClr>
                <a:schemeClr val="tx1"/>
              </a:buClr>
              <a:buFont typeface="Wingdings" pitchFamily="2" charset="2"/>
              <a:buChar char="n"/>
            </a:pPr>
            <a:endParaRPr kumimoji="0" lang="zh-CN" altLang="en-US" sz="1800" b="1">
              <a:solidFill>
                <a:srgbClr val="000000"/>
              </a:solidFill>
              <a:latin typeface="华文细黑" pitchFamily="2" charset="-122"/>
              <a:ea typeface="华文细黑" pitchFamily="2" charset="-122"/>
            </a:endParaRPr>
          </a:p>
          <a:p>
            <a:pPr eaLnBrk="1" hangingPunct="1">
              <a:lnSpc>
                <a:spcPct val="150000"/>
              </a:lnSpc>
              <a:buClr>
                <a:schemeClr val="tx1"/>
              </a:buClr>
              <a:buFont typeface="Wingdings" pitchFamily="2" charset="2"/>
              <a:buChar char="n"/>
            </a:pPr>
            <a:r>
              <a:rPr kumimoji="0" lang="zh-CN" altLang="en-US" sz="2000" b="1">
                <a:solidFill>
                  <a:srgbClr val="000000"/>
                </a:solidFill>
                <a:latin typeface="华文细黑" pitchFamily="2" charset="-122"/>
                <a:ea typeface="华文细黑" pitchFamily="2" charset="-122"/>
              </a:rPr>
              <a:t> 可靠的散热控制</a:t>
            </a:r>
          </a:p>
          <a:p>
            <a:pPr eaLnBrk="1" hangingPunct="1">
              <a:lnSpc>
                <a:spcPct val="150000"/>
              </a:lnSpc>
              <a:buClr>
                <a:schemeClr val="tx1"/>
              </a:buClr>
              <a:buFont typeface="Wingdings" pitchFamily="2" charset="2"/>
              <a:buChar char="Ø"/>
            </a:pPr>
            <a:r>
              <a:rPr kumimoji="0" lang="zh-CN" altLang="en-US" sz="1800" b="1">
                <a:solidFill>
                  <a:srgbClr val="000000"/>
                </a:solidFill>
                <a:latin typeface="华文细黑" pitchFamily="2" charset="-122"/>
                <a:ea typeface="华文细黑" pitchFamily="2" charset="-122"/>
              </a:rPr>
              <a:t> 每个风扇模块</a:t>
            </a:r>
            <a:r>
              <a:rPr kumimoji="0" lang="en-US" altLang="zh-CN" sz="1800" b="1">
                <a:solidFill>
                  <a:srgbClr val="000000"/>
                </a:solidFill>
                <a:latin typeface="华文细黑" pitchFamily="2" charset="-122"/>
                <a:ea typeface="华文细黑" pitchFamily="2" charset="-122"/>
              </a:rPr>
              <a:t>2</a:t>
            </a:r>
            <a:r>
              <a:rPr kumimoji="0" lang="zh-CN" altLang="en-US" sz="1800" b="1">
                <a:solidFill>
                  <a:srgbClr val="000000"/>
                </a:solidFill>
                <a:latin typeface="华文细黑" pitchFamily="2" charset="-122"/>
                <a:ea typeface="华文细黑" pitchFamily="2" charset="-122"/>
              </a:rPr>
              <a:t>路电源输入，</a:t>
            </a:r>
            <a:r>
              <a:rPr kumimoji="0" lang="en-US" altLang="zh-CN" sz="1800" b="1">
                <a:solidFill>
                  <a:srgbClr val="000000"/>
                </a:solidFill>
                <a:latin typeface="华文细黑" pitchFamily="2" charset="-122"/>
                <a:ea typeface="华文细黑" pitchFamily="2" charset="-122"/>
              </a:rPr>
              <a:t>3</a:t>
            </a:r>
            <a:r>
              <a:rPr kumimoji="0" lang="zh-CN" altLang="en-US" sz="1800" b="1">
                <a:solidFill>
                  <a:srgbClr val="000000"/>
                </a:solidFill>
                <a:latin typeface="华文细黑" pitchFamily="2" charset="-122"/>
                <a:ea typeface="华文细黑" pitchFamily="2" charset="-122"/>
              </a:rPr>
              <a:t>路控制输入</a:t>
            </a:r>
          </a:p>
          <a:p>
            <a:pPr eaLnBrk="1" hangingPunct="1">
              <a:lnSpc>
                <a:spcPct val="150000"/>
              </a:lnSpc>
              <a:buClr>
                <a:schemeClr val="tx1"/>
              </a:buClr>
              <a:buFont typeface="Wingdings" pitchFamily="2" charset="2"/>
              <a:buChar char="Ø"/>
            </a:pPr>
            <a:r>
              <a:rPr kumimoji="0" lang="zh-CN" altLang="en-US" sz="1800" b="1">
                <a:solidFill>
                  <a:srgbClr val="000000"/>
                </a:solidFill>
                <a:latin typeface="华文细黑" pitchFamily="2" charset="-122"/>
                <a:ea typeface="华文细黑" pitchFamily="2" charset="-122"/>
              </a:rPr>
              <a:t> 主控切换不影响。双主控全故障或设备宕机仍可供风</a:t>
            </a:r>
          </a:p>
          <a:p>
            <a:pPr eaLnBrk="1" hangingPunct="1">
              <a:lnSpc>
                <a:spcPct val="150000"/>
              </a:lnSpc>
              <a:buClr>
                <a:schemeClr val="tx1"/>
              </a:buClr>
              <a:buFont typeface="Wingdings" pitchFamily="2" charset="2"/>
              <a:buChar char="Ø"/>
            </a:pPr>
            <a:r>
              <a:rPr kumimoji="0" lang="zh-CN" altLang="en-US" sz="1800" b="1">
                <a:solidFill>
                  <a:srgbClr val="000000"/>
                </a:solidFill>
                <a:latin typeface="华文细黑" pitchFamily="2" charset="-122"/>
                <a:ea typeface="华文细黑" pitchFamily="2" charset="-122"/>
              </a:rPr>
              <a:t> 任一风扇故障自动告警</a:t>
            </a:r>
          </a:p>
          <a:p>
            <a:pPr eaLnBrk="1" hangingPunct="1">
              <a:lnSpc>
                <a:spcPct val="150000"/>
              </a:lnSpc>
              <a:buClr>
                <a:schemeClr val="tx1"/>
              </a:buClr>
              <a:buFont typeface="Wingdings" pitchFamily="2" charset="2"/>
              <a:buChar char="Ø"/>
            </a:pPr>
            <a:r>
              <a:rPr kumimoji="0" lang="zh-CN" altLang="en-US" sz="1800" b="1">
                <a:solidFill>
                  <a:srgbClr val="000000"/>
                </a:solidFill>
                <a:latin typeface="华文细黑" pitchFamily="2" charset="-122"/>
                <a:ea typeface="华文细黑" pitchFamily="2" charset="-122"/>
              </a:rPr>
              <a:t> 上电缓启动</a:t>
            </a:r>
          </a:p>
        </p:txBody>
      </p:sp>
    </p:spTree>
    <p:extLst>
      <p:ext uri="{BB962C8B-B14F-4D97-AF65-F5344CB8AC3E}">
        <p14:creationId xmlns:p14="http://schemas.microsoft.com/office/powerpoint/2010/main" val="284181831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2"/>
          <p:cNvSpPr>
            <a:spLocks noGrp="1" noChangeArrowheads="1"/>
          </p:cNvSpPr>
          <p:nvPr>
            <p:ph type="title"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eaLnBrk="1" hangingPunct="1"/>
            <a:r>
              <a:rPr lang="zh-CN" altLang="en-US" smtClean="0">
                <a:effectLst/>
                <a:latin typeface="Arial" pitchFamily="34" charset="0"/>
                <a:ea typeface="黑体" pitchFamily="49" charset="-122"/>
              </a:rPr>
              <a:t>新一代核心交换机的特征</a:t>
            </a:r>
          </a:p>
        </p:txBody>
      </p:sp>
      <p:grpSp>
        <p:nvGrpSpPr>
          <p:cNvPr id="155651" name="Group 3"/>
          <p:cNvGrpSpPr>
            <a:grpSpLocks/>
          </p:cNvGrpSpPr>
          <p:nvPr/>
        </p:nvGrpSpPr>
        <p:grpSpPr bwMode="auto">
          <a:xfrm>
            <a:off x="900113" y="4365625"/>
            <a:ext cx="4318000" cy="1479550"/>
            <a:chOff x="295" y="2387"/>
            <a:chExt cx="2720" cy="1068"/>
          </a:xfrm>
        </p:grpSpPr>
        <p:grpSp>
          <p:nvGrpSpPr>
            <p:cNvPr id="155652" name="Group 4"/>
            <p:cNvGrpSpPr>
              <a:grpSpLocks noChangeAspect="1"/>
            </p:cNvGrpSpPr>
            <p:nvPr/>
          </p:nvGrpSpPr>
          <p:grpSpPr bwMode="auto">
            <a:xfrm>
              <a:off x="1417" y="2489"/>
              <a:ext cx="441" cy="180"/>
              <a:chOff x="2644" y="2841"/>
              <a:chExt cx="563" cy="529"/>
            </a:xfrm>
          </p:grpSpPr>
          <p:sp>
            <p:nvSpPr>
              <p:cNvPr id="155653" name="AutoShape 5"/>
              <p:cNvSpPr>
                <a:spLocks noChangeAspect="1" noChangeArrowheads="1"/>
              </p:cNvSpPr>
              <p:nvPr/>
            </p:nvSpPr>
            <p:spPr bwMode="gray">
              <a:xfrm>
                <a:off x="2644" y="2932"/>
                <a:ext cx="563" cy="438"/>
              </a:xfrm>
              <a:prstGeom prst="diamond">
                <a:avLst/>
              </a:prstGeom>
              <a:solidFill>
                <a:srgbClr val="4D4D4D"/>
              </a:solidFill>
              <a:ln w="9525">
                <a:miter lim="800000"/>
                <a:headEnd/>
                <a:tailEnd/>
              </a:ln>
              <a:scene3d>
                <a:camera prst="legacyObliqueBottom"/>
                <a:lightRig rig="legacyFlat2" dir="t"/>
              </a:scene3d>
              <a:sp3d extrusionH="163500" prstMaterial="legacyMatte">
                <a:bevelT w="13500" h="13500" prst="angle"/>
                <a:bevelB w="13500" h="13500" prst="angle"/>
                <a:extrusionClr>
                  <a:srgbClr val="4D4D4D"/>
                </a:extrusionClr>
              </a:sp3d>
            </p:spPr>
            <p:txBody>
              <a:bodyPr wrap="none" anchor="ctr">
                <a:flatTx/>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55654" name="AutoShape 6"/>
              <p:cNvSpPr>
                <a:spLocks noChangeAspect="1" noChangeArrowheads="1"/>
              </p:cNvSpPr>
              <p:nvPr/>
            </p:nvSpPr>
            <p:spPr bwMode="gray">
              <a:xfrm>
                <a:off x="2644" y="2888"/>
                <a:ext cx="563" cy="439"/>
              </a:xfrm>
              <a:prstGeom prst="diamond">
                <a:avLst/>
              </a:prstGeom>
              <a:solidFill>
                <a:srgbClr val="969696"/>
              </a:solidFill>
              <a:ln w="9525">
                <a:miter lim="800000"/>
                <a:headEnd/>
                <a:tailEnd/>
              </a:ln>
              <a:scene3d>
                <a:camera prst="legacyObliqueBottom"/>
                <a:lightRig rig="legacyFlat2" dir="t"/>
              </a:scene3d>
              <a:sp3d extrusionH="163500" prstMaterial="legacyMatte">
                <a:bevelT w="13500" h="13500" prst="angle"/>
                <a:bevelB w="13500" h="13500" prst="angle"/>
                <a:extrusionClr>
                  <a:srgbClr val="969696"/>
                </a:extrusionClr>
              </a:sp3d>
            </p:spPr>
            <p:txBody>
              <a:bodyPr wrap="none" anchor="ctr">
                <a:flatTx/>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55655" name="AutoShape 7"/>
              <p:cNvSpPr>
                <a:spLocks noChangeAspect="1" noChangeArrowheads="1"/>
              </p:cNvSpPr>
              <p:nvPr/>
            </p:nvSpPr>
            <p:spPr bwMode="gray">
              <a:xfrm>
                <a:off x="2644" y="2841"/>
                <a:ext cx="563" cy="438"/>
              </a:xfrm>
              <a:prstGeom prst="diamond">
                <a:avLst/>
              </a:prstGeom>
              <a:gradFill rotWithShape="1">
                <a:gsLst>
                  <a:gs pos="0">
                    <a:srgbClr val="B2B2B2"/>
                  </a:gs>
                  <a:gs pos="100000">
                    <a:srgbClr val="ABABAB"/>
                  </a:gs>
                </a:gsLst>
                <a:lin ang="5400000" scaled="1"/>
              </a:gradFill>
              <a:ln w="9525">
                <a:miter lim="800000"/>
                <a:headEnd/>
                <a:tailEnd/>
              </a:ln>
              <a:scene3d>
                <a:camera prst="legacyObliqueBottom"/>
                <a:lightRig rig="legacyFlat2" dir="t"/>
              </a:scene3d>
              <a:sp3d extrusionH="163500" prstMaterial="legacyMatte">
                <a:bevelT w="13500" h="13500" prst="angle"/>
                <a:bevelB w="13500" h="13500" prst="angle"/>
                <a:extrusionClr>
                  <a:srgbClr val="B2B2B2"/>
                </a:extrusionClr>
              </a:sp3d>
            </p:spPr>
            <p:txBody>
              <a:bodyPr wrap="none" anchor="ctr">
                <a:flatTx/>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grpSp>
        <p:grpSp>
          <p:nvGrpSpPr>
            <p:cNvPr id="155656" name="Group 8"/>
            <p:cNvGrpSpPr>
              <a:grpSpLocks noChangeAspect="1"/>
            </p:cNvGrpSpPr>
            <p:nvPr/>
          </p:nvGrpSpPr>
          <p:grpSpPr bwMode="auto">
            <a:xfrm>
              <a:off x="1649" y="2389"/>
              <a:ext cx="1366" cy="548"/>
              <a:chOff x="2897" y="845"/>
              <a:chExt cx="1743" cy="1611"/>
            </a:xfrm>
          </p:grpSpPr>
          <p:sp>
            <p:nvSpPr>
              <p:cNvPr id="155657" name="AutoShape 9"/>
              <p:cNvSpPr>
                <a:spLocks noChangeAspect="1" noChangeArrowheads="1"/>
              </p:cNvSpPr>
              <p:nvPr/>
            </p:nvSpPr>
            <p:spPr bwMode="gray">
              <a:xfrm>
                <a:off x="2897" y="1109"/>
                <a:ext cx="1731" cy="1347"/>
              </a:xfrm>
              <a:prstGeom prst="diamond">
                <a:avLst/>
              </a:prstGeom>
              <a:solidFill>
                <a:srgbClr val="FFFFCC"/>
              </a:solidFill>
              <a:ln w="9525">
                <a:miter lim="800000"/>
                <a:headEnd/>
                <a:tailEnd/>
              </a:ln>
              <a:scene3d>
                <a:camera prst="legacyObliqueBottom"/>
                <a:lightRig rig="legacyFlat2" dir="t"/>
              </a:scene3d>
              <a:sp3d extrusionH="227000" prstMaterial="legacyMatte">
                <a:bevelT w="13500" h="13500" prst="angle"/>
                <a:bevelB w="13500" h="13500" prst="angle"/>
                <a:extrusionClr>
                  <a:srgbClr val="FFFFCC"/>
                </a:extrusionClr>
              </a:sp3d>
            </p:spPr>
            <p:txBody>
              <a:bodyPr wrap="none" anchor="ctr">
                <a:flatTx/>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55658" name="AutoShape 10"/>
              <p:cNvSpPr>
                <a:spLocks noChangeAspect="1" noChangeArrowheads="1"/>
              </p:cNvSpPr>
              <p:nvPr/>
            </p:nvSpPr>
            <p:spPr bwMode="gray">
              <a:xfrm>
                <a:off x="2898" y="966"/>
                <a:ext cx="1731" cy="1347"/>
              </a:xfrm>
              <a:prstGeom prst="diamond">
                <a:avLst/>
              </a:prstGeom>
              <a:solidFill>
                <a:srgbClr val="FFCC66"/>
              </a:solidFill>
              <a:ln w="9525">
                <a:miter lim="800000"/>
                <a:headEnd/>
                <a:tailEnd/>
              </a:ln>
              <a:scene3d>
                <a:camera prst="legacyObliqueBottom"/>
                <a:lightRig rig="legacyFlat2" dir="t"/>
              </a:scene3d>
              <a:sp3d extrusionH="227000" prstMaterial="legacyMatte">
                <a:bevelT w="13500" h="13500" prst="angle"/>
                <a:bevelB w="13500" h="13500" prst="angle"/>
                <a:extrusionClr>
                  <a:srgbClr val="FFCC66"/>
                </a:extrusionClr>
              </a:sp3d>
            </p:spPr>
            <p:txBody>
              <a:bodyPr wrap="none" anchor="ctr">
                <a:flatTx/>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55659" name="AutoShape 11"/>
              <p:cNvSpPr>
                <a:spLocks noChangeAspect="1" noChangeArrowheads="1"/>
              </p:cNvSpPr>
              <p:nvPr/>
            </p:nvSpPr>
            <p:spPr bwMode="gray">
              <a:xfrm>
                <a:off x="2909" y="845"/>
                <a:ext cx="1731" cy="1347"/>
              </a:xfrm>
              <a:prstGeom prst="diamond">
                <a:avLst/>
              </a:prstGeom>
              <a:gradFill rotWithShape="1">
                <a:gsLst>
                  <a:gs pos="0">
                    <a:srgbClr val="A96500"/>
                  </a:gs>
                  <a:gs pos="100000">
                    <a:srgbClr val="FF9900"/>
                  </a:gs>
                </a:gsLst>
                <a:lin ang="5400000" scaled="1"/>
              </a:gradFill>
              <a:ln w="9525">
                <a:miter lim="800000"/>
                <a:headEnd/>
                <a:tailEnd/>
              </a:ln>
              <a:scene3d>
                <a:camera prst="legacyObliqueBottom"/>
                <a:lightRig rig="legacyFlat2" dir="t"/>
              </a:scene3d>
              <a:sp3d extrusionH="227000" prstMaterial="legacyMatte">
                <a:bevelT w="13500" h="13500" prst="angle"/>
                <a:bevelB w="13500" h="13500" prst="angle"/>
                <a:extrusionClr>
                  <a:srgbClr val="FF9900"/>
                </a:extrusionClr>
              </a:sp3d>
            </p:spPr>
            <p:txBody>
              <a:bodyPr wrap="none" anchor="ctr">
                <a:flatTx/>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grpSp>
        <p:grpSp>
          <p:nvGrpSpPr>
            <p:cNvPr id="155660" name="Group 12"/>
            <p:cNvGrpSpPr>
              <a:grpSpLocks noChangeAspect="1"/>
            </p:cNvGrpSpPr>
            <p:nvPr/>
          </p:nvGrpSpPr>
          <p:grpSpPr bwMode="auto">
            <a:xfrm>
              <a:off x="296" y="2387"/>
              <a:ext cx="1366" cy="545"/>
              <a:chOff x="1179" y="849"/>
              <a:chExt cx="1743" cy="1601"/>
            </a:xfrm>
          </p:grpSpPr>
          <p:sp>
            <p:nvSpPr>
              <p:cNvPr id="155661" name="AutoShape 13"/>
              <p:cNvSpPr>
                <a:spLocks noChangeAspect="1" noChangeArrowheads="1"/>
              </p:cNvSpPr>
              <p:nvPr/>
            </p:nvSpPr>
            <p:spPr bwMode="gray">
              <a:xfrm>
                <a:off x="1179" y="1103"/>
                <a:ext cx="1731" cy="1347"/>
              </a:xfrm>
              <a:prstGeom prst="diamond">
                <a:avLst/>
              </a:prstGeom>
              <a:solidFill>
                <a:srgbClr val="CCECFF"/>
              </a:solidFill>
              <a:ln w="9525">
                <a:miter lim="800000"/>
                <a:headEnd/>
                <a:tailEnd/>
              </a:ln>
              <a:scene3d>
                <a:camera prst="legacyObliqueBottom"/>
                <a:lightRig rig="legacyFlat2" dir="t"/>
              </a:scene3d>
              <a:sp3d extrusionH="227000" prstMaterial="legacyMatte">
                <a:bevelT w="13500" h="13500" prst="angle"/>
                <a:bevelB w="13500" h="13500" prst="angle"/>
                <a:extrusionClr>
                  <a:srgbClr val="CCECFF"/>
                </a:extrusionClr>
              </a:sp3d>
            </p:spPr>
            <p:txBody>
              <a:bodyPr wrap="none" anchor="ctr">
                <a:flatTx/>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55662" name="AutoShape 14"/>
              <p:cNvSpPr>
                <a:spLocks noChangeAspect="1" noChangeArrowheads="1"/>
              </p:cNvSpPr>
              <p:nvPr/>
            </p:nvSpPr>
            <p:spPr bwMode="gray">
              <a:xfrm>
                <a:off x="1180" y="970"/>
                <a:ext cx="1731" cy="1347"/>
              </a:xfrm>
              <a:prstGeom prst="diamond">
                <a:avLst/>
              </a:prstGeom>
              <a:solidFill>
                <a:srgbClr val="CC99FF"/>
              </a:solidFill>
              <a:ln w="9525">
                <a:miter lim="800000"/>
                <a:headEnd/>
                <a:tailEnd/>
              </a:ln>
              <a:scene3d>
                <a:camera prst="legacyObliqueBottom"/>
                <a:lightRig rig="legacyFlat2" dir="t"/>
              </a:scene3d>
              <a:sp3d extrusionH="227000" prstMaterial="legacyMatte">
                <a:bevelT w="13500" h="13500" prst="angle"/>
                <a:bevelB w="13500" h="13500" prst="angle"/>
                <a:extrusionClr>
                  <a:srgbClr val="CC99FF"/>
                </a:extrusionClr>
              </a:sp3d>
            </p:spPr>
            <p:txBody>
              <a:bodyPr wrap="none" anchor="ctr">
                <a:flatTx/>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55663" name="AutoShape 15"/>
              <p:cNvSpPr>
                <a:spLocks noChangeAspect="1" noChangeArrowheads="1"/>
              </p:cNvSpPr>
              <p:nvPr/>
            </p:nvSpPr>
            <p:spPr bwMode="gray">
              <a:xfrm>
                <a:off x="1191" y="849"/>
                <a:ext cx="1731" cy="1347"/>
              </a:xfrm>
              <a:prstGeom prst="diamond">
                <a:avLst/>
              </a:prstGeom>
              <a:gradFill rotWithShape="1">
                <a:gsLst>
                  <a:gs pos="0">
                    <a:srgbClr val="393956"/>
                  </a:gs>
                  <a:gs pos="100000">
                    <a:srgbClr val="666699"/>
                  </a:gs>
                </a:gsLst>
                <a:lin ang="5400000" scaled="1"/>
              </a:gradFill>
              <a:ln w="9525">
                <a:miter lim="800000"/>
                <a:headEnd/>
                <a:tailEnd/>
              </a:ln>
              <a:scene3d>
                <a:camera prst="legacyObliqueBottom"/>
                <a:lightRig rig="legacyFlat2" dir="t"/>
              </a:scene3d>
              <a:sp3d extrusionH="227000" prstMaterial="legacyMatte">
                <a:bevelT w="13500" h="13500" prst="angle"/>
                <a:bevelB w="13500" h="13500" prst="angle"/>
                <a:extrusionClr>
                  <a:srgbClr val="666699"/>
                </a:extrusionClr>
              </a:sp3d>
            </p:spPr>
            <p:txBody>
              <a:bodyPr wrap="none" anchor="ctr">
                <a:flatTx/>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grpSp>
        <p:sp>
          <p:nvSpPr>
            <p:cNvPr id="155664" name="Rectangle 16"/>
            <p:cNvSpPr>
              <a:spLocks noChangeAspect="1" noChangeArrowheads="1"/>
            </p:cNvSpPr>
            <p:nvPr/>
          </p:nvSpPr>
          <p:spPr bwMode="gray">
            <a:xfrm>
              <a:off x="721" y="2470"/>
              <a:ext cx="500"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ctr"/>
              <a:r>
                <a:rPr kumimoji="0" lang="zh-CN" altLang="en-US" b="1">
                  <a:latin typeface="Arial" pitchFamily="34" charset="0"/>
                  <a:ea typeface="华文细黑" pitchFamily="2" charset="-122"/>
                </a:rPr>
                <a:t>架构</a:t>
              </a:r>
            </a:p>
          </p:txBody>
        </p:sp>
        <p:sp>
          <p:nvSpPr>
            <p:cNvPr id="155665" name="Rectangle 17"/>
            <p:cNvSpPr>
              <a:spLocks noChangeAspect="1" noChangeArrowheads="1"/>
            </p:cNvSpPr>
            <p:nvPr/>
          </p:nvSpPr>
          <p:spPr bwMode="gray">
            <a:xfrm>
              <a:off x="2092" y="2463"/>
              <a:ext cx="500"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ctr"/>
              <a:r>
                <a:rPr kumimoji="0" lang="zh-CN" altLang="en-US" b="1">
                  <a:latin typeface="Arial" pitchFamily="34" charset="0"/>
                  <a:ea typeface="华文细黑" pitchFamily="2" charset="-122"/>
                </a:rPr>
                <a:t>性能</a:t>
              </a:r>
            </a:p>
          </p:txBody>
        </p:sp>
        <p:sp>
          <p:nvSpPr>
            <p:cNvPr id="155666" name="Rectangle 18"/>
            <p:cNvSpPr>
              <a:spLocks noChangeAspect="1" noChangeArrowheads="1"/>
            </p:cNvSpPr>
            <p:nvPr/>
          </p:nvSpPr>
          <p:spPr bwMode="gray">
            <a:xfrm>
              <a:off x="1579" y="2824"/>
              <a:ext cx="116" cy="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ctr"/>
              <a:endParaRPr kumimoji="0" lang="zh-CN" altLang="zh-CN" sz="2000" b="1">
                <a:latin typeface="Arial" pitchFamily="34" charset="0"/>
                <a:ea typeface="华文细黑" pitchFamily="2" charset="-122"/>
              </a:endParaRPr>
            </a:p>
          </p:txBody>
        </p:sp>
        <p:grpSp>
          <p:nvGrpSpPr>
            <p:cNvPr id="155667" name="Group 19"/>
            <p:cNvGrpSpPr>
              <a:grpSpLocks noChangeAspect="1"/>
            </p:cNvGrpSpPr>
            <p:nvPr/>
          </p:nvGrpSpPr>
          <p:grpSpPr bwMode="auto">
            <a:xfrm>
              <a:off x="2346" y="2832"/>
              <a:ext cx="442" cy="179"/>
              <a:chOff x="2644" y="2841"/>
              <a:chExt cx="563" cy="529"/>
            </a:xfrm>
          </p:grpSpPr>
          <p:sp>
            <p:nvSpPr>
              <p:cNvPr id="155668" name="AutoShape 20"/>
              <p:cNvSpPr>
                <a:spLocks noChangeAspect="1" noChangeArrowheads="1"/>
              </p:cNvSpPr>
              <p:nvPr/>
            </p:nvSpPr>
            <p:spPr bwMode="gray">
              <a:xfrm>
                <a:off x="2644" y="2932"/>
                <a:ext cx="563" cy="438"/>
              </a:xfrm>
              <a:prstGeom prst="diamond">
                <a:avLst/>
              </a:prstGeom>
              <a:solidFill>
                <a:srgbClr val="4D4D4D"/>
              </a:solidFill>
              <a:ln w="9525">
                <a:miter lim="800000"/>
                <a:headEnd/>
                <a:tailEnd/>
              </a:ln>
              <a:scene3d>
                <a:camera prst="legacyObliqueBottom"/>
                <a:lightRig rig="legacyFlat2" dir="t"/>
              </a:scene3d>
              <a:sp3d extrusionH="163500" prstMaterial="legacyMatte">
                <a:bevelT w="13500" h="13500" prst="angle"/>
                <a:bevelB w="13500" h="13500" prst="angle"/>
                <a:extrusionClr>
                  <a:srgbClr val="4D4D4D"/>
                </a:extrusionClr>
              </a:sp3d>
            </p:spPr>
            <p:txBody>
              <a:bodyPr wrap="none" anchor="ctr">
                <a:flatTx/>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55669" name="AutoShape 21"/>
              <p:cNvSpPr>
                <a:spLocks noChangeAspect="1" noChangeArrowheads="1"/>
              </p:cNvSpPr>
              <p:nvPr/>
            </p:nvSpPr>
            <p:spPr bwMode="gray">
              <a:xfrm>
                <a:off x="2644" y="2888"/>
                <a:ext cx="563" cy="439"/>
              </a:xfrm>
              <a:prstGeom prst="diamond">
                <a:avLst/>
              </a:prstGeom>
              <a:solidFill>
                <a:srgbClr val="969696"/>
              </a:solidFill>
              <a:ln w="9525">
                <a:miter lim="800000"/>
                <a:headEnd/>
                <a:tailEnd/>
              </a:ln>
              <a:scene3d>
                <a:camera prst="legacyObliqueBottom"/>
                <a:lightRig rig="legacyFlat2" dir="t"/>
              </a:scene3d>
              <a:sp3d extrusionH="163500" prstMaterial="legacyMatte">
                <a:bevelT w="13500" h="13500" prst="angle"/>
                <a:bevelB w="13500" h="13500" prst="angle"/>
                <a:extrusionClr>
                  <a:srgbClr val="969696"/>
                </a:extrusionClr>
              </a:sp3d>
            </p:spPr>
            <p:txBody>
              <a:bodyPr wrap="none" anchor="ctr">
                <a:flatTx/>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55670" name="AutoShape 22"/>
              <p:cNvSpPr>
                <a:spLocks noChangeAspect="1" noChangeArrowheads="1"/>
              </p:cNvSpPr>
              <p:nvPr/>
            </p:nvSpPr>
            <p:spPr bwMode="gray">
              <a:xfrm>
                <a:off x="2644" y="2841"/>
                <a:ext cx="563" cy="438"/>
              </a:xfrm>
              <a:prstGeom prst="diamond">
                <a:avLst/>
              </a:prstGeom>
              <a:gradFill rotWithShape="1">
                <a:gsLst>
                  <a:gs pos="0">
                    <a:srgbClr val="B2B2B2"/>
                  </a:gs>
                  <a:gs pos="100000">
                    <a:srgbClr val="B7B7B7"/>
                  </a:gs>
                </a:gsLst>
                <a:lin ang="5400000" scaled="1"/>
              </a:gradFill>
              <a:ln w="9525">
                <a:miter lim="800000"/>
                <a:headEnd/>
                <a:tailEnd/>
              </a:ln>
              <a:scene3d>
                <a:camera prst="legacyObliqueBottom"/>
                <a:lightRig rig="legacyFlat2" dir="t"/>
              </a:scene3d>
              <a:sp3d extrusionH="163500" prstMaterial="legacyMatte">
                <a:bevelT w="13500" h="13500" prst="angle"/>
                <a:bevelB w="13500" h="13500" prst="angle"/>
                <a:extrusionClr>
                  <a:srgbClr val="B2B2B2"/>
                </a:extrusionClr>
              </a:sp3d>
            </p:spPr>
            <p:txBody>
              <a:bodyPr wrap="none" anchor="ctr">
                <a:flatTx/>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grpSp>
        <p:grpSp>
          <p:nvGrpSpPr>
            <p:cNvPr id="155671" name="Group 23"/>
            <p:cNvGrpSpPr>
              <a:grpSpLocks noChangeAspect="1"/>
            </p:cNvGrpSpPr>
            <p:nvPr/>
          </p:nvGrpSpPr>
          <p:grpSpPr bwMode="auto">
            <a:xfrm>
              <a:off x="1649" y="2909"/>
              <a:ext cx="1366" cy="546"/>
              <a:chOff x="2916" y="2200"/>
              <a:chExt cx="1743" cy="1605"/>
            </a:xfrm>
          </p:grpSpPr>
          <p:sp>
            <p:nvSpPr>
              <p:cNvPr id="155672" name="AutoShape 24"/>
              <p:cNvSpPr>
                <a:spLocks noChangeAspect="1" noChangeArrowheads="1"/>
              </p:cNvSpPr>
              <p:nvPr/>
            </p:nvSpPr>
            <p:spPr bwMode="gray">
              <a:xfrm>
                <a:off x="2916" y="2458"/>
                <a:ext cx="1731" cy="1347"/>
              </a:xfrm>
              <a:prstGeom prst="diamond">
                <a:avLst/>
              </a:prstGeom>
              <a:solidFill>
                <a:srgbClr val="CCFFFF"/>
              </a:solidFill>
              <a:ln w="9525">
                <a:miter lim="800000"/>
                <a:headEnd/>
                <a:tailEnd/>
              </a:ln>
              <a:scene3d>
                <a:camera prst="legacyObliqueBottom"/>
                <a:lightRig rig="legacyFlat2" dir="t"/>
              </a:scene3d>
              <a:sp3d extrusionH="227000" prstMaterial="legacyMatte">
                <a:bevelT w="13500" h="13500" prst="angle"/>
                <a:bevelB w="13500" h="13500" prst="angle"/>
                <a:extrusionClr>
                  <a:srgbClr val="CCFFFF"/>
                </a:extrusionClr>
              </a:sp3d>
            </p:spPr>
            <p:txBody>
              <a:bodyPr wrap="none" anchor="ctr">
                <a:flatTx/>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55673" name="AutoShape 25"/>
              <p:cNvSpPr>
                <a:spLocks noChangeAspect="1" noChangeArrowheads="1"/>
              </p:cNvSpPr>
              <p:nvPr/>
            </p:nvSpPr>
            <p:spPr bwMode="gray">
              <a:xfrm>
                <a:off x="2917" y="2328"/>
                <a:ext cx="1731" cy="1347"/>
              </a:xfrm>
              <a:prstGeom prst="diamond">
                <a:avLst/>
              </a:prstGeom>
              <a:solidFill>
                <a:srgbClr val="33CCFF"/>
              </a:solidFill>
              <a:ln w="9525">
                <a:miter lim="800000"/>
                <a:headEnd/>
                <a:tailEnd/>
              </a:ln>
              <a:scene3d>
                <a:camera prst="legacyObliqueBottom"/>
                <a:lightRig rig="legacyFlat2" dir="t"/>
              </a:scene3d>
              <a:sp3d extrusionH="227000" prstMaterial="legacyMatte">
                <a:bevelT w="13500" h="13500" prst="angle"/>
                <a:bevelB w="13500" h="13500" prst="angle"/>
                <a:extrusionClr>
                  <a:srgbClr val="33CCFF"/>
                </a:extrusionClr>
              </a:sp3d>
            </p:spPr>
            <p:txBody>
              <a:bodyPr wrap="none" anchor="ctr">
                <a:flatTx/>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55674" name="AutoShape 26"/>
              <p:cNvSpPr>
                <a:spLocks noChangeAspect="1" noChangeArrowheads="1"/>
              </p:cNvSpPr>
              <p:nvPr/>
            </p:nvSpPr>
            <p:spPr bwMode="gray">
              <a:xfrm>
                <a:off x="2928" y="2200"/>
                <a:ext cx="1731" cy="1347"/>
              </a:xfrm>
              <a:prstGeom prst="diamond">
                <a:avLst/>
              </a:prstGeom>
              <a:gradFill rotWithShape="1">
                <a:gsLst>
                  <a:gs pos="0">
                    <a:srgbClr val="006587"/>
                  </a:gs>
                  <a:gs pos="100000">
                    <a:srgbClr val="0099CC"/>
                  </a:gs>
                </a:gsLst>
                <a:lin ang="5400000" scaled="1"/>
              </a:gradFill>
              <a:ln w="9525">
                <a:miter lim="800000"/>
                <a:headEnd/>
                <a:tailEnd/>
              </a:ln>
              <a:scene3d>
                <a:camera prst="legacyObliqueBottom"/>
                <a:lightRig rig="legacyFlat2" dir="t"/>
              </a:scene3d>
              <a:sp3d extrusionH="227000" prstMaterial="legacyMatte">
                <a:bevelT w="13500" h="13500" prst="angle"/>
                <a:bevelB w="13500" h="13500" prst="angle"/>
                <a:extrusionClr>
                  <a:srgbClr val="0099CC"/>
                </a:extrusionClr>
              </a:sp3d>
            </p:spPr>
            <p:txBody>
              <a:bodyPr wrap="none" anchor="ctr">
                <a:flatTx/>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grpSp>
        <p:sp>
          <p:nvSpPr>
            <p:cNvPr id="155675" name="Rectangle 27"/>
            <p:cNvSpPr>
              <a:spLocks noChangeAspect="1" noChangeArrowheads="1"/>
            </p:cNvSpPr>
            <p:nvPr/>
          </p:nvSpPr>
          <p:spPr bwMode="gray">
            <a:xfrm>
              <a:off x="2127" y="2986"/>
              <a:ext cx="500"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ctr"/>
              <a:r>
                <a:rPr kumimoji="0" lang="zh-CN" altLang="en-US" b="1">
                  <a:latin typeface="Arial" pitchFamily="34" charset="0"/>
                  <a:ea typeface="华文细黑" pitchFamily="2" charset="-122"/>
                </a:rPr>
                <a:t>融合</a:t>
              </a:r>
            </a:p>
          </p:txBody>
        </p:sp>
        <p:grpSp>
          <p:nvGrpSpPr>
            <p:cNvPr id="155676" name="Group 28"/>
            <p:cNvGrpSpPr>
              <a:grpSpLocks noChangeAspect="1"/>
            </p:cNvGrpSpPr>
            <p:nvPr/>
          </p:nvGrpSpPr>
          <p:grpSpPr bwMode="auto">
            <a:xfrm>
              <a:off x="539" y="2844"/>
              <a:ext cx="441" cy="180"/>
              <a:chOff x="2644" y="2841"/>
              <a:chExt cx="563" cy="529"/>
            </a:xfrm>
          </p:grpSpPr>
          <p:sp>
            <p:nvSpPr>
              <p:cNvPr id="155677" name="AutoShape 29"/>
              <p:cNvSpPr>
                <a:spLocks noChangeAspect="1" noChangeArrowheads="1"/>
              </p:cNvSpPr>
              <p:nvPr/>
            </p:nvSpPr>
            <p:spPr bwMode="gray">
              <a:xfrm>
                <a:off x="2644" y="2932"/>
                <a:ext cx="563" cy="438"/>
              </a:xfrm>
              <a:prstGeom prst="diamond">
                <a:avLst/>
              </a:prstGeom>
              <a:solidFill>
                <a:srgbClr val="4D4D4D"/>
              </a:solidFill>
              <a:ln w="9525">
                <a:miter lim="800000"/>
                <a:headEnd/>
                <a:tailEnd/>
              </a:ln>
              <a:scene3d>
                <a:camera prst="legacyObliqueBottom"/>
                <a:lightRig rig="legacyFlat2" dir="t"/>
              </a:scene3d>
              <a:sp3d extrusionH="163500" prstMaterial="legacyMatte">
                <a:bevelT w="13500" h="13500" prst="angle"/>
                <a:bevelB w="13500" h="13500" prst="angle"/>
                <a:extrusionClr>
                  <a:srgbClr val="4D4D4D"/>
                </a:extrusionClr>
              </a:sp3d>
            </p:spPr>
            <p:txBody>
              <a:bodyPr wrap="none" anchor="ctr">
                <a:flatTx/>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55678" name="AutoShape 30"/>
              <p:cNvSpPr>
                <a:spLocks noChangeAspect="1" noChangeArrowheads="1"/>
              </p:cNvSpPr>
              <p:nvPr/>
            </p:nvSpPr>
            <p:spPr bwMode="gray">
              <a:xfrm>
                <a:off x="2644" y="2888"/>
                <a:ext cx="563" cy="439"/>
              </a:xfrm>
              <a:prstGeom prst="diamond">
                <a:avLst/>
              </a:prstGeom>
              <a:solidFill>
                <a:srgbClr val="969696"/>
              </a:solidFill>
              <a:ln w="9525">
                <a:miter lim="800000"/>
                <a:headEnd/>
                <a:tailEnd/>
              </a:ln>
              <a:scene3d>
                <a:camera prst="legacyObliqueBottom"/>
                <a:lightRig rig="legacyFlat2" dir="t"/>
              </a:scene3d>
              <a:sp3d extrusionH="163500" prstMaterial="legacyMatte">
                <a:bevelT w="13500" h="13500" prst="angle"/>
                <a:bevelB w="13500" h="13500" prst="angle"/>
                <a:extrusionClr>
                  <a:srgbClr val="969696"/>
                </a:extrusionClr>
              </a:sp3d>
            </p:spPr>
            <p:txBody>
              <a:bodyPr wrap="none" anchor="ctr">
                <a:flatTx/>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55679" name="AutoShape 31"/>
              <p:cNvSpPr>
                <a:spLocks noChangeAspect="1" noChangeArrowheads="1"/>
              </p:cNvSpPr>
              <p:nvPr/>
            </p:nvSpPr>
            <p:spPr bwMode="gray">
              <a:xfrm>
                <a:off x="2644" y="2841"/>
                <a:ext cx="563" cy="438"/>
              </a:xfrm>
              <a:prstGeom prst="diamond">
                <a:avLst/>
              </a:prstGeom>
              <a:gradFill rotWithShape="1">
                <a:gsLst>
                  <a:gs pos="0">
                    <a:srgbClr val="B2B2B2"/>
                  </a:gs>
                  <a:gs pos="100000">
                    <a:srgbClr val="ABABAB"/>
                  </a:gs>
                </a:gsLst>
                <a:lin ang="5400000" scaled="1"/>
              </a:gradFill>
              <a:ln w="9525">
                <a:miter lim="800000"/>
                <a:headEnd/>
                <a:tailEnd/>
              </a:ln>
              <a:scene3d>
                <a:camera prst="legacyObliqueBottom"/>
                <a:lightRig rig="legacyFlat2" dir="t"/>
              </a:scene3d>
              <a:sp3d extrusionH="163500" prstMaterial="legacyMatte">
                <a:bevelT w="13500" h="13500" prst="angle"/>
                <a:bevelB w="13500" h="13500" prst="angle"/>
                <a:extrusionClr>
                  <a:srgbClr val="B2B2B2"/>
                </a:extrusionClr>
              </a:sp3d>
            </p:spPr>
            <p:txBody>
              <a:bodyPr wrap="none" anchor="ctr">
                <a:flatTx/>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grpSp>
        <p:grpSp>
          <p:nvGrpSpPr>
            <p:cNvPr id="155680" name="Group 32"/>
            <p:cNvGrpSpPr>
              <a:grpSpLocks noChangeAspect="1"/>
            </p:cNvGrpSpPr>
            <p:nvPr/>
          </p:nvGrpSpPr>
          <p:grpSpPr bwMode="auto">
            <a:xfrm>
              <a:off x="295" y="2908"/>
              <a:ext cx="1366" cy="544"/>
              <a:chOff x="1185" y="2206"/>
              <a:chExt cx="1743" cy="1599"/>
            </a:xfrm>
          </p:grpSpPr>
          <p:sp>
            <p:nvSpPr>
              <p:cNvPr id="155681" name="AutoShape 33"/>
              <p:cNvSpPr>
                <a:spLocks noChangeAspect="1" noChangeArrowheads="1"/>
              </p:cNvSpPr>
              <p:nvPr/>
            </p:nvSpPr>
            <p:spPr bwMode="gray">
              <a:xfrm>
                <a:off x="1185" y="2458"/>
                <a:ext cx="1731" cy="1347"/>
              </a:xfrm>
              <a:prstGeom prst="diamond">
                <a:avLst/>
              </a:prstGeom>
              <a:solidFill>
                <a:srgbClr val="CCFFCC"/>
              </a:solidFill>
              <a:ln w="9525">
                <a:miter lim="800000"/>
                <a:headEnd/>
                <a:tailEnd/>
              </a:ln>
              <a:scene3d>
                <a:camera prst="legacyObliqueBottom"/>
                <a:lightRig rig="legacyFlat2" dir="t"/>
              </a:scene3d>
              <a:sp3d extrusionH="227000" prstMaterial="legacyMatte">
                <a:bevelT w="13500" h="13500" prst="angle"/>
                <a:bevelB w="13500" h="13500" prst="angle"/>
                <a:extrusionClr>
                  <a:srgbClr val="CCFFCC"/>
                </a:extrusionClr>
              </a:sp3d>
            </p:spPr>
            <p:txBody>
              <a:bodyPr wrap="none" anchor="ctr">
                <a:flatTx/>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55682" name="AutoShape 34"/>
              <p:cNvSpPr>
                <a:spLocks noChangeAspect="1" noChangeArrowheads="1"/>
              </p:cNvSpPr>
              <p:nvPr/>
            </p:nvSpPr>
            <p:spPr bwMode="gray">
              <a:xfrm>
                <a:off x="1186" y="2327"/>
                <a:ext cx="1731" cy="1347"/>
              </a:xfrm>
              <a:prstGeom prst="diamond">
                <a:avLst/>
              </a:prstGeom>
              <a:solidFill>
                <a:srgbClr val="66FF66"/>
              </a:solidFill>
              <a:ln w="9525">
                <a:miter lim="800000"/>
                <a:headEnd/>
                <a:tailEnd/>
              </a:ln>
              <a:scene3d>
                <a:camera prst="legacyObliqueBottom"/>
                <a:lightRig rig="legacyFlat2" dir="t"/>
              </a:scene3d>
              <a:sp3d extrusionH="227000" prstMaterial="legacyMatte">
                <a:bevelT w="13500" h="13500" prst="angle"/>
                <a:bevelB w="13500" h="13500" prst="angle"/>
                <a:extrusionClr>
                  <a:srgbClr val="66FF66"/>
                </a:extrusionClr>
              </a:sp3d>
            </p:spPr>
            <p:txBody>
              <a:bodyPr wrap="none" anchor="ctr">
                <a:flatTx/>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55683" name="AutoShape 35"/>
              <p:cNvSpPr>
                <a:spLocks noChangeAspect="1" noChangeArrowheads="1"/>
              </p:cNvSpPr>
              <p:nvPr/>
            </p:nvSpPr>
            <p:spPr bwMode="gray">
              <a:xfrm>
                <a:off x="1197" y="2206"/>
                <a:ext cx="1731" cy="1347"/>
              </a:xfrm>
              <a:prstGeom prst="diamond">
                <a:avLst/>
              </a:prstGeom>
              <a:gradFill rotWithShape="1">
                <a:gsLst>
                  <a:gs pos="0">
                    <a:srgbClr val="009B4E"/>
                  </a:gs>
                  <a:gs pos="100000">
                    <a:srgbClr val="00CC66"/>
                  </a:gs>
                </a:gsLst>
                <a:lin ang="5400000" scaled="1"/>
              </a:gradFill>
              <a:ln w="9525">
                <a:miter lim="800000"/>
                <a:headEnd/>
                <a:tailEnd/>
              </a:ln>
              <a:scene3d>
                <a:camera prst="legacyObliqueBottom"/>
                <a:lightRig rig="legacyFlat2" dir="t"/>
              </a:scene3d>
              <a:sp3d extrusionH="227000" prstMaterial="legacyMatte">
                <a:bevelT w="13500" h="13500" prst="angle"/>
                <a:bevelB w="13500" h="13500" prst="angle"/>
                <a:extrusionClr>
                  <a:srgbClr val="00CC66"/>
                </a:extrusionClr>
              </a:sp3d>
            </p:spPr>
            <p:txBody>
              <a:bodyPr wrap="none" anchor="ctr">
                <a:flatTx/>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grpSp>
        <p:sp>
          <p:nvSpPr>
            <p:cNvPr id="155684" name="Rectangle 36"/>
            <p:cNvSpPr>
              <a:spLocks noChangeAspect="1" noChangeArrowheads="1"/>
            </p:cNvSpPr>
            <p:nvPr/>
          </p:nvSpPr>
          <p:spPr bwMode="gray">
            <a:xfrm>
              <a:off x="643" y="2995"/>
              <a:ext cx="692" cy="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ctr"/>
              <a:r>
                <a:rPr kumimoji="0" lang="zh-CN" altLang="en-US" b="1">
                  <a:latin typeface="Arial" pitchFamily="34" charset="0"/>
                  <a:ea typeface="华文细黑" pitchFamily="2" charset="-122"/>
                </a:rPr>
                <a:t>虚拟化</a:t>
              </a:r>
            </a:p>
          </p:txBody>
        </p:sp>
        <p:grpSp>
          <p:nvGrpSpPr>
            <p:cNvPr id="155685" name="Group 37"/>
            <p:cNvGrpSpPr>
              <a:grpSpLocks noChangeAspect="1"/>
            </p:cNvGrpSpPr>
            <p:nvPr/>
          </p:nvGrpSpPr>
          <p:grpSpPr bwMode="auto">
            <a:xfrm>
              <a:off x="1417" y="3198"/>
              <a:ext cx="441" cy="180"/>
              <a:chOff x="2644" y="2841"/>
              <a:chExt cx="563" cy="529"/>
            </a:xfrm>
          </p:grpSpPr>
          <p:sp>
            <p:nvSpPr>
              <p:cNvPr id="155686" name="AutoShape 38"/>
              <p:cNvSpPr>
                <a:spLocks noChangeAspect="1" noChangeArrowheads="1"/>
              </p:cNvSpPr>
              <p:nvPr/>
            </p:nvSpPr>
            <p:spPr bwMode="gray">
              <a:xfrm>
                <a:off x="2644" y="2932"/>
                <a:ext cx="563" cy="438"/>
              </a:xfrm>
              <a:prstGeom prst="diamond">
                <a:avLst/>
              </a:prstGeom>
              <a:solidFill>
                <a:srgbClr val="4D4D4D"/>
              </a:solidFill>
              <a:ln w="9525">
                <a:miter lim="800000"/>
                <a:headEnd/>
                <a:tailEnd/>
              </a:ln>
              <a:scene3d>
                <a:camera prst="legacyObliqueBottom"/>
                <a:lightRig rig="legacyFlat2" dir="t"/>
              </a:scene3d>
              <a:sp3d extrusionH="163500" prstMaterial="legacyMatte">
                <a:bevelT w="13500" h="13500" prst="angle"/>
                <a:bevelB w="13500" h="13500" prst="angle"/>
                <a:extrusionClr>
                  <a:srgbClr val="4D4D4D"/>
                </a:extrusionClr>
              </a:sp3d>
            </p:spPr>
            <p:txBody>
              <a:bodyPr wrap="none" anchor="ctr">
                <a:flatTx/>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55687" name="AutoShape 39"/>
              <p:cNvSpPr>
                <a:spLocks noChangeAspect="1" noChangeArrowheads="1"/>
              </p:cNvSpPr>
              <p:nvPr/>
            </p:nvSpPr>
            <p:spPr bwMode="gray">
              <a:xfrm>
                <a:off x="2644" y="2888"/>
                <a:ext cx="563" cy="439"/>
              </a:xfrm>
              <a:prstGeom prst="diamond">
                <a:avLst/>
              </a:prstGeom>
              <a:solidFill>
                <a:srgbClr val="969696"/>
              </a:solidFill>
              <a:ln w="9525">
                <a:miter lim="800000"/>
                <a:headEnd/>
                <a:tailEnd/>
              </a:ln>
              <a:scene3d>
                <a:camera prst="legacyObliqueBottom"/>
                <a:lightRig rig="legacyFlat2" dir="t"/>
              </a:scene3d>
              <a:sp3d extrusionH="163500" prstMaterial="legacyMatte">
                <a:bevelT w="13500" h="13500" prst="angle"/>
                <a:bevelB w="13500" h="13500" prst="angle"/>
                <a:extrusionClr>
                  <a:srgbClr val="969696"/>
                </a:extrusionClr>
              </a:sp3d>
            </p:spPr>
            <p:txBody>
              <a:bodyPr wrap="none" anchor="ctr">
                <a:flatTx/>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55688" name="AutoShape 40"/>
              <p:cNvSpPr>
                <a:spLocks noChangeAspect="1" noChangeArrowheads="1"/>
              </p:cNvSpPr>
              <p:nvPr/>
            </p:nvSpPr>
            <p:spPr bwMode="gray">
              <a:xfrm>
                <a:off x="2644" y="2841"/>
                <a:ext cx="563" cy="438"/>
              </a:xfrm>
              <a:prstGeom prst="diamond">
                <a:avLst/>
              </a:prstGeom>
              <a:gradFill rotWithShape="1">
                <a:gsLst>
                  <a:gs pos="0">
                    <a:srgbClr val="B2B2B2"/>
                  </a:gs>
                  <a:gs pos="100000">
                    <a:srgbClr val="ABABAB"/>
                  </a:gs>
                </a:gsLst>
                <a:lin ang="5400000" scaled="1"/>
              </a:gradFill>
              <a:ln w="9525">
                <a:miter lim="800000"/>
                <a:headEnd/>
                <a:tailEnd/>
              </a:ln>
              <a:scene3d>
                <a:camera prst="legacyObliqueBottom"/>
                <a:lightRig rig="legacyFlat2" dir="t"/>
              </a:scene3d>
              <a:sp3d extrusionH="163500" prstMaterial="legacyMatte">
                <a:bevelT w="13500" h="13500" prst="angle"/>
                <a:bevelB w="13500" h="13500" prst="angle"/>
                <a:extrusionClr>
                  <a:srgbClr val="B2B2B2"/>
                </a:extrusionClr>
              </a:sp3d>
            </p:spPr>
            <p:txBody>
              <a:bodyPr wrap="none" anchor="ctr">
                <a:flatTx/>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grpSp>
      </p:grpSp>
      <p:grpSp>
        <p:nvGrpSpPr>
          <p:cNvPr id="155689" name="Group 41"/>
          <p:cNvGrpSpPr>
            <a:grpSpLocks/>
          </p:cNvGrpSpPr>
          <p:nvPr/>
        </p:nvGrpSpPr>
        <p:grpSpPr bwMode="auto">
          <a:xfrm>
            <a:off x="1116013" y="1628775"/>
            <a:ext cx="3816350" cy="2838450"/>
            <a:chOff x="2112" y="1706"/>
            <a:chExt cx="2404" cy="1788"/>
          </a:xfrm>
        </p:grpSpPr>
        <p:pic>
          <p:nvPicPr>
            <p:cNvPr id="155690" name="Picture 42" descr="S10508-V_F_10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82" y="1706"/>
              <a:ext cx="1097" cy="16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5691" name="Picture 43" descr="S10512_F_10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06" y="1965"/>
              <a:ext cx="910" cy="1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5692" name="Picture 44" descr="S10508_F_10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12" y="2205"/>
              <a:ext cx="859" cy="1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5693" name="Picture 45" descr="S10504_F_101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56" y="2639"/>
              <a:ext cx="1050" cy="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55694" name="Picture 46" descr="公司精美素材图103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95963" y="2060575"/>
            <a:ext cx="2298700" cy="296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14337824"/>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62818" name="Line 2"/>
          <p:cNvSpPr>
            <a:spLocks noChangeShapeType="1"/>
          </p:cNvSpPr>
          <p:nvPr/>
        </p:nvSpPr>
        <p:spPr bwMode="auto">
          <a:xfrm>
            <a:off x="7629525" y="2770188"/>
            <a:ext cx="398463" cy="0"/>
          </a:xfrm>
          <a:prstGeom prst="line">
            <a:avLst/>
          </a:prstGeom>
          <a:noFill/>
          <a:ln w="28575">
            <a:solidFill>
              <a:schemeClr val="accent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2819" name="Rectangle 3"/>
          <p:cNvSpPr>
            <a:spLocks noGrp="1" noChangeArrowheads="1"/>
          </p:cNvSpPr>
          <p:nvPr>
            <p:ph type="title"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ormAutofit fontScale="90000"/>
          </a:bodyPr>
          <a:lstStyle/>
          <a:p>
            <a:pPr eaLnBrk="1" hangingPunct="1"/>
            <a:r>
              <a:rPr lang="en-US" altLang="zh-CN" smtClean="0">
                <a:effectLst/>
                <a:latin typeface="华文细黑" pitchFamily="2" charset="-122"/>
                <a:ea typeface="黑体" pitchFamily="49" charset="-122"/>
              </a:rPr>
              <a:t>S10500</a:t>
            </a:r>
            <a:r>
              <a:rPr lang="zh-CN" altLang="en-US" smtClean="0">
                <a:effectLst/>
                <a:latin typeface="华文细黑" pitchFamily="2" charset="-122"/>
                <a:ea typeface="黑体" pitchFamily="49" charset="-122"/>
              </a:rPr>
              <a:t>实现严格意义上的完全无阻塞</a:t>
            </a:r>
          </a:p>
        </p:txBody>
      </p:sp>
      <p:sp>
        <p:nvSpPr>
          <p:cNvPr id="162820" name="Line 4"/>
          <p:cNvSpPr>
            <a:spLocks noChangeShapeType="1"/>
          </p:cNvSpPr>
          <p:nvPr/>
        </p:nvSpPr>
        <p:spPr bwMode="auto">
          <a:xfrm>
            <a:off x="5737225" y="4219575"/>
            <a:ext cx="1062038" cy="0"/>
          </a:xfrm>
          <a:prstGeom prst="line">
            <a:avLst/>
          </a:prstGeom>
          <a:noFill/>
          <a:ln w="28575">
            <a:solidFill>
              <a:schemeClr val="accent1"/>
            </a:solidFill>
            <a:round/>
            <a:headEnd/>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162821" name="Line 5"/>
          <p:cNvSpPr>
            <a:spLocks noChangeShapeType="1"/>
          </p:cNvSpPr>
          <p:nvPr/>
        </p:nvSpPr>
        <p:spPr bwMode="auto">
          <a:xfrm flipH="1">
            <a:off x="5737225" y="1636713"/>
            <a:ext cx="1082675" cy="246062"/>
          </a:xfrm>
          <a:prstGeom prst="line">
            <a:avLst/>
          </a:prstGeom>
          <a:noFill/>
          <a:ln w="28575">
            <a:solidFill>
              <a:schemeClr val="accent1"/>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162822" name="Line 6"/>
          <p:cNvSpPr>
            <a:spLocks noChangeShapeType="1"/>
          </p:cNvSpPr>
          <p:nvPr/>
        </p:nvSpPr>
        <p:spPr bwMode="auto">
          <a:xfrm>
            <a:off x="5737225" y="2247900"/>
            <a:ext cx="1076325" cy="1622425"/>
          </a:xfrm>
          <a:prstGeom prst="line">
            <a:avLst/>
          </a:prstGeom>
          <a:noFill/>
          <a:ln w="28575">
            <a:solidFill>
              <a:schemeClr val="accent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2823" name="Line 7"/>
          <p:cNvSpPr>
            <a:spLocks noChangeShapeType="1"/>
          </p:cNvSpPr>
          <p:nvPr/>
        </p:nvSpPr>
        <p:spPr bwMode="auto">
          <a:xfrm flipH="1">
            <a:off x="5737225" y="1952625"/>
            <a:ext cx="1062038" cy="1858963"/>
          </a:xfrm>
          <a:prstGeom prst="line">
            <a:avLst/>
          </a:prstGeom>
          <a:noFill/>
          <a:ln w="28575">
            <a:solidFill>
              <a:schemeClr val="accent1"/>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162824" name="Line 8"/>
          <p:cNvSpPr>
            <a:spLocks noChangeShapeType="1"/>
          </p:cNvSpPr>
          <p:nvPr/>
        </p:nvSpPr>
        <p:spPr bwMode="auto">
          <a:xfrm flipH="1">
            <a:off x="5737225" y="2860675"/>
            <a:ext cx="1082675" cy="68263"/>
          </a:xfrm>
          <a:prstGeom prst="line">
            <a:avLst/>
          </a:prstGeom>
          <a:noFill/>
          <a:ln w="28575">
            <a:solidFill>
              <a:schemeClr val="accent1"/>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162825" name="Line 9"/>
          <p:cNvSpPr>
            <a:spLocks noChangeShapeType="1"/>
          </p:cNvSpPr>
          <p:nvPr/>
        </p:nvSpPr>
        <p:spPr bwMode="auto">
          <a:xfrm flipH="1">
            <a:off x="5732463" y="3063875"/>
            <a:ext cx="1087437" cy="942975"/>
          </a:xfrm>
          <a:prstGeom prst="line">
            <a:avLst/>
          </a:prstGeom>
          <a:noFill/>
          <a:ln w="28575">
            <a:solidFill>
              <a:schemeClr val="accent1"/>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162826" name="Line 10"/>
          <p:cNvSpPr>
            <a:spLocks noChangeShapeType="1"/>
          </p:cNvSpPr>
          <p:nvPr/>
        </p:nvSpPr>
        <p:spPr bwMode="auto">
          <a:xfrm>
            <a:off x="5737225" y="3132138"/>
            <a:ext cx="1082675" cy="957262"/>
          </a:xfrm>
          <a:prstGeom prst="line">
            <a:avLst/>
          </a:prstGeom>
          <a:noFill/>
          <a:ln w="28575">
            <a:solidFill>
              <a:schemeClr val="accent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2827" name="Line 11"/>
          <p:cNvSpPr>
            <a:spLocks noChangeShapeType="1"/>
          </p:cNvSpPr>
          <p:nvPr/>
        </p:nvSpPr>
        <p:spPr bwMode="auto">
          <a:xfrm flipH="1" flipV="1">
            <a:off x="5737225" y="1976438"/>
            <a:ext cx="1082675" cy="747712"/>
          </a:xfrm>
          <a:prstGeom prst="line">
            <a:avLst/>
          </a:prstGeom>
          <a:noFill/>
          <a:ln w="28575">
            <a:solidFill>
              <a:schemeClr val="accent1"/>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162828" name="Line 12"/>
          <p:cNvSpPr>
            <a:spLocks noChangeShapeType="1"/>
          </p:cNvSpPr>
          <p:nvPr/>
        </p:nvSpPr>
        <p:spPr bwMode="auto">
          <a:xfrm flipH="1">
            <a:off x="5708650" y="1698625"/>
            <a:ext cx="1082675" cy="1157288"/>
          </a:xfrm>
          <a:prstGeom prst="line">
            <a:avLst/>
          </a:prstGeom>
          <a:noFill/>
          <a:ln w="28575">
            <a:solidFill>
              <a:schemeClr val="accent1"/>
            </a:solidFill>
            <a:round/>
            <a:headEnd type="triangle" w="sm" len="sm"/>
            <a:tailEnd/>
          </a:ln>
          <a:extLst>
            <a:ext uri="{909E8E84-426E-40DD-AFC4-6F175D3DCCD1}">
              <a14:hiddenFill xmlns:a14="http://schemas.microsoft.com/office/drawing/2010/main">
                <a:noFill/>
              </a14:hiddenFill>
            </a:ext>
          </a:extLst>
        </p:spPr>
        <p:txBody>
          <a:bodyPr/>
          <a:lstStyle/>
          <a:p>
            <a:endParaRPr lang="zh-CN" altLang="en-US"/>
          </a:p>
        </p:txBody>
      </p:sp>
      <p:sp>
        <p:nvSpPr>
          <p:cNvPr id="162829" name="Line 13"/>
          <p:cNvSpPr>
            <a:spLocks noChangeShapeType="1"/>
          </p:cNvSpPr>
          <p:nvPr/>
        </p:nvSpPr>
        <p:spPr bwMode="auto">
          <a:xfrm flipV="1">
            <a:off x="3727450" y="2068513"/>
            <a:ext cx="968375" cy="1971675"/>
          </a:xfrm>
          <a:prstGeom prst="line">
            <a:avLst/>
          </a:prstGeom>
          <a:noFill/>
          <a:ln w="28575">
            <a:solidFill>
              <a:schemeClr val="accent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2830" name="Line 14"/>
          <p:cNvSpPr>
            <a:spLocks noChangeShapeType="1"/>
          </p:cNvSpPr>
          <p:nvPr/>
        </p:nvSpPr>
        <p:spPr bwMode="auto">
          <a:xfrm flipV="1">
            <a:off x="3748088" y="4248150"/>
            <a:ext cx="973137" cy="4763"/>
          </a:xfrm>
          <a:prstGeom prst="line">
            <a:avLst/>
          </a:prstGeom>
          <a:noFill/>
          <a:ln w="28575">
            <a:solidFill>
              <a:schemeClr val="accent1"/>
            </a:solidFill>
            <a:round/>
            <a:headEnd/>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162831" name="Line 15"/>
          <p:cNvSpPr>
            <a:spLocks noChangeShapeType="1"/>
          </p:cNvSpPr>
          <p:nvPr/>
        </p:nvSpPr>
        <p:spPr bwMode="auto">
          <a:xfrm>
            <a:off x="3763963" y="1833563"/>
            <a:ext cx="947737" cy="911225"/>
          </a:xfrm>
          <a:prstGeom prst="line">
            <a:avLst/>
          </a:prstGeom>
          <a:noFill/>
          <a:ln w="28575">
            <a:solidFill>
              <a:schemeClr val="accent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2832" name="Line 16"/>
          <p:cNvSpPr>
            <a:spLocks noChangeShapeType="1"/>
          </p:cNvSpPr>
          <p:nvPr/>
        </p:nvSpPr>
        <p:spPr bwMode="auto">
          <a:xfrm>
            <a:off x="3743325" y="2033588"/>
            <a:ext cx="977900" cy="1778000"/>
          </a:xfrm>
          <a:prstGeom prst="line">
            <a:avLst/>
          </a:prstGeom>
          <a:noFill/>
          <a:ln w="28575">
            <a:solidFill>
              <a:schemeClr val="accent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2833" name="Line 17"/>
          <p:cNvSpPr>
            <a:spLocks noChangeShapeType="1"/>
          </p:cNvSpPr>
          <p:nvPr/>
        </p:nvSpPr>
        <p:spPr bwMode="auto">
          <a:xfrm>
            <a:off x="3763963" y="2917825"/>
            <a:ext cx="947737" cy="373063"/>
          </a:xfrm>
          <a:prstGeom prst="line">
            <a:avLst/>
          </a:prstGeom>
          <a:noFill/>
          <a:ln w="28575">
            <a:solidFill>
              <a:schemeClr val="accent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2834" name="Line 18"/>
          <p:cNvSpPr>
            <a:spLocks noChangeShapeType="1"/>
          </p:cNvSpPr>
          <p:nvPr/>
        </p:nvSpPr>
        <p:spPr bwMode="auto">
          <a:xfrm>
            <a:off x="3763963" y="3132138"/>
            <a:ext cx="954087" cy="889000"/>
          </a:xfrm>
          <a:prstGeom prst="line">
            <a:avLst/>
          </a:prstGeom>
          <a:noFill/>
          <a:ln w="28575">
            <a:solidFill>
              <a:schemeClr val="accent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2835" name="Line 19"/>
          <p:cNvSpPr>
            <a:spLocks noChangeShapeType="1"/>
          </p:cNvSpPr>
          <p:nvPr/>
        </p:nvSpPr>
        <p:spPr bwMode="auto">
          <a:xfrm flipV="1">
            <a:off x="3763963" y="1892300"/>
            <a:ext cx="952500" cy="831850"/>
          </a:xfrm>
          <a:prstGeom prst="line">
            <a:avLst/>
          </a:prstGeom>
          <a:noFill/>
          <a:ln w="28575">
            <a:solidFill>
              <a:schemeClr val="accent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2836" name="Line 20"/>
          <p:cNvSpPr>
            <a:spLocks noChangeShapeType="1"/>
          </p:cNvSpPr>
          <p:nvPr/>
        </p:nvSpPr>
        <p:spPr bwMode="auto">
          <a:xfrm>
            <a:off x="3743325" y="1636713"/>
            <a:ext cx="989013" cy="196850"/>
          </a:xfrm>
          <a:prstGeom prst="line">
            <a:avLst/>
          </a:prstGeom>
          <a:noFill/>
          <a:ln w="28575">
            <a:solidFill>
              <a:schemeClr val="accent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2837" name="Text Box 21"/>
          <p:cNvSpPr txBox="1">
            <a:spLocks noChangeArrowheads="1"/>
          </p:cNvSpPr>
          <p:nvPr/>
        </p:nvSpPr>
        <p:spPr bwMode="auto">
          <a:xfrm>
            <a:off x="4711700" y="3670300"/>
            <a:ext cx="1020763" cy="701675"/>
          </a:xfrm>
          <a:prstGeom prst="rect">
            <a:avLst/>
          </a:prstGeom>
          <a:gradFill rotWithShape="1">
            <a:gsLst>
              <a:gs pos="0">
                <a:srgbClr val="5E5E76"/>
              </a:gs>
              <a:gs pos="100000">
                <a:srgbClr val="CCCCFF"/>
              </a:gs>
            </a:gsLst>
            <a:lin ang="5400000" scaled="1"/>
          </a:gradFill>
          <a:ln>
            <a:noFill/>
          </a:ln>
          <a:extLs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spcBef>
                <a:spcPct val="50000"/>
              </a:spcBef>
            </a:pPr>
            <a:r>
              <a:rPr kumimoji="0" lang="en-US" altLang="zh-CN" sz="1000" b="1">
                <a:latin typeface="华文细黑" pitchFamily="2" charset="-122"/>
                <a:ea typeface="华文细黑" pitchFamily="2" charset="-122"/>
                <a:cs typeface="Arial" pitchFamily="34" charset="0"/>
              </a:rPr>
              <a:t>       </a:t>
            </a:r>
          </a:p>
          <a:p>
            <a:pPr eaLnBrk="1" hangingPunct="1">
              <a:spcBef>
                <a:spcPct val="50000"/>
              </a:spcBef>
            </a:pPr>
            <a:r>
              <a:rPr kumimoji="0" lang="en-US" altLang="zh-CN" sz="1000" b="1">
                <a:latin typeface="华文细黑" pitchFamily="2" charset="-122"/>
                <a:ea typeface="华文细黑" pitchFamily="2" charset="-122"/>
                <a:cs typeface="Arial" pitchFamily="34" charset="0"/>
              </a:rPr>
              <a:t>                </a:t>
            </a:r>
          </a:p>
          <a:p>
            <a:pPr eaLnBrk="1" hangingPunct="1">
              <a:spcBef>
                <a:spcPct val="50000"/>
              </a:spcBef>
            </a:pPr>
            <a:endParaRPr kumimoji="0" lang="en-US" altLang="zh-CN" sz="1000" b="1">
              <a:latin typeface="华文细黑" pitchFamily="2" charset="-122"/>
              <a:ea typeface="华文细黑" pitchFamily="2" charset="-122"/>
              <a:cs typeface="Arial" pitchFamily="34" charset="0"/>
            </a:endParaRPr>
          </a:p>
        </p:txBody>
      </p:sp>
      <p:sp>
        <p:nvSpPr>
          <p:cNvPr id="162838" name="Text Box 22"/>
          <p:cNvSpPr txBox="1">
            <a:spLocks noChangeArrowheads="1"/>
          </p:cNvSpPr>
          <p:nvPr/>
        </p:nvSpPr>
        <p:spPr bwMode="auto">
          <a:xfrm>
            <a:off x="4716463" y="1628775"/>
            <a:ext cx="1020762" cy="701675"/>
          </a:xfrm>
          <a:prstGeom prst="rect">
            <a:avLst/>
          </a:prstGeom>
          <a:gradFill rotWithShape="1">
            <a:gsLst>
              <a:gs pos="0">
                <a:srgbClr val="5E5E76"/>
              </a:gs>
              <a:gs pos="100000">
                <a:srgbClr val="CCCCFF"/>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spcBef>
                <a:spcPct val="50000"/>
              </a:spcBef>
            </a:pPr>
            <a:endParaRPr kumimoji="0" lang="en-US" altLang="zh-CN" sz="1000" b="1">
              <a:latin typeface="华文细黑" pitchFamily="2" charset="-122"/>
              <a:ea typeface="华文细黑" pitchFamily="2" charset="-122"/>
              <a:cs typeface="Arial" pitchFamily="34" charset="0"/>
            </a:endParaRPr>
          </a:p>
          <a:p>
            <a:pPr eaLnBrk="1" hangingPunct="1">
              <a:spcBef>
                <a:spcPct val="50000"/>
              </a:spcBef>
            </a:pPr>
            <a:endParaRPr kumimoji="0" lang="en-US" altLang="zh-CN" sz="1000" b="1">
              <a:latin typeface="华文细黑" pitchFamily="2" charset="-122"/>
              <a:ea typeface="华文细黑" pitchFamily="2" charset="-122"/>
              <a:cs typeface="Arial" pitchFamily="34" charset="0"/>
            </a:endParaRPr>
          </a:p>
          <a:p>
            <a:pPr eaLnBrk="1" hangingPunct="1">
              <a:spcBef>
                <a:spcPct val="50000"/>
              </a:spcBef>
            </a:pPr>
            <a:endParaRPr kumimoji="0" lang="en-US" altLang="zh-CN" sz="1000" b="1">
              <a:latin typeface="华文细黑" pitchFamily="2" charset="-122"/>
              <a:ea typeface="华文细黑" pitchFamily="2" charset="-122"/>
              <a:cs typeface="Arial" pitchFamily="34" charset="0"/>
            </a:endParaRPr>
          </a:p>
        </p:txBody>
      </p:sp>
      <p:sp>
        <p:nvSpPr>
          <p:cNvPr id="162839" name="Text Box 23"/>
          <p:cNvSpPr txBox="1">
            <a:spLocks noChangeArrowheads="1"/>
          </p:cNvSpPr>
          <p:nvPr/>
        </p:nvSpPr>
        <p:spPr bwMode="auto">
          <a:xfrm>
            <a:off x="4679950" y="2660650"/>
            <a:ext cx="1033463" cy="701675"/>
          </a:xfrm>
          <a:prstGeom prst="rect">
            <a:avLst/>
          </a:prstGeom>
          <a:gradFill rotWithShape="1">
            <a:gsLst>
              <a:gs pos="0">
                <a:srgbClr val="5E5E76"/>
              </a:gs>
              <a:gs pos="100000">
                <a:srgbClr val="CCCCFF"/>
              </a:gs>
            </a:gsLst>
            <a:lin ang="5400000" scaled="1"/>
          </a:gradFill>
          <a:ln>
            <a:noFill/>
          </a:ln>
          <a:extLs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spcBef>
                <a:spcPct val="50000"/>
              </a:spcBef>
            </a:pPr>
            <a:r>
              <a:rPr kumimoji="0" lang="en-US" altLang="zh-CN" sz="1000" b="1">
                <a:latin typeface="华文细黑" pitchFamily="2" charset="-122"/>
                <a:ea typeface="华文细黑" pitchFamily="2" charset="-122"/>
                <a:cs typeface="Arial" pitchFamily="34" charset="0"/>
              </a:rPr>
              <a:t>       </a:t>
            </a:r>
          </a:p>
          <a:p>
            <a:pPr eaLnBrk="1" hangingPunct="1">
              <a:spcBef>
                <a:spcPct val="50000"/>
              </a:spcBef>
            </a:pPr>
            <a:endParaRPr kumimoji="0" lang="en-US" altLang="zh-CN" sz="1000" b="1">
              <a:latin typeface="华文细黑" pitchFamily="2" charset="-122"/>
              <a:ea typeface="华文细黑" pitchFamily="2" charset="-122"/>
              <a:cs typeface="Arial" pitchFamily="34" charset="0"/>
            </a:endParaRPr>
          </a:p>
          <a:p>
            <a:pPr eaLnBrk="1" hangingPunct="1">
              <a:spcBef>
                <a:spcPct val="50000"/>
              </a:spcBef>
            </a:pPr>
            <a:endParaRPr kumimoji="0" lang="en-US" altLang="zh-CN" sz="1000" b="1">
              <a:latin typeface="华文细黑" pitchFamily="2" charset="-122"/>
              <a:ea typeface="华文细黑" pitchFamily="2" charset="-122"/>
              <a:cs typeface="Arial" pitchFamily="34" charset="0"/>
            </a:endParaRPr>
          </a:p>
        </p:txBody>
      </p:sp>
      <p:sp>
        <p:nvSpPr>
          <p:cNvPr id="162840" name="Text Box 24"/>
          <p:cNvSpPr txBox="1">
            <a:spLocks noChangeArrowheads="1"/>
          </p:cNvSpPr>
          <p:nvPr/>
        </p:nvSpPr>
        <p:spPr bwMode="auto">
          <a:xfrm>
            <a:off x="2889250" y="1490663"/>
            <a:ext cx="874713" cy="701675"/>
          </a:xfrm>
          <a:prstGeom prst="rect">
            <a:avLst/>
          </a:prstGeom>
          <a:gradFill rotWithShape="1">
            <a:gsLst>
              <a:gs pos="0">
                <a:srgbClr val="475E76"/>
              </a:gs>
              <a:gs pos="100000">
                <a:srgbClr val="99CCFF"/>
              </a:gs>
            </a:gsLst>
            <a:lin ang="5400000" scaled="1"/>
          </a:gradFill>
          <a:ln>
            <a:noFill/>
          </a:ln>
          <a:extLst>
            <a:ext uri="{91240B29-F687-4F45-9708-019B960494DF}">
              <a14:hiddenLine xmlns:a14="http://schemas.microsoft.com/office/drawing/2010/main" w="9525" algn="ctr">
                <a:solidFill>
                  <a:srgbClr val="000000"/>
                </a:solidFill>
                <a:miter lim="800000"/>
                <a:headEnd/>
                <a:tailEnd type="none" w="sm" len="sm"/>
              </a14:hiddenLine>
            </a:ext>
          </a:extLst>
        </p:spPr>
        <p:txBody>
          <a:bodyP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spcBef>
                <a:spcPct val="50000"/>
              </a:spcBef>
            </a:pPr>
            <a:endParaRPr kumimoji="0" lang="en-US" altLang="zh-CN" sz="1000" b="1">
              <a:latin typeface="华文细黑" pitchFamily="2" charset="-122"/>
              <a:ea typeface="华文细黑" pitchFamily="2" charset="-122"/>
              <a:cs typeface="Arial" pitchFamily="34" charset="0"/>
            </a:endParaRPr>
          </a:p>
          <a:p>
            <a:pPr eaLnBrk="1" hangingPunct="1">
              <a:spcBef>
                <a:spcPct val="50000"/>
              </a:spcBef>
            </a:pPr>
            <a:endParaRPr kumimoji="0" lang="en-US" altLang="zh-CN" sz="1000" b="1">
              <a:latin typeface="华文细黑" pitchFamily="2" charset="-122"/>
              <a:ea typeface="华文细黑" pitchFamily="2" charset="-122"/>
              <a:cs typeface="Arial" pitchFamily="34" charset="0"/>
            </a:endParaRPr>
          </a:p>
          <a:p>
            <a:pPr eaLnBrk="1" hangingPunct="1">
              <a:spcBef>
                <a:spcPct val="50000"/>
              </a:spcBef>
            </a:pPr>
            <a:endParaRPr kumimoji="0" lang="en-US" altLang="zh-CN" sz="1000" b="1">
              <a:latin typeface="华文细黑" pitchFamily="2" charset="-122"/>
              <a:ea typeface="华文细黑" pitchFamily="2" charset="-122"/>
              <a:cs typeface="Arial" pitchFamily="34" charset="0"/>
            </a:endParaRPr>
          </a:p>
        </p:txBody>
      </p:sp>
      <p:sp>
        <p:nvSpPr>
          <p:cNvPr id="162841" name="Text Box 25"/>
          <p:cNvSpPr txBox="1">
            <a:spLocks noChangeArrowheads="1"/>
          </p:cNvSpPr>
          <p:nvPr/>
        </p:nvSpPr>
        <p:spPr bwMode="auto">
          <a:xfrm>
            <a:off x="2889250" y="2589213"/>
            <a:ext cx="874713" cy="701675"/>
          </a:xfrm>
          <a:prstGeom prst="rect">
            <a:avLst/>
          </a:prstGeom>
          <a:gradFill rotWithShape="1">
            <a:gsLst>
              <a:gs pos="0">
                <a:srgbClr val="475E76"/>
              </a:gs>
              <a:gs pos="100000">
                <a:srgbClr val="99CCFF"/>
              </a:gs>
            </a:gsLst>
            <a:lin ang="5400000" scaled="1"/>
          </a:gradFill>
          <a:ln>
            <a:noFill/>
          </a:ln>
          <a:extLs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spcBef>
                <a:spcPct val="50000"/>
              </a:spcBef>
            </a:pPr>
            <a:r>
              <a:rPr kumimoji="0" lang="en-US" altLang="zh-CN" sz="1000" b="1">
                <a:latin typeface="华文细黑" pitchFamily="2" charset="-122"/>
                <a:ea typeface="华文细黑" pitchFamily="2" charset="-122"/>
                <a:cs typeface="Arial" pitchFamily="34" charset="0"/>
              </a:rPr>
              <a:t>     </a:t>
            </a:r>
          </a:p>
          <a:p>
            <a:pPr eaLnBrk="1" hangingPunct="1">
              <a:spcBef>
                <a:spcPct val="50000"/>
              </a:spcBef>
            </a:pPr>
            <a:endParaRPr kumimoji="0" lang="en-US" altLang="zh-CN" sz="1000" b="1">
              <a:latin typeface="华文细黑" pitchFamily="2" charset="-122"/>
              <a:ea typeface="华文细黑" pitchFamily="2" charset="-122"/>
              <a:cs typeface="Arial" pitchFamily="34" charset="0"/>
            </a:endParaRPr>
          </a:p>
          <a:p>
            <a:pPr eaLnBrk="1" hangingPunct="1">
              <a:spcBef>
                <a:spcPct val="50000"/>
              </a:spcBef>
            </a:pPr>
            <a:endParaRPr kumimoji="0" lang="en-US" altLang="zh-CN" sz="1000" b="1">
              <a:latin typeface="华文细黑" pitchFamily="2" charset="-122"/>
              <a:ea typeface="华文细黑" pitchFamily="2" charset="-122"/>
              <a:cs typeface="Arial" pitchFamily="34" charset="0"/>
            </a:endParaRPr>
          </a:p>
        </p:txBody>
      </p:sp>
      <p:sp>
        <p:nvSpPr>
          <p:cNvPr id="162842" name="Text Box 26"/>
          <p:cNvSpPr txBox="1">
            <a:spLocks noChangeArrowheads="1"/>
          </p:cNvSpPr>
          <p:nvPr/>
        </p:nvSpPr>
        <p:spPr bwMode="auto">
          <a:xfrm>
            <a:off x="2889250" y="3676650"/>
            <a:ext cx="874713" cy="700088"/>
          </a:xfrm>
          <a:prstGeom prst="rect">
            <a:avLst/>
          </a:prstGeom>
          <a:gradFill rotWithShape="1">
            <a:gsLst>
              <a:gs pos="0">
                <a:srgbClr val="475E76"/>
              </a:gs>
              <a:gs pos="100000">
                <a:srgbClr val="99CCFF"/>
              </a:gs>
            </a:gsLst>
            <a:lin ang="5400000" scaled="1"/>
          </a:gradFill>
          <a:ln>
            <a:noFill/>
          </a:ln>
          <a:extLs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spcBef>
                <a:spcPct val="50000"/>
              </a:spcBef>
            </a:pPr>
            <a:r>
              <a:rPr kumimoji="0" lang="en-US" altLang="zh-CN" sz="1000" b="1">
                <a:latin typeface="华文细黑" pitchFamily="2" charset="-122"/>
                <a:ea typeface="华文细黑" pitchFamily="2" charset="-122"/>
                <a:cs typeface="Arial" pitchFamily="34" charset="0"/>
              </a:rPr>
              <a:t>    </a:t>
            </a:r>
          </a:p>
          <a:p>
            <a:pPr eaLnBrk="1" hangingPunct="1">
              <a:spcBef>
                <a:spcPct val="50000"/>
              </a:spcBef>
            </a:pPr>
            <a:endParaRPr kumimoji="0" lang="en-US" altLang="zh-CN" sz="1000" b="1">
              <a:latin typeface="华文细黑" pitchFamily="2" charset="-122"/>
              <a:ea typeface="华文细黑" pitchFamily="2" charset="-122"/>
              <a:cs typeface="Arial" pitchFamily="34" charset="0"/>
            </a:endParaRPr>
          </a:p>
          <a:p>
            <a:pPr eaLnBrk="1" hangingPunct="1">
              <a:spcBef>
                <a:spcPct val="50000"/>
              </a:spcBef>
            </a:pPr>
            <a:endParaRPr kumimoji="0" lang="en-US" altLang="zh-CN" sz="1000" b="1">
              <a:latin typeface="华文细黑" pitchFamily="2" charset="-122"/>
              <a:ea typeface="华文细黑" pitchFamily="2" charset="-122"/>
              <a:cs typeface="Arial" pitchFamily="34" charset="0"/>
            </a:endParaRPr>
          </a:p>
        </p:txBody>
      </p:sp>
      <p:sp>
        <p:nvSpPr>
          <p:cNvPr id="162843" name="Text Box 27"/>
          <p:cNvSpPr txBox="1">
            <a:spLocks noChangeArrowheads="1"/>
          </p:cNvSpPr>
          <p:nvPr/>
        </p:nvSpPr>
        <p:spPr bwMode="auto">
          <a:xfrm>
            <a:off x="6799263" y="1500188"/>
            <a:ext cx="874712" cy="701675"/>
          </a:xfrm>
          <a:prstGeom prst="rect">
            <a:avLst/>
          </a:prstGeom>
          <a:gradFill rotWithShape="1">
            <a:gsLst>
              <a:gs pos="0">
                <a:srgbClr val="475E76"/>
              </a:gs>
              <a:gs pos="100000">
                <a:srgbClr val="99CCFF"/>
              </a:gs>
            </a:gsLst>
            <a:lin ang="5400000" scaled="1"/>
          </a:gradFill>
          <a:ln>
            <a:noFill/>
          </a:ln>
          <a:extLs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spcBef>
                <a:spcPct val="50000"/>
              </a:spcBef>
            </a:pPr>
            <a:endParaRPr kumimoji="0" lang="en-US" altLang="zh-CN" sz="1000" b="1">
              <a:latin typeface="华文细黑" pitchFamily="2" charset="-122"/>
              <a:ea typeface="华文细黑" pitchFamily="2" charset="-122"/>
              <a:cs typeface="Arial" pitchFamily="34" charset="0"/>
            </a:endParaRPr>
          </a:p>
          <a:p>
            <a:pPr eaLnBrk="1" hangingPunct="1">
              <a:spcBef>
                <a:spcPct val="50000"/>
              </a:spcBef>
            </a:pPr>
            <a:endParaRPr kumimoji="0" lang="en-US" altLang="zh-CN" sz="1000" b="1">
              <a:latin typeface="华文细黑" pitchFamily="2" charset="-122"/>
              <a:ea typeface="华文细黑" pitchFamily="2" charset="-122"/>
              <a:cs typeface="Arial" pitchFamily="34" charset="0"/>
            </a:endParaRPr>
          </a:p>
          <a:p>
            <a:pPr eaLnBrk="1" hangingPunct="1">
              <a:spcBef>
                <a:spcPct val="50000"/>
              </a:spcBef>
            </a:pPr>
            <a:endParaRPr kumimoji="0" lang="en-US" altLang="zh-CN" sz="1000" b="1">
              <a:latin typeface="华文细黑" pitchFamily="2" charset="-122"/>
              <a:ea typeface="华文细黑" pitchFamily="2" charset="-122"/>
              <a:cs typeface="Arial" pitchFamily="34" charset="0"/>
            </a:endParaRPr>
          </a:p>
        </p:txBody>
      </p:sp>
      <p:sp>
        <p:nvSpPr>
          <p:cNvPr id="162844" name="Text Box 28"/>
          <p:cNvSpPr txBox="1">
            <a:spLocks noChangeArrowheads="1"/>
          </p:cNvSpPr>
          <p:nvPr/>
        </p:nvSpPr>
        <p:spPr bwMode="auto">
          <a:xfrm>
            <a:off x="6799263" y="2598738"/>
            <a:ext cx="874712" cy="701675"/>
          </a:xfrm>
          <a:prstGeom prst="rect">
            <a:avLst/>
          </a:prstGeom>
          <a:gradFill rotWithShape="1">
            <a:gsLst>
              <a:gs pos="0">
                <a:srgbClr val="475E76"/>
              </a:gs>
              <a:gs pos="100000">
                <a:srgbClr val="99CCFF"/>
              </a:gs>
            </a:gsLst>
            <a:lin ang="5400000" scaled="1"/>
          </a:gradFill>
          <a:ln>
            <a:noFill/>
          </a:ln>
          <a:extLs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spcBef>
                <a:spcPct val="50000"/>
              </a:spcBef>
            </a:pPr>
            <a:r>
              <a:rPr kumimoji="0" lang="en-US" altLang="zh-CN" sz="1000" b="1">
                <a:latin typeface="华文细黑" pitchFamily="2" charset="-122"/>
                <a:ea typeface="华文细黑" pitchFamily="2" charset="-122"/>
                <a:cs typeface="Arial" pitchFamily="34" charset="0"/>
              </a:rPr>
              <a:t>     </a:t>
            </a:r>
          </a:p>
          <a:p>
            <a:pPr eaLnBrk="1" hangingPunct="1">
              <a:spcBef>
                <a:spcPct val="50000"/>
              </a:spcBef>
            </a:pPr>
            <a:endParaRPr kumimoji="0" lang="en-US" altLang="zh-CN" sz="1000" b="1">
              <a:latin typeface="华文细黑" pitchFamily="2" charset="-122"/>
              <a:ea typeface="华文细黑" pitchFamily="2" charset="-122"/>
              <a:cs typeface="Arial" pitchFamily="34" charset="0"/>
            </a:endParaRPr>
          </a:p>
          <a:p>
            <a:pPr eaLnBrk="1" hangingPunct="1">
              <a:spcBef>
                <a:spcPct val="50000"/>
              </a:spcBef>
            </a:pPr>
            <a:endParaRPr kumimoji="0" lang="en-US" altLang="zh-CN" sz="1000" b="1">
              <a:latin typeface="华文细黑" pitchFamily="2" charset="-122"/>
              <a:ea typeface="华文细黑" pitchFamily="2" charset="-122"/>
              <a:cs typeface="Arial" pitchFamily="34" charset="0"/>
            </a:endParaRPr>
          </a:p>
        </p:txBody>
      </p:sp>
      <p:sp>
        <p:nvSpPr>
          <p:cNvPr id="162845" name="Text Box 29"/>
          <p:cNvSpPr txBox="1">
            <a:spLocks noChangeArrowheads="1"/>
          </p:cNvSpPr>
          <p:nvPr/>
        </p:nvSpPr>
        <p:spPr bwMode="auto">
          <a:xfrm>
            <a:off x="6799263" y="3686175"/>
            <a:ext cx="874712" cy="701675"/>
          </a:xfrm>
          <a:prstGeom prst="rect">
            <a:avLst/>
          </a:prstGeom>
          <a:gradFill rotWithShape="1">
            <a:gsLst>
              <a:gs pos="0">
                <a:srgbClr val="475E76"/>
              </a:gs>
              <a:gs pos="100000">
                <a:srgbClr val="99CCFF"/>
              </a:gs>
            </a:gsLst>
            <a:lin ang="5400000" scaled="1"/>
          </a:gradFill>
          <a:ln>
            <a:noFill/>
          </a:ln>
          <a:extLs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spcBef>
                <a:spcPct val="50000"/>
              </a:spcBef>
            </a:pPr>
            <a:r>
              <a:rPr kumimoji="0" lang="en-US" altLang="zh-CN" sz="1000" b="1">
                <a:latin typeface="华文细黑" pitchFamily="2" charset="-122"/>
                <a:ea typeface="华文细黑" pitchFamily="2" charset="-122"/>
                <a:cs typeface="Arial" pitchFamily="34" charset="0"/>
              </a:rPr>
              <a:t>    </a:t>
            </a:r>
          </a:p>
          <a:p>
            <a:pPr eaLnBrk="1" hangingPunct="1">
              <a:spcBef>
                <a:spcPct val="50000"/>
              </a:spcBef>
            </a:pPr>
            <a:endParaRPr kumimoji="0" lang="en-US" altLang="zh-CN" sz="1000" b="1">
              <a:latin typeface="华文细黑" pitchFamily="2" charset="-122"/>
              <a:ea typeface="华文细黑" pitchFamily="2" charset="-122"/>
              <a:cs typeface="Arial" pitchFamily="34" charset="0"/>
            </a:endParaRPr>
          </a:p>
          <a:p>
            <a:pPr eaLnBrk="1" hangingPunct="1">
              <a:spcBef>
                <a:spcPct val="50000"/>
              </a:spcBef>
            </a:pPr>
            <a:endParaRPr kumimoji="0" lang="en-US" altLang="zh-CN" sz="1000" b="1">
              <a:latin typeface="华文细黑" pitchFamily="2" charset="-122"/>
              <a:ea typeface="华文细黑" pitchFamily="2" charset="-122"/>
              <a:cs typeface="Arial" pitchFamily="34" charset="0"/>
            </a:endParaRPr>
          </a:p>
        </p:txBody>
      </p:sp>
      <p:sp>
        <p:nvSpPr>
          <p:cNvPr id="162846" name="Text Box 30"/>
          <p:cNvSpPr txBox="1">
            <a:spLocks noChangeArrowheads="1"/>
          </p:cNvSpPr>
          <p:nvPr/>
        </p:nvSpPr>
        <p:spPr bwMode="auto">
          <a:xfrm>
            <a:off x="3597275" y="1546225"/>
            <a:ext cx="2857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ctr" eaLnBrk="1" hangingPunct="1">
              <a:spcBef>
                <a:spcPct val="50000"/>
              </a:spcBef>
            </a:pPr>
            <a:endParaRPr kumimoji="0" lang="zh-CN" altLang="zh-CN" sz="1400" b="1">
              <a:latin typeface="华文细黑" pitchFamily="2" charset="-122"/>
              <a:ea typeface="华文细黑" pitchFamily="2" charset="-122"/>
              <a:cs typeface="Arial" pitchFamily="34" charset="0"/>
            </a:endParaRPr>
          </a:p>
        </p:txBody>
      </p:sp>
      <p:sp>
        <p:nvSpPr>
          <p:cNvPr id="162847" name="Text Box 31"/>
          <p:cNvSpPr txBox="1">
            <a:spLocks noChangeArrowheads="1"/>
          </p:cNvSpPr>
          <p:nvPr/>
        </p:nvSpPr>
        <p:spPr bwMode="auto">
          <a:xfrm>
            <a:off x="3173413" y="2792413"/>
            <a:ext cx="2857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ctr" eaLnBrk="1" hangingPunct="1">
              <a:spcBef>
                <a:spcPct val="50000"/>
              </a:spcBef>
            </a:pPr>
            <a:endParaRPr kumimoji="0" lang="zh-CN" altLang="zh-CN" sz="1400" b="1">
              <a:latin typeface="华文细黑" pitchFamily="2" charset="-122"/>
              <a:ea typeface="华文细黑" pitchFamily="2" charset="-122"/>
              <a:cs typeface="Arial" pitchFamily="34" charset="0"/>
            </a:endParaRPr>
          </a:p>
        </p:txBody>
      </p:sp>
      <p:sp>
        <p:nvSpPr>
          <p:cNvPr id="162848" name="Text Box 32"/>
          <p:cNvSpPr txBox="1">
            <a:spLocks noChangeArrowheads="1"/>
          </p:cNvSpPr>
          <p:nvPr/>
        </p:nvSpPr>
        <p:spPr bwMode="auto">
          <a:xfrm>
            <a:off x="3173413" y="3879850"/>
            <a:ext cx="2857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ctr" eaLnBrk="1" hangingPunct="1">
              <a:spcBef>
                <a:spcPct val="50000"/>
              </a:spcBef>
            </a:pPr>
            <a:endParaRPr kumimoji="0" lang="zh-CN" altLang="zh-CN" sz="1400" b="1">
              <a:latin typeface="华文细黑" pitchFamily="2" charset="-122"/>
              <a:ea typeface="华文细黑" pitchFamily="2" charset="-122"/>
              <a:cs typeface="Arial" pitchFamily="34" charset="0"/>
            </a:endParaRPr>
          </a:p>
        </p:txBody>
      </p:sp>
      <p:sp>
        <p:nvSpPr>
          <p:cNvPr id="162849" name="Line 33"/>
          <p:cNvSpPr>
            <a:spLocks noChangeShapeType="1"/>
          </p:cNvSpPr>
          <p:nvPr/>
        </p:nvSpPr>
        <p:spPr bwMode="auto">
          <a:xfrm>
            <a:off x="2490788" y="1627188"/>
            <a:ext cx="398462" cy="0"/>
          </a:xfrm>
          <a:prstGeom prst="line">
            <a:avLst/>
          </a:prstGeom>
          <a:noFill/>
          <a:ln w="28575">
            <a:solidFill>
              <a:srgbClr val="969696"/>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2850" name="Line 34"/>
          <p:cNvSpPr>
            <a:spLocks noChangeShapeType="1"/>
          </p:cNvSpPr>
          <p:nvPr/>
        </p:nvSpPr>
        <p:spPr bwMode="auto">
          <a:xfrm>
            <a:off x="2490788" y="1795463"/>
            <a:ext cx="398462" cy="0"/>
          </a:xfrm>
          <a:prstGeom prst="line">
            <a:avLst/>
          </a:prstGeom>
          <a:noFill/>
          <a:ln w="28575">
            <a:solidFill>
              <a:schemeClr val="accent1"/>
            </a:solidFill>
            <a:round/>
            <a:headEnd/>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162851" name="Line 35"/>
          <p:cNvSpPr>
            <a:spLocks noChangeShapeType="1"/>
          </p:cNvSpPr>
          <p:nvPr/>
        </p:nvSpPr>
        <p:spPr bwMode="auto">
          <a:xfrm>
            <a:off x="2490788" y="2011363"/>
            <a:ext cx="398462" cy="0"/>
          </a:xfrm>
          <a:prstGeom prst="line">
            <a:avLst/>
          </a:prstGeom>
          <a:noFill/>
          <a:ln w="28575">
            <a:solidFill>
              <a:schemeClr val="accent1"/>
            </a:solidFill>
            <a:round/>
            <a:headEnd/>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162852" name="Line 36"/>
          <p:cNvSpPr>
            <a:spLocks noChangeShapeType="1"/>
          </p:cNvSpPr>
          <p:nvPr/>
        </p:nvSpPr>
        <p:spPr bwMode="auto">
          <a:xfrm>
            <a:off x="2490788" y="2732088"/>
            <a:ext cx="398462" cy="0"/>
          </a:xfrm>
          <a:prstGeom prst="line">
            <a:avLst/>
          </a:prstGeom>
          <a:noFill/>
          <a:ln w="28575">
            <a:solidFill>
              <a:schemeClr val="accent1"/>
            </a:solidFill>
            <a:round/>
            <a:headEnd/>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162853" name="Line 37"/>
          <p:cNvSpPr>
            <a:spLocks noChangeShapeType="1"/>
          </p:cNvSpPr>
          <p:nvPr/>
        </p:nvSpPr>
        <p:spPr bwMode="auto">
          <a:xfrm>
            <a:off x="2490788" y="2947988"/>
            <a:ext cx="398462" cy="0"/>
          </a:xfrm>
          <a:prstGeom prst="line">
            <a:avLst/>
          </a:prstGeom>
          <a:noFill/>
          <a:ln w="28575">
            <a:solidFill>
              <a:schemeClr val="accent1"/>
            </a:solidFill>
            <a:round/>
            <a:headEnd/>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162854" name="Line 38"/>
          <p:cNvSpPr>
            <a:spLocks noChangeShapeType="1"/>
          </p:cNvSpPr>
          <p:nvPr/>
        </p:nvSpPr>
        <p:spPr bwMode="auto">
          <a:xfrm>
            <a:off x="2490788" y="3163888"/>
            <a:ext cx="398462" cy="0"/>
          </a:xfrm>
          <a:prstGeom prst="line">
            <a:avLst/>
          </a:prstGeom>
          <a:noFill/>
          <a:ln w="28575">
            <a:solidFill>
              <a:schemeClr val="accent1"/>
            </a:solidFill>
            <a:round/>
            <a:headEnd/>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162855" name="Line 39"/>
          <p:cNvSpPr>
            <a:spLocks noChangeShapeType="1"/>
          </p:cNvSpPr>
          <p:nvPr/>
        </p:nvSpPr>
        <p:spPr bwMode="auto">
          <a:xfrm>
            <a:off x="2490788" y="3811588"/>
            <a:ext cx="398462" cy="0"/>
          </a:xfrm>
          <a:prstGeom prst="line">
            <a:avLst/>
          </a:prstGeom>
          <a:noFill/>
          <a:ln w="28575">
            <a:solidFill>
              <a:schemeClr val="accent1"/>
            </a:solidFill>
            <a:round/>
            <a:headEnd/>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162856" name="Line 40"/>
          <p:cNvSpPr>
            <a:spLocks noChangeShapeType="1"/>
          </p:cNvSpPr>
          <p:nvPr/>
        </p:nvSpPr>
        <p:spPr bwMode="auto">
          <a:xfrm>
            <a:off x="7666038" y="1641475"/>
            <a:ext cx="398462" cy="0"/>
          </a:xfrm>
          <a:prstGeom prst="line">
            <a:avLst/>
          </a:prstGeom>
          <a:noFill/>
          <a:ln w="28575">
            <a:solidFill>
              <a:schemeClr val="accent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2857" name="Line 41"/>
          <p:cNvSpPr>
            <a:spLocks noChangeShapeType="1"/>
          </p:cNvSpPr>
          <p:nvPr/>
        </p:nvSpPr>
        <p:spPr bwMode="auto">
          <a:xfrm>
            <a:off x="7648575" y="2084388"/>
            <a:ext cx="398463" cy="0"/>
          </a:xfrm>
          <a:prstGeom prst="line">
            <a:avLst/>
          </a:prstGeom>
          <a:noFill/>
          <a:ln w="28575">
            <a:solidFill>
              <a:schemeClr val="accent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2858" name="Line 42"/>
          <p:cNvSpPr>
            <a:spLocks noChangeShapeType="1"/>
          </p:cNvSpPr>
          <p:nvPr/>
        </p:nvSpPr>
        <p:spPr bwMode="auto">
          <a:xfrm>
            <a:off x="7648575" y="2947988"/>
            <a:ext cx="398463" cy="0"/>
          </a:xfrm>
          <a:prstGeom prst="line">
            <a:avLst/>
          </a:prstGeom>
          <a:noFill/>
          <a:ln w="28575">
            <a:solidFill>
              <a:schemeClr val="accent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2859" name="Line 43"/>
          <p:cNvSpPr>
            <a:spLocks noChangeShapeType="1"/>
          </p:cNvSpPr>
          <p:nvPr/>
        </p:nvSpPr>
        <p:spPr bwMode="auto">
          <a:xfrm>
            <a:off x="7648575" y="3163888"/>
            <a:ext cx="398463" cy="0"/>
          </a:xfrm>
          <a:prstGeom prst="line">
            <a:avLst/>
          </a:prstGeom>
          <a:noFill/>
          <a:ln w="28575">
            <a:solidFill>
              <a:schemeClr val="accent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2860" name="Line 44"/>
          <p:cNvSpPr>
            <a:spLocks noChangeShapeType="1"/>
          </p:cNvSpPr>
          <p:nvPr/>
        </p:nvSpPr>
        <p:spPr bwMode="auto">
          <a:xfrm>
            <a:off x="7648575" y="4027488"/>
            <a:ext cx="398463" cy="0"/>
          </a:xfrm>
          <a:prstGeom prst="line">
            <a:avLst/>
          </a:prstGeom>
          <a:noFill/>
          <a:ln w="28575">
            <a:solidFill>
              <a:schemeClr val="accent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2861" name="Line 45"/>
          <p:cNvSpPr>
            <a:spLocks noChangeShapeType="1"/>
          </p:cNvSpPr>
          <p:nvPr/>
        </p:nvSpPr>
        <p:spPr bwMode="auto">
          <a:xfrm>
            <a:off x="7666038" y="4243388"/>
            <a:ext cx="398462" cy="0"/>
          </a:xfrm>
          <a:prstGeom prst="line">
            <a:avLst/>
          </a:prstGeom>
          <a:noFill/>
          <a:ln w="28575">
            <a:solidFill>
              <a:schemeClr val="accent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162862" name="Group 46"/>
          <p:cNvGrpSpPr>
            <a:grpSpLocks/>
          </p:cNvGrpSpPr>
          <p:nvPr/>
        </p:nvGrpSpPr>
        <p:grpSpPr bwMode="auto">
          <a:xfrm>
            <a:off x="8058150" y="1508125"/>
            <a:ext cx="292100" cy="2868613"/>
            <a:chOff x="5434" y="1476"/>
            <a:chExt cx="184" cy="1807"/>
          </a:xfrm>
        </p:grpSpPr>
        <p:grpSp>
          <p:nvGrpSpPr>
            <p:cNvPr id="162863" name="Group 47"/>
            <p:cNvGrpSpPr>
              <a:grpSpLocks/>
            </p:cNvGrpSpPr>
            <p:nvPr/>
          </p:nvGrpSpPr>
          <p:grpSpPr bwMode="auto">
            <a:xfrm>
              <a:off x="5434" y="1476"/>
              <a:ext cx="184" cy="389"/>
              <a:chOff x="5530" y="1656"/>
              <a:chExt cx="184" cy="389"/>
            </a:xfrm>
          </p:grpSpPr>
          <p:sp>
            <p:nvSpPr>
              <p:cNvPr id="162864" name="Text Box 48"/>
              <p:cNvSpPr txBox="1">
                <a:spLocks noChangeArrowheads="1"/>
              </p:cNvSpPr>
              <p:nvPr/>
            </p:nvSpPr>
            <p:spPr bwMode="auto">
              <a:xfrm>
                <a:off x="5530" y="1656"/>
                <a:ext cx="184"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ctr" eaLnBrk="1" hangingPunct="1">
                  <a:spcBef>
                    <a:spcPct val="50000"/>
                  </a:spcBef>
                </a:pPr>
                <a:r>
                  <a:rPr kumimoji="0" lang="en-US" altLang="zh-CN" sz="1000" b="1">
                    <a:latin typeface="华文细黑" pitchFamily="2" charset="-122"/>
                    <a:ea typeface="华文细黑" pitchFamily="2" charset="-122"/>
                    <a:cs typeface="Arial" pitchFamily="34" charset="0"/>
                  </a:rPr>
                  <a:t>1</a:t>
                </a:r>
              </a:p>
            </p:txBody>
          </p:sp>
          <p:sp>
            <p:nvSpPr>
              <p:cNvPr id="162865" name="Text Box 49"/>
              <p:cNvSpPr txBox="1">
                <a:spLocks noChangeArrowheads="1"/>
              </p:cNvSpPr>
              <p:nvPr/>
            </p:nvSpPr>
            <p:spPr bwMode="auto">
              <a:xfrm>
                <a:off x="5530" y="1768"/>
                <a:ext cx="184"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ctr" eaLnBrk="1" hangingPunct="1">
                  <a:spcBef>
                    <a:spcPct val="50000"/>
                  </a:spcBef>
                </a:pPr>
                <a:r>
                  <a:rPr kumimoji="0" lang="en-US" altLang="zh-CN" sz="1000" b="1">
                    <a:latin typeface="华文细黑" pitchFamily="2" charset="-122"/>
                    <a:ea typeface="华文细黑" pitchFamily="2" charset="-122"/>
                    <a:cs typeface="Arial" pitchFamily="34" charset="0"/>
                  </a:rPr>
                  <a:t>2</a:t>
                </a:r>
              </a:p>
            </p:txBody>
          </p:sp>
          <p:sp>
            <p:nvSpPr>
              <p:cNvPr id="162866" name="Text Box 50"/>
              <p:cNvSpPr txBox="1">
                <a:spLocks noChangeArrowheads="1"/>
              </p:cNvSpPr>
              <p:nvPr/>
            </p:nvSpPr>
            <p:spPr bwMode="auto">
              <a:xfrm>
                <a:off x="5530" y="1891"/>
                <a:ext cx="184"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ctr" eaLnBrk="1" hangingPunct="1">
                  <a:spcBef>
                    <a:spcPct val="50000"/>
                  </a:spcBef>
                </a:pPr>
                <a:r>
                  <a:rPr kumimoji="0" lang="en-US" altLang="zh-CN" sz="1000" b="1">
                    <a:latin typeface="华文细黑" pitchFamily="2" charset="-122"/>
                    <a:ea typeface="华文细黑" pitchFamily="2" charset="-122"/>
                    <a:cs typeface="Arial" pitchFamily="34" charset="0"/>
                  </a:rPr>
                  <a:t>3</a:t>
                </a:r>
              </a:p>
            </p:txBody>
          </p:sp>
        </p:grpSp>
        <p:grpSp>
          <p:nvGrpSpPr>
            <p:cNvPr id="162867" name="Group 51"/>
            <p:cNvGrpSpPr>
              <a:grpSpLocks/>
            </p:cNvGrpSpPr>
            <p:nvPr/>
          </p:nvGrpSpPr>
          <p:grpSpPr bwMode="auto">
            <a:xfrm>
              <a:off x="5434" y="2201"/>
              <a:ext cx="184" cy="389"/>
              <a:chOff x="5530" y="1656"/>
              <a:chExt cx="184" cy="389"/>
            </a:xfrm>
          </p:grpSpPr>
          <p:sp>
            <p:nvSpPr>
              <p:cNvPr id="162868" name="Text Box 52"/>
              <p:cNvSpPr txBox="1">
                <a:spLocks noChangeArrowheads="1"/>
              </p:cNvSpPr>
              <p:nvPr/>
            </p:nvSpPr>
            <p:spPr bwMode="auto">
              <a:xfrm>
                <a:off x="5530" y="1656"/>
                <a:ext cx="184"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ctr" eaLnBrk="1" hangingPunct="1">
                  <a:spcBef>
                    <a:spcPct val="50000"/>
                  </a:spcBef>
                </a:pPr>
                <a:r>
                  <a:rPr kumimoji="0" lang="en-US" altLang="zh-CN" sz="1000" b="1">
                    <a:latin typeface="华文细黑" pitchFamily="2" charset="-122"/>
                    <a:ea typeface="华文细黑" pitchFamily="2" charset="-122"/>
                    <a:cs typeface="Arial" pitchFamily="34" charset="0"/>
                  </a:rPr>
                  <a:t>4</a:t>
                </a:r>
              </a:p>
            </p:txBody>
          </p:sp>
          <p:sp>
            <p:nvSpPr>
              <p:cNvPr id="162869" name="Text Box 53"/>
              <p:cNvSpPr txBox="1">
                <a:spLocks noChangeArrowheads="1"/>
              </p:cNvSpPr>
              <p:nvPr/>
            </p:nvSpPr>
            <p:spPr bwMode="auto">
              <a:xfrm>
                <a:off x="5530" y="1768"/>
                <a:ext cx="184"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ctr" eaLnBrk="1" hangingPunct="1">
                  <a:spcBef>
                    <a:spcPct val="50000"/>
                  </a:spcBef>
                </a:pPr>
                <a:r>
                  <a:rPr kumimoji="0" lang="en-US" altLang="zh-CN" sz="1000" b="1">
                    <a:latin typeface="华文细黑" pitchFamily="2" charset="-122"/>
                    <a:ea typeface="华文细黑" pitchFamily="2" charset="-122"/>
                    <a:cs typeface="Arial" pitchFamily="34" charset="0"/>
                  </a:rPr>
                  <a:t>5</a:t>
                </a:r>
              </a:p>
            </p:txBody>
          </p:sp>
          <p:sp>
            <p:nvSpPr>
              <p:cNvPr id="162870" name="Text Box 54"/>
              <p:cNvSpPr txBox="1">
                <a:spLocks noChangeArrowheads="1"/>
              </p:cNvSpPr>
              <p:nvPr/>
            </p:nvSpPr>
            <p:spPr bwMode="auto">
              <a:xfrm>
                <a:off x="5530" y="1891"/>
                <a:ext cx="184"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ctr" eaLnBrk="1" hangingPunct="1">
                  <a:spcBef>
                    <a:spcPct val="50000"/>
                  </a:spcBef>
                </a:pPr>
                <a:r>
                  <a:rPr kumimoji="0" lang="en-US" altLang="zh-CN" sz="1000" b="1">
                    <a:latin typeface="华文细黑" pitchFamily="2" charset="-122"/>
                    <a:ea typeface="华文细黑" pitchFamily="2" charset="-122"/>
                    <a:cs typeface="Arial" pitchFamily="34" charset="0"/>
                  </a:rPr>
                  <a:t>6</a:t>
                </a:r>
              </a:p>
            </p:txBody>
          </p:sp>
        </p:grpSp>
        <p:grpSp>
          <p:nvGrpSpPr>
            <p:cNvPr id="162871" name="Group 55"/>
            <p:cNvGrpSpPr>
              <a:grpSpLocks/>
            </p:cNvGrpSpPr>
            <p:nvPr/>
          </p:nvGrpSpPr>
          <p:grpSpPr bwMode="auto">
            <a:xfrm>
              <a:off x="5434" y="2894"/>
              <a:ext cx="184" cy="389"/>
              <a:chOff x="5530" y="1656"/>
              <a:chExt cx="184" cy="389"/>
            </a:xfrm>
          </p:grpSpPr>
          <p:sp>
            <p:nvSpPr>
              <p:cNvPr id="162872" name="Text Box 56"/>
              <p:cNvSpPr txBox="1">
                <a:spLocks noChangeArrowheads="1"/>
              </p:cNvSpPr>
              <p:nvPr/>
            </p:nvSpPr>
            <p:spPr bwMode="auto">
              <a:xfrm>
                <a:off x="5530" y="1656"/>
                <a:ext cx="184"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ctr" eaLnBrk="1" hangingPunct="1">
                  <a:spcBef>
                    <a:spcPct val="50000"/>
                  </a:spcBef>
                </a:pPr>
                <a:r>
                  <a:rPr kumimoji="0" lang="en-US" altLang="zh-CN" sz="1000" b="1">
                    <a:latin typeface="华文细黑" pitchFamily="2" charset="-122"/>
                    <a:ea typeface="华文细黑" pitchFamily="2" charset="-122"/>
                    <a:cs typeface="Arial" pitchFamily="34" charset="0"/>
                  </a:rPr>
                  <a:t>7</a:t>
                </a:r>
              </a:p>
            </p:txBody>
          </p:sp>
          <p:sp>
            <p:nvSpPr>
              <p:cNvPr id="162873" name="Text Box 57"/>
              <p:cNvSpPr txBox="1">
                <a:spLocks noChangeArrowheads="1"/>
              </p:cNvSpPr>
              <p:nvPr/>
            </p:nvSpPr>
            <p:spPr bwMode="auto">
              <a:xfrm>
                <a:off x="5530" y="1768"/>
                <a:ext cx="184"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ctr" eaLnBrk="1" hangingPunct="1">
                  <a:spcBef>
                    <a:spcPct val="50000"/>
                  </a:spcBef>
                </a:pPr>
                <a:r>
                  <a:rPr kumimoji="0" lang="en-US" altLang="zh-CN" sz="1000" b="1">
                    <a:latin typeface="华文细黑" pitchFamily="2" charset="-122"/>
                    <a:ea typeface="华文细黑" pitchFamily="2" charset="-122"/>
                    <a:cs typeface="Arial" pitchFamily="34" charset="0"/>
                  </a:rPr>
                  <a:t>8</a:t>
                </a:r>
              </a:p>
            </p:txBody>
          </p:sp>
          <p:sp>
            <p:nvSpPr>
              <p:cNvPr id="162874" name="Text Box 58"/>
              <p:cNvSpPr txBox="1">
                <a:spLocks noChangeArrowheads="1"/>
              </p:cNvSpPr>
              <p:nvPr/>
            </p:nvSpPr>
            <p:spPr bwMode="auto">
              <a:xfrm>
                <a:off x="5530" y="1891"/>
                <a:ext cx="184"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ctr" eaLnBrk="1" hangingPunct="1">
                  <a:spcBef>
                    <a:spcPct val="50000"/>
                  </a:spcBef>
                </a:pPr>
                <a:r>
                  <a:rPr kumimoji="0" lang="en-US" altLang="zh-CN" sz="1000" b="1">
                    <a:latin typeface="华文细黑" pitchFamily="2" charset="-122"/>
                    <a:ea typeface="华文细黑" pitchFamily="2" charset="-122"/>
                    <a:cs typeface="Arial" pitchFamily="34" charset="0"/>
                  </a:rPr>
                  <a:t>9</a:t>
                </a:r>
              </a:p>
            </p:txBody>
          </p:sp>
        </p:grpSp>
      </p:grpSp>
      <p:grpSp>
        <p:nvGrpSpPr>
          <p:cNvPr id="162875" name="Group 59"/>
          <p:cNvGrpSpPr>
            <a:grpSpLocks/>
          </p:cNvGrpSpPr>
          <p:nvPr/>
        </p:nvGrpSpPr>
        <p:grpSpPr bwMode="auto">
          <a:xfrm>
            <a:off x="2249488" y="1473200"/>
            <a:ext cx="292100" cy="2868613"/>
            <a:chOff x="5576" y="1752"/>
            <a:chExt cx="184" cy="1807"/>
          </a:xfrm>
        </p:grpSpPr>
        <p:grpSp>
          <p:nvGrpSpPr>
            <p:cNvPr id="162876" name="Group 60"/>
            <p:cNvGrpSpPr>
              <a:grpSpLocks/>
            </p:cNvGrpSpPr>
            <p:nvPr/>
          </p:nvGrpSpPr>
          <p:grpSpPr bwMode="auto">
            <a:xfrm>
              <a:off x="5576" y="1752"/>
              <a:ext cx="184" cy="389"/>
              <a:chOff x="5530" y="1656"/>
              <a:chExt cx="184" cy="389"/>
            </a:xfrm>
          </p:grpSpPr>
          <p:sp>
            <p:nvSpPr>
              <p:cNvPr id="162877" name="Text Box 61"/>
              <p:cNvSpPr txBox="1">
                <a:spLocks noChangeArrowheads="1"/>
              </p:cNvSpPr>
              <p:nvPr/>
            </p:nvSpPr>
            <p:spPr bwMode="auto">
              <a:xfrm>
                <a:off x="5530" y="1656"/>
                <a:ext cx="184"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ctr" eaLnBrk="1" hangingPunct="1">
                  <a:spcBef>
                    <a:spcPct val="50000"/>
                  </a:spcBef>
                </a:pPr>
                <a:r>
                  <a:rPr kumimoji="0" lang="en-US" altLang="zh-CN" sz="1000" b="1">
                    <a:latin typeface="华文细黑" pitchFamily="2" charset="-122"/>
                    <a:ea typeface="华文细黑" pitchFamily="2" charset="-122"/>
                    <a:cs typeface="Arial" pitchFamily="34" charset="0"/>
                  </a:rPr>
                  <a:t>1</a:t>
                </a:r>
              </a:p>
            </p:txBody>
          </p:sp>
          <p:sp>
            <p:nvSpPr>
              <p:cNvPr id="162878" name="Text Box 62"/>
              <p:cNvSpPr txBox="1">
                <a:spLocks noChangeArrowheads="1"/>
              </p:cNvSpPr>
              <p:nvPr/>
            </p:nvSpPr>
            <p:spPr bwMode="auto">
              <a:xfrm>
                <a:off x="5530" y="1768"/>
                <a:ext cx="184"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ctr" eaLnBrk="1" hangingPunct="1">
                  <a:spcBef>
                    <a:spcPct val="50000"/>
                  </a:spcBef>
                </a:pPr>
                <a:r>
                  <a:rPr kumimoji="0" lang="en-US" altLang="zh-CN" sz="1000" b="1">
                    <a:latin typeface="华文细黑" pitchFamily="2" charset="-122"/>
                    <a:ea typeface="华文细黑" pitchFamily="2" charset="-122"/>
                    <a:cs typeface="Arial" pitchFamily="34" charset="0"/>
                  </a:rPr>
                  <a:t>2</a:t>
                </a:r>
              </a:p>
            </p:txBody>
          </p:sp>
          <p:sp>
            <p:nvSpPr>
              <p:cNvPr id="162879" name="Text Box 63"/>
              <p:cNvSpPr txBox="1">
                <a:spLocks noChangeArrowheads="1"/>
              </p:cNvSpPr>
              <p:nvPr/>
            </p:nvSpPr>
            <p:spPr bwMode="auto">
              <a:xfrm>
                <a:off x="5530" y="1891"/>
                <a:ext cx="184"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ctr" eaLnBrk="1" hangingPunct="1">
                  <a:spcBef>
                    <a:spcPct val="50000"/>
                  </a:spcBef>
                </a:pPr>
                <a:r>
                  <a:rPr kumimoji="0" lang="en-US" altLang="zh-CN" sz="1000" b="1">
                    <a:latin typeface="华文细黑" pitchFamily="2" charset="-122"/>
                    <a:ea typeface="华文细黑" pitchFamily="2" charset="-122"/>
                    <a:cs typeface="Arial" pitchFamily="34" charset="0"/>
                  </a:rPr>
                  <a:t>3</a:t>
                </a:r>
              </a:p>
            </p:txBody>
          </p:sp>
        </p:grpSp>
        <p:grpSp>
          <p:nvGrpSpPr>
            <p:cNvPr id="162880" name="Group 64"/>
            <p:cNvGrpSpPr>
              <a:grpSpLocks/>
            </p:cNvGrpSpPr>
            <p:nvPr/>
          </p:nvGrpSpPr>
          <p:grpSpPr bwMode="auto">
            <a:xfrm>
              <a:off x="5576" y="2477"/>
              <a:ext cx="184" cy="389"/>
              <a:chOff x="5530" y="1656"/>
              <a:chExt cx="184" cy="389"/>
            </a:xfrm>
          </p:grpSpPr>
          <p:sp>
            <p:nvSpPr>
              <p:cNvPr id="162881" name="Text Box 65"/>
              <p:cNvSpPr txBox="1">
                <a:spLocks noChangeArrowheads="1"/>
              </p:cNvSpPr>
              <p:nvPr/>
            </p:nvSpPr>
            <p:spPr bwMode="auto">
              <a:xfrm>
                <a:off x="5530" y="1656"/>
                <a:ext cx="184"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ctr" eaLnBrk="1" hangingPunct="1">
                  <a:spcBef>
                    <a:spcPct val="50000"/>
                  </a:spcBef>
                </a:pPr>
                <a:r>
                  <a:rPr kumimoji="0" lang="en-US" altLang="zh-CN" sz="1000" b="1">
                    <a:latin typeface="华文细黑" pitchFamily="2" charset="-122"/>
                    <a:ea typeface="华文细黑" pitchFamily="2" charset="-122"/>
                    <a:cs typeface="Arial" pitchFamily="34" charset="0"/>
                  </a:rPr>
                  <a:t>4</a:t>
                </a:r>
              </a:p>
            </p:txBody>
          </p:sp>
          <p:sp>
            <p:nvSpPr>
              <p:cNvPr id="162882" name="Text Box 66"/>
              <p:cNvSpPr txBox="1">
                <a:spLocks noChangeArrowheads="1"/>
              </p:cNvSpPr>
              <p:nvPr/>
            </p:nvSpPr>
            <p:spPr bwMode="auto">
              <a:xfrm>
                <a:off x="5530" y="1768"/>
                <a:ext cx="184"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ctr" eaLnBrk="1" hangingPunct="1">
                  <a:spcBef>
                    <a:spcPct val="50000"/>
                  </a:spcBef>
                </a:pPr>
                <a:r>
                  <a:rPr kumimoji="0" lang="en-US" altLang="zh-CN" sz="1000" b="1">
                    <a:latin typeface="华文细黑" pitchFamily="2" charset="-122"/>
                    <a:ea typeface="华文细黑" pitchFamily="2" charset="-122"/>
                    <a:cs typeface="Arial" pitchFamily="34" charset="0"/>
                  </a:rPr>
                  <a:t>5</a:t>
                </a:r>
              </a:p>
            </p:txBody>
          </p:sp>
          <p:sp>
            <p:nvSpPr>
              <p:cNvPr id="162883" name="Text Box 67"/>
              <p:cNvSpPr txBox="1">
                <a:spLocks noChangeArrowheads="1"/>
              </p:cNvSpPr>
              <p:nvPr/>
            </p:nvSpPr>
            <p:spPr bwMode="auto">
              <a:xfrm>
                <a:off x="5530" y="1891"/>
                <a:ext cx="184"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ctr" eaLnBrk="1" hangingPunct="1">
                  <a:spcBef>
                    <a:spcPct val="50000"/>
                  </a:spcBef>
                </a:pPr>
                <a:r>
                  <a:rPr kumimoji="0" lang="en-US" altLang="zh-CN" sz="1000" b="1">
                    <a:latin typeface="华文细黑" pitchFamily="2" charset="-122"/>
                    <a:ea typeface="华文细黑" pitchFamily="2" charset="-122"/>
                    <a:cs typeface="Arial" pitchFamily="34" charset="0"/>
                  </a:rPr>
                  <a:t>6</a:t>
                </a:r>
              </a:p>
            </p:txBody>
          </p:sp>
        </p:grpSp>
        <p:grpSp>
          <p:nvGrpSpPr>
            <p:cNvPr id="162884" name="Group 68"/>
            <p:cNvGrpSpPr>
              <a:grpSpLocks/>
            </p:cNvGrpSpPr>
            <p:nvPr/>
          </p:nvGrpSpPr>
          <p:grpSpPr bwMode="auto">
            <a:xfrm>
              <a:off x="5576" y="3170"/>
              <a:ext cx="184" cy="389"/>
              <a:chOff x="5530" y="1656"/>
              <a:chExt cx="184" cy="389"/>
            </a:xfrm>
          </p:grpSpPr>
          <p:sp>
            <p:nvSpPr>
              <p:cNvPr id="162885" name="Text Box 69"/>
              <p:cNvSpPr txBox="1">
                <a:spLocks noChangeArrowheads="1"/>
              </p:cNvSpPr>
              <p:nvPr/>
            </p:nvSpPr>
            <p:spPr bwMode="auto">
              <a:xfrm>
                <a:off x="5530" y="1656"/>
                <a:ext cx="184"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ctr" eaLnBrk="1" hangingPunct="1">
                  <a:spcBef>
                    <a:spcPct val="50000"/>
                  </a:spcBef>
                </a:pPr>
                <a:r>
                  <a:rPr kumimoji="0" lang="en-US" altLang="zh-CN" sz="1000" b="1">
                    <a:latin typeface="华文细黑" pitchFamily="2" charset="-122"/>
                    <a:ea typeface="华文细黑" pitchFamily="2" charset="-122"/>
                    <a:cs typeface="Arial" pitchFamily="34" charset="0"/>
                  </a:rPr>
                  <a:t>7</a:t>
                </a:r>
              </a:p>
            </p:txBody>
          </p:sp>
          <p:sp>
            <p:nvSpPr>
              <p:cNvPr id="162886" name="Text Box 70"/>
              <p:cNvSpPr txBox="1">
                <a:spLocks noChangeArrowheads="1"/>
              </p:cNvSpPr>
              <p:nvPr/>
            </p:nvSpPr>
            <p:spPr bwMode="auto">
              <a:xfrm>
                <a:off x="5530" y="1768"/>
                <a:ext cx="184"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ctr" eaLnBrk="1" hangingPunct="1">
                  <a:spcBef>
                    <a:spcPct val="50000"/>
                  </a:spcBef>
                </a:pPr>
                <a:r>
                  <a:rPr kumimoji="0" lang="en-US" altLang="zh-CN" sz="1000" b="1">
                    <a:latin typeface="华文细黑" pitchFamily="2" charset="-122"/>
                    <a:ea typeface="华文细黑" pitchFamily="2" charset="-122"/>
                    <a:cs typeface="Arial" pitchFamily="34" charset="0"/>
                  </a:rPr>
                  <a:t>8</a:t>
                </a:r>
              </a:p>
            </p:txBody>
          </p:sp>
          <p:sp>
            <p:nvSpPr>
              <p:cNvPr id="162887" name="Text Box 71"/>
              <p:cNvSpPr txBox="1">
                <a:spLocks noChangeArrowheads="1"/>
              </p:cNvSpPr>
              <p:nvPr/>
            </p:nvSpPr>
            <p:spPr bwMode="auto">
              <a:xfrm>
                <a:off x="5530" y="1891"/>
                <a:ext cx="184"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ctr" eaLnBrk="1" hangingPunct="1">
                  <a:spcBef>
                    <a:spcPct val="50000"/>
                  </a:spcBef>
                </a:pPr>
                <a:r>
                  <a:rPr kumimoji="0" lang="en-US" altLang="zh-CN" sz="1000" b="1">
                    <a:latin typeface="华文细黑" pitchFamily="2" charset="-122"/>
                    <a:ea typeface="华文细黑" pitchFamily="2" charset="-122"/>
                    <a:cs typeface="Arial" pitchFamily="34" charset="0"/>
                  </a:rPr>
                  <a:t>9</a:t>
                </a:r>
              </a:p>
            </p:txBody>
          </p:sp>
        </p:grpSp>
      </p:grpSp>
      <p:sp>
        <p:nvSpPr>
          <p:cNvPr id="162888" name="Line 72"/>
          <p:cNvSpPr>
            <a:spLocks noChangeShapeType="1"/>
          </p:cNvSpPr>
          <p:nvPr/>
        </p:nvSpPr>
        <p:spPr bwMode="auto">
          <a:xfrm>
            <a:off x="3744913" y="4248150"/>
            <a:ext cx="985837" cy="3175"/>
          </a:xfrm>
          <a:prstGeom prst="line">
            <a:avLst/>
          </a:prstGeom>
          <a:noFill/>
          <a:ln w="28575">
            <a:solidFill>
              <a:schemeClr val="accent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2889" name="Line 73"/>
          <p:cNvSpPr>
            <a:spLocks noChangeShapeType="1"/>
          </p:cNvSpPr>
          <p:nvPr/>
        </p:nvSpPr>
        <p:spPr bwMode="auto">
          <a:xfrm>
            <a:off x="5708650" y="4213225"/>
            <a:ext cx="1089025" cy="3175"/>
          </a:xfrm>
          <a:prstGeom prst="line">
            <a:avLst/>
          </a:prstGeom>
          <a:noFill/>
          <a:ln w="28575">
            <a:solidFill>
              <a:schemeClr val="accent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2890" name="Line 74"/>
          <p:cNvSpPr>
            <a:spLocks noChangeShapeType="1"/>
          </p:cNvSpPr>
          <p:nvPr/>
        </p:nvSpPr>
        <p:spPr bwMode="auto">
          <a:xfrm>
            <a:off x="2497138" y="4243388"/>
            <a:ext cx="400050" cy="0"/>
          </a:xfrm>
          <a:prstGeom prst="line">
            <a:avLst/>
          </a:prstGeom>
          <a:noFill/>
          <a:ln w="28575">
            <a:solidFill>
              <a:schemeClr val="accent1"/>
            </a:solidFill>
            <a:round/>
            <a:headEnd/>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162891" name="Line 75"/>
          <p:cNvSpPr>
            <a:spLocks noChangeShapeType="1"/>
          </p:cNvSpPr>
          <p:nvPr/>
        </p:nvSpPr>
        <p:spPr bwMode="auto">
          <a:xfrm>
            <a:off x="7659688" y="3811588"/>
            <a:ext cx="400050" cy="0"/>
          </a:xfrm>
          <a:prstGeom prst="line">
            <a:avLst/>
          </a:prstGeom>
          <a:noFill/>
          <a:ln w="28575">
            <a:solidFill>
              <a:schemeClr val="accent1"/>
            </a:solidFill>
            <a:round/>
            <a:headEnd/>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162892" name="Line 76"/>
          <p:cNvSpPr>
            <a:spLocks noChangeShapeType="1"/>
          </p:cNvSpPr>
          <p:nvPr/>
        </p:nvSpPr>
        <p:spPr bwMode="auto">
          <a:xfrm flipV="1">
            <a:off x="3725863" y="2928938"/>
            <a:ext cx="993775" cy="1216025"/>
          </a:xfrm>
          <a:prstGeom prst="line">
            <a:avLst/>
          </a:prstGeom>
          <a:noFill/>
          <a:ln w="28575">
            <a:solidFill>
              <a:schemeClr val="accent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2893" name="Line 77"/>
          <p:cNvSpPr>
            <a:spLocks noChangeShapeType="1"/>
          </p:cNvSpPr>
          <p:nvPr/>
        </p:nvSpPr>
        <p:spPr bwMode="auto">
          <a:xfrm flipH="1">
            <a:off x="5707063" y="1706563"/>
            <a:ext cx="1082675" cy="1155700"/>
          </a:xfrm>
          <a:prstGeom prst="line">
            <a:avLst/>
          </a:prstGeom>
          <a:noFill/>
          <a:ln w="28575">
            <a:solidFill>
              <a:schemeClr val="accent1"/>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162894" name="Line 78"/>
          <p:cNvSpPr>
            <a:spLocks noChangeShapeType="1"/>
          </p:cNvSpPr>
          <p:nvPr/>
        </p:nvSpPr>
        <p:spPr bwMode="auto">
          <a:xfrm>
            <a:off x="2495550" y="4027488"/>
            <a:ext cx="400050" cy="0"/>
          </a:xfrm>
          <a:prstGeom prst="line">
            <a:avLst/>
          </a:prstGeom>
          <a:noFill/>
          <a:ln w="28575">
            <a:solidFill>
              <a:schemeClr val="accent1"/>
            </a:solidFill>
            <a:round/>
            <a:headEnd/>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162895" name="Line 79"/>
          <p:cNvSpPr>
            <a:spLocks noChangeShapeType="1"/>
          </p:cNvSpPr>
          <p:nvPr/>
        </p:nvSpPr>
        <p:spPr bwMode="auto">
          <a:xfrm>
            <a:off x="7664450" y="1868488"/>
            <a:ext cx="400050" cy="0"/>
          </a:xfrm>
          <a:prstGeom prst="line">
            <a:avLst/>
          </a:prstGeom>
          <a:noFill/>
          <a:ln w="28575">
            <a:solidFill>
              <a:schemeClr val="accent1"/>
            </a:solidFill>
            <a:round/>
            <a:headEnd/>
            <a:tailEnd type="triangle" w="sm" len="sm"/>
          </a:ln>
          <a:extLst>
            <a:ext uri="{909E8E84-426E-40DD-AFC4-6F175D3DCCD1}">
              <a14:hiddenFill xmlns:a14="http://schemas.microsoft.com/office/drawing/2010/main">
                <a:noFill/>
              </a14:hiddenFill>
            </a:ext>
          </a:extLst>
        </p:spPr>
        <p:txBody>
          <a:bodyPr/>
          <a:lstStyle/>
          <a:p>
            <a:endParaRPr lang="zh-CN" altLang="en-US"/>
          </a:p>
        </p:txBody>
      </p:sp>
      <p:sp>
        <p:nvSpPr>
          <p:cNvPr id="162896" name="Text Box 80"/>
          <p:cNvSpPr txBox="1">
            <a:spLocks noChangeArrowheads="1"/>
          </p:cNvSpPr>
          <p:nvPr/>
        </p:nvSpPr>
        <p:spPr bwMode="auto">
          <a:xfrm>
            <a:off x="2949575" y="1193800"/>
            <a:ext cx="64135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r>
              <a:rPr kumimoji="0" lang="zh-CN" altLang="en-US" sz="1200">
                <a:latin typeface="华文细黑" pitchFamily="2" charset="-122"/>
                <a:ea typeface="华文细黑" pitchFamily="2" charset="-122"/>
              </a:rPr>
              <a:t>线卡板</a:t>
            </a:r>
          </a:p>
        </p:txBody>
      </p:sp>
      <p:sp>
        <p:nvSpPr>
          <p:cNvPr id="162897" name="Text Box 81"/>
          <p:cNvSpPr txBox="1">
            <a:spLocks noChangeArrowheads="1"/>
          </p:cNvSpPr>
          <p:nvPr/>
        </p:nvSpPr>
        <p:spPr bwMode="auto">
          <a:xfrm>
            <a:off x="6910388" y="1265238"/>
            <a:ext cx="64135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r>
              <a:rPr kumimoji="0" lang="zh-CN" altLang="en-US" sz="1200">
                <a:latin typeface="华文细黑" pitchFamily="2" charset="-122"/>
                <a:ea typeface="华文细黑" pitchFamily="2" charset="-122"/>
              </a:rPr>
              <a:t>线卡板</a:t>
            </a:r>
          </a:p>
        </p:txBody>
      </p:sp>
      <p:sp>
        <p:nvSpPr>
          <p:cNvPr id="162898" name="Text Box 82"/>
          <p:cNvSpPr txBox="1">
            <a:spLocks noChangeArrowheads="1"/>
          </p:cNvSpPr>
          <p:nvPr/>
        </p:nvSpPr>
        <p:spPr bwMode="auto">
          <a:xfrm>
            <a:off x="4894263" y="1338263"/>
            <a:ext cx="64135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r>
              <a:rPr kumimoji="0" lang="zh-CN" altLang="en-US" sz="1200">
                <a:latin typeface="华文细黑" pitchFamily="2" charset="-122"/>
                <a:ea typeface="华文细黑" pitchFamily="2" charset="-122"/>
              </a:rPr>
              <a:t>交换网</a:t>
            </a:r>
          </a:p>
        </p:txBody>
      </p:sp>
      <p:sp>
        <p:nvSpPr>
          <p:cNvPr id="474195" name="Text Box 83"/>
          <p:cNvSpPr txBox="1">
            <a:spLocks noChangeArrowheads="1"/>
          </p:cNvSpPr>
          <p:nvPr/>
        </p:nvSpPr>
        <p:spPr bwMode="auto">
          <a:xfrm>
            <a:off x="361950" y="1436688"/>
            <a:ext cx="172402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r>
              <a:rPr kumimoji="0" lang="en-US" altLang="zh-CN" sz="1800" b="1">
                <a:solidFill>
                  <a:schemeClr val="accent2"/>
                </a:solidFill>
                <a:latin typeface="华文细黑" pitchFamily="2" charset="-122"/>
                <a:ea typeface="华文细黑" pitchFamily="2" charset="-122"/>
              </a:rPr>
              <a:t>IN_1 =&gt; OUT_1</a:t>
            </a:r>
          </a:p>
        </p:txBody>
      </p:sp>
      <p:sp>
        <p:nvSpPr>
          <p:cNvPr id="474196" name="Text Box 84"/>
          <p:cNvSpPr txBox="1">
            <a:spLocks noChangeArrowheads="1"/>
          </p:cNvSpPr>
          <p:nvPr/>
        </p:nvSpPr>
        <p:spPr bwMode="auto">
          <a:xfrm>
            <a:off x="361950" y="1797050"/>
            <a:ext cx="17240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r>
              <a:rPr kumimoji="0" lang="en-US" altLang="zh-CN" sz="1800" b="1">
                <a:solidFill>
                  <a:srgbClr val="FF3300"/>
                </a:solidFill>
                <a:latin typeface="华文细黑" pitchFamily="2" charset="-122"/>
                <a:ea typeface="华文细黑" pitchFamily="2" charset="-122"/>
              </a:rPr>
              <a:t>IN_3 =&gt; OUT_4</a:t>
            </a:r>
          </a:p>
        </p:txBody>
      </p:sp>
      <p:sp>
        <p:nvSpPr>
          <p:cNvPr id="474197" name="Text Box 85"/>
          <p:cNvSpPr txBox="1">
            <a:spLocks noChangeArrowheads="1"/>
          </p:cNvSpPr>
          <p:nvPr/>
        </p:nvSpPr>
        <p:spPr bwMode="auto">
          <a:xfrm>
            <a:off x="358775" y="2732088"/>
            <a:ext cx="17970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r>
              <a:rPr kumimoji="0" lang="en-US" altLang="zh-CN" sz="1800" b="1">
                <a:solidFill>
                  <a:srgbClr val="FF9900"/>
                </a:solidFill>
                <a:latin typeface="华文细黑" pitchFamily="2" charset="-122"/>
                <a:ea typeface="华文细黑" pitchFamily="2" charset="-122"/>
              </a:rPr>
              <a:t>IN_5 =&gt; OUT_2</a:t>
            </a:r>
            <a:endParaRPr kumimoji="0" lang="en-US" altLang="zh-CN" sz="1800">
              <a:solidFill>
                <a:srgbClr val="FF9900"/>
              </a:solidFill>
              <a:latin typeface="华文细黑" pitchFamily="2" charset="-122"/>
              <a:ea typeface="华文细黑" pitchFamily="2" charset="-122"/>
            </a:endParaRPr>
          </a:p>
        </p:txBody>
      </p:sp>
      <p:sp>
        <p:nvSpPr>
          <p:cNvPr id="474198" name="Text Box 86"/>
          <p:cNvSpPr txBox="1">
            <a:spLocks noChangeArrowheads="1"/>
          </p:cNvSpPr>
          <p:nvPr/>
        </p:nvSpPr>
        <p:spPr bwMode="auto">
          <a:xfrm>
            <a:off x="358775" y="3597275"/>
            <a:ext cx="17970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r>
              <a:rPr kumimoji="0" lang="en-US" altLang="zh-CN" sz="1800" b="1">
                <a:solidFill>
                  <a:srgbClr val="008000"/>
                </a:solidFill>
                <a:latin typeface="华文细黑" pitchFamily="2" charset="-122"/>
                <a:ea typeface="华文细黑" pitchFamily="2" charset="-122"/>
              </a:rPr>
              <a:t>IN_7 =&gt; OUT_3</a:t>
            </a:r>
            <a:endParaRPr kumimoji="0" lang="en-US" altLang="zh-CN" sz="1800">
              <a:solidFill>
                <a:srgbClr val="008000"/>
              </a:solidFill>
              <a:latin typeface="华文细黑" pitchFamily="2" charset="-122"/>
              <a:ea typeface="华文细黑" pitchFamily="2" charset="-122"/>
            </a:endParaRPr>
          </a:p>
        </p:txBody>
      </p:sp>
      <p:grpSp>
        <p:nvGrpSpPr>
          <p:cNvPr id="10" name="Group 87"/>
          <p:cNvGrpSpPr>
            <a:grpSpLocks/>
          </p:cNvGrpSpPr>
          <p:nvPr/>
        </p:nvGrpSpPr>
        <p:grpSpPr bwMode="auto">
          <a:xfrm>
            <a:off x="2447925" y="1438275"/>
            <a:ext cx="5616575" cy="2203450"/>
            <a:chOff x="1564" y="1267"/>
            <a:chExt cx="3538" cy="1388"/>
          </a:xfrm>
        </p:grpSpPr>
        <p:sp>
          <p:nvSpPr>
            <p:cNvPr id="162904" name="Line 88"/>
            <p:cNvSpPr>
              <a:spLocks noChangeShapeType="1"/>
            </p:cNvSpPr>
            <p:nvPr/>
          </p:nvSpPr>
          <p:spPr bwMode="auto">
            <a:xfrm>
              <a:off x="4849" y="1392"/>
              <a:ext cx="253" cy="0"/>
            </a:xfrm>
            <a:prstGeom prst="line">
              <a:avLst/>
            </a:prstGeom>
            <a:noFill/>
            <a:ln w="38100">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2905" name="Line 89"/>
            <p:cNvSpPr>
              <a:spLocks noChangeShapeType="1"/>
            </p:cNvSpPr>
            <p:nvPr/>
          </p:nvSpPr>
          <p:spPr bwMode="auto">
            <a:xfrm>
              <a:off x="1564" y="1368"/>
              <a:ext cx="253" cy="0"/>
            </a:xfrm>
            <a:prstGeom prst="line">
              <a:avLst/>
            </a:prstGeom>
            <a:noFill/>
            <a:ln w="38100">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2906" name="Text Box 90"/>
            <p:cNvSpPr txBox="1">
              <a:spLocks noChangeArrowheads="1"/>
            </p:cNvSpPr>
            <p:nvPr/>
          </p:nvSpPr>
          <p:spPr bwMode="auto">
            <a:xfrm>
              <a:off x="2368" y="1267"/>
              <a:ext cx="264"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r>
                <a:rPr kumimoji="0" lang="en-US" altLang="zh-CN" sz="1200">
                  <a:solidFill>
                    <a:schemeClr val="accent2"/>
                  </a:solidFill>
                  <a:latin typeface="华文细黑" pitchFamily="2" charset="-122"/>
                  <a:ea typeface="华文细黑" pitchFamily="2" charset="-122"/>
                </a:rPr>
                <a:t>1/3</a:t>
              </a:r>
            </a:p>
          </p:txBody>
        </p:sp>
        <p:sp>
          <p:nvSpPr>
            <p:cNvPr id="162907" name="Text Box 91"/>
            <p:cNvSpPr txBox="1">
              <a:spLocks noChangeArrowheads="1"/>
            </p:cNvSpPr>
            <p:nvPr/>
          </p:nvSpPr>
          <p:spPr bwMode="auto">
            <a:xfrm rot="2154255">
              <a:off x="2378" y="1440"/>
              <a:ext cx="264"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r>
                <a:rPr kumimoji="0" lang="en-US" altLang="zh-CN" sz="1200">
                  <a:solidFill>
                    <a:schemeClr val="accent2"/>
                  </a:solidFill>
                  <a:latin typeface="华文细黑" pitchFamily="2" charset="-122"/>
                  <a:ea typeface="华文细黑" pitchFamily="2" charset="-122"/>
                </a:rPr>
                <a:t>1/3</a:t>
              </a:r>
            </a:p>
          </p:txBody>
        </p:sp>
        <p:sp>
          <p:nvSpPr>
            <p:cNvPr id="162908" name="Text Box 92"/>
            <p:cNvSpPr txBox="1">
              <a:spLocks noChangeArrowheads="1"/>
            </p:cNvSpPr>
            <p:nvPr/>
          </p:nvSpPr>
          <p:spPr bwMode="auto">
            <a:xfrm rot="2787403">
              <a:off x="2397" y="1713"/>
              <a:ext cx="264"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r>
                <a:rPr kumimoji="0" lang="en-US" altLang="zh-CN" sz="1200">
                  <a:solidFill>
                    <a:schemeClr val="accent2"/>
                  </a:solidFill>
                  <a:latin typeface="华文细黑" pitchFamily="2" charset="-122"/>
                  <a:ea typeface="华文细黑" pitchFamily="2" charset="-122"/>
                </a:rPr>
                <a:t>1/3</a:t>
              </a:r>
            </a:p>
          </p:txBody>
        </p:sp>
        <p:sp>
          <p:nvSpPr>
            <p:cNvPr id="162909" name="Text Box 93"/>
            <p:cNvSpPr txBox="1">
              <a:spLocks noChangeArrowheads="1"/>
            </p:cNvSpPr>
            <p:nvPr/>
          </p:nvSpPr>
          <p:spPr bwMode="auto">
            <a:xfrm rot="-474312">
              <a:off x="3606" y="1345"/>
              <a:ext cx="264"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r>
                <a:rPr kumimoji="0" lang="en-US" altLang="zh-CN" sz="1200">
                  <a:solidFill>
                    <a:schemeClr val="accent2"/>
                  </a:solidFill>
                  <a:latin typeface="华文细黑" pitchFamily="2" charset="-122"/>
                  <a:ea typeface="华文细黑" pitchFamily="2" charset="-122"/>
                </a:rPr>
                <a:t>1/3</a:t>
              </a:r>
            </a:p>
          </p:txBody>
        </p:sp>
        <p:sp>
          <p:nvSpPr>
            <p:cNvPr id="162910" name="Text Box 94"/>
            <p:cNvSpPr txBox="1">
              <a:spLocks noChangeArrowheads="1"/>
            </p:cNvSpPr>
            <p:nvPr/>
          </p:nvSpPr>
          <p:spPr bwMode="auto">
            <a:xfrm rot="-2308734">
              <a:off x="3673" y="1748"/>
              <a:ext cx="264"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r>
                <a:rPr kumimoji="0" lang="en-US" altLang="zh-CN" sz="1200">
                  <a:solidFill>
                    <a:schemeClr val="accent2"/>
                  </a:solidFill>
                  <a:latin typeface="华文细黑" pitchFamily="2" charset="-122"/>
                  <a:ea typeface="华文细黑" pitchFamily="2" charset="-122"/>
                </a:rPr>
                <a:t>1/3</a:t>
              </a:r>
            </a:p>
          </p:txBody>
        </p:sp>
        <p:sp>
          <p:nvSpPr>
            <p:cNvPr id="162911" name="Text Box 95"/>
            <p:cNvSpPr txBox="1">
              <a:spLocks noChangeArrowheads="1"/>
            </p:cNvSpPr>
            <p:nvPr/>
          </p:nvSpPr>
          <p:spPr bwMode="auto">
            <a:xfrm rot="-2308734">
              <a:off x="3537" y="2482"/>
              <a:ext cx="264"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r>
                <a:rPr kumimoji="0" lang="en-US" altLang="zh-CN" sz="1200">
                  <a:solidFill>
                    <a:schemeClr val="accent2"/>
                  </a:solidFill>
                  <a:latin typeface="华文细黑" pitchFamily="2" charset="-122"/>
                  <a:ea typeface="华文细黑" pitchFamily="2" charset="-122"/>
                </a:rPr>
                <a:t>1/3</a:t>
              </a:r>
            </a:p>
          </p:txBody>
        </p:sp>
      </p:grpSp>
      <p:grpSp>
        <p:nvGrpSpPr>
          <p:cNvPr id="11" name="Group 96"/>
          <p:cNvGrpSpPr>
            <a:grpSpLocks/>
          </p:cNvGrpSpPr>
          <p:nvPr/>
        </p:nvGrpSpPr>
        <p:grpSpPr bwMode="auto">
          <a:xfrm>
            <a:off x="2447925" y="1509713"/>
            <a:ext cx="5614988" cy="2449512"/>
            <a:chOff x="1565" y="1299"/>
            <a:chExt cx="3537" cy="1543"/>
          </a:xfrm>
        </p:grpSpPr>
        <p:sp>
          <p:nvSpPr>
            <p:cNvPr id="162913" name="Line 97"/>
            <p:cNvSpPr>
              <a:spLocks noChangeShapeType="1"/>
            </p:cNvSpPr>
            <p:nvPr/>
          </p:nvSpPr>
          <p:spPr bwMode="auto">
            <a:xfrm>
              <a:off x="1565" y="1616"/>
              <a:ext cx="272" cy="0"/>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2914" name="Line 98"/>
            <p:cNvSpPr>
              <a:spLocks noChangeShapeType="1"/>
            </p:cNvSpPr>
            <p:nvPr/>
          </p:nvSpPr>
          <p:spPr bwMode="auto">
            <a:xfrm>
              <a:off x="4830" y="2069"/>
              <a:ext cx="272" cy="0"/>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2915" name="Text Box 99"/>
            <p:cNvSpPr txBox="1">
              <a:spLocks noChangeArrowheads="1"/>
            </p:cNvSpPr>
            <p:nvPr/>
          </p:nvSpPr>
          <p:spPr bwMode="auto">
            <a:xfrm rot="633148">
              <a:off x="2517" y="1299"/>
              <a:ext cx="264"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r>
                <a:rPr kumimoji="0" lang="en-US" altLang="zh-CN" sz="1200">
                  <a:solidFill>
                    <a:srgbClr val="FF3300"/>
                  </a:solidFill>
                  <a:latin typeface="华文细黑" pitchFamily="2" charset="-122"/>
                  <a:ea typeface="华文细黑" pitchFamily="2" charset="-122"/>
                </a:rPr>
                <a:t>1/3</a:t>
              </a:r>
            </a:p>
          </p:txBody>
        </p:sp>
        <p:sp>
          <p:nvSpPr>
            <p:cNvPr id="162916" name="Text Box 100"/>
            <p:cNvSpPr txBox="1">
              <a:spLocks noChangeArrowheads="1"/>
            </p:cNvSpPr>
            <p:nvPr/>
          </p:nvSpPr>
          <p:spPr bwMode="auto">
            <a:xfrm rot="2154255">
              <a:off x="2492" y="1531"/>
              <a:ext cx="264"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r>
                <a:rPr kumimoji="0" lang="en-US" altLang="zh-CN" sz="1200">
                  <a:solidFill>
                    <a:srgbClr val="FF3300"/>
                  </a:solidFill>
                  <a:latin typeface="华文细黑" pitchFamily="2" charset="-122"/>
                  <a:ea typeface="华文细黑" pitchFamily="2" charset="-122"/>
                </a:rPr>
                <a:t>1/3</a:t>
              </a:r>
            </a:p>
          </p:txBody>
        </p:sp>
        <p:sp>
          <p:nvSpPr>
            <p:cNvPr id="162917" name="Text Box 101"/>
            <p:cNvSpPr txBox="1">
              <a:spLocks noChangeArrowheads="1"/>
            </p:cNvSpPr>
            <p:nvPr/>
          </p:nvSpPr>
          <p:spPr bwMode="auto">
            <a:xfrm rot="3327624">
              <a:off x="2476" y="1842"/>
              <a:ext cx="264"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r>
                <a:rPr kumimoji="0" lang="en-US" altLang="zh-CN" sz="1200">
                  <a:solidFill>
                    <a:srgbClr val="FF3300"/>
                  </a:solidFill>
                  <a:latin typeface="华文细黑" pitchFamily="2" charset="-122"/>
                  <a:ea typeface="华文细黑" pitchFamily="2" charset="-122"/>
                </a:rPr>
                <a:t>1/3</a:t>
              </a:r>
            </a:p>
          </p:txBody>
        </p:sp>
        <p:sp>
          <p:nvSpPr>
            <p:cNvPr id="162918" name="Text Box 102"/>
            <p:cNvSpPr txBox="1">
              <a:spLocks noChangeArrowheads="1"/>
            </p:cNvSpPr>
            <p:nvPr/>
          </p:nvSpPr>
          <p:spPr bwMode="auto">
            <a:xfrm rot="1521208">
              <a:off x="3632" y="1519"/>
              <a:ext cx="24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r>
                <a:rPr kumimoji="0" lang="en-US" altLang="zh-CN" sz="1200">
                  <a:solidFill>
                    <a:srgbClr val="FF3300"/>
                  </a:solidFill>
                  <a:latin typeface="华文细黑" pitchFamily="2" charset="-122"/>
                  <a:ea typeface="华文细黑" pitchFamily="2" charset="-122"/>
                </a:rPr>
                <a:t>1/3</a:t>
              </a:r>
            </a:p>
          </p:txBody>
        </p:sp>
        <p:sp>
          <p:nvSpPr>
            <p:cNvPr id="162919" name="Text Box 103"/>
            <p:cNvSpPr txBox="1">
              <a:spLocks noChangeArrowheads="1"/>
            </p:cNvSpPr>
            <p:nvPr/>
          </p:nvSpPr>
          <p:spPr bwMode="auto">
            <a:xfrm rot="402253">
              <a:off x="3606" y="2032"/>
              <a:ext cx="272"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r>
                <a:rPr kumimoji="0" lang="en-US" altLang="zh-CN" sz="1200">
                  <a:solidFill>
                    <a:srgbClr val="FF3300"/>
                  </a:solidFill>
                  <a:latin typeface="华文细黑" pitchFamily="2" charset="-122"/>
                  <a:ea typeface="华文细黑" pitchFamily="2" charset="-122"/>
                </a:rPr>
                <a:t>1/3</a:t>
              </a:r>
            </a:p>
          </p:txBody>
        </p:sp>
        <p:sp>
          <p:nvSpPr>
            <p:cNvPr id="162920" name="Text Box 104"/>
            <p:cNvSpPr txBox="1">
              <a:spLocks noChangeArrowheads="1"/>
            </p:cNvSpPr>
            <p:nvPr/>
          </p:nvSpPr>
          <p:spPr bwMode="auto">
            <a:xfrm rot="-2940126">
              <a:off x="3568" y="2623"/>
              <a:ext cx="264"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r>
                <a:rPr kumimoji="0" lang="en-US" altLang="zh-CN" sz="1200">
                  <a:solidFill>
                    <a:srgbClr val="FF3300"/>
                  </a:solidFill>
                  <a:latin typeface="华文细黑" pitchFamily="2" charset="-122"/>
                  <a:ea typeface="华文细黑" pitchFamily="2" charset="-122"/>
                </a:rPr>
                <a:t>1/3</a:t>
              </a:r>
            </a:p>
          </p:txBody>
        </p:sp>
      </p:grpSp>
      <p:grpSp>
        <p:nvGrpSpPr>
          <p:cNvPr id="12" name="Group 105"/>
          <p:cNvGrpSpPr>
            <a:grpSpLocks/>
          </p:cNvGrpSpPr>
          <p:nvPr/>
        </p:nvGrpSpPr>
        <p:grpSpPr bwMode="auto">
          <a:xfrm>
            <a:off x="2447925" y="1524000"/>
            <a:ext cx="5614988" cy="1966913"/>
            <a:chOff x="1565" y="1308"/>
            <a:chExt cx="3537" cy="1239"/>
          </a:xfrm>
        </p:grpSpPr>
        <p:sp>
          <p:nvSpPr>
            <p:cNvPr id="162922" name="Line 106"/>
            <p:cNvSpPr>
              <a:spLocks noChangeShapeType="1"/>
            </p:cNvSpPr>
            <p:nvPr/>
          </p:nvSpPr>
          <p:spPr bwMode="auto">
            <a:xfrm>
              <a:off x="1565" y="2206"/>
              <a:ext cx="272" cy="0"/>
            </a:xfrm>
            <a:prstGeom prst="line">
              <a:avLst/>
            </a:prstGeom>
            <a:noFill/>
            <a:ln w="38100">
              <a:solidFill>
                <a:srgbClr val="FF99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2923" name="Line 107"/>
            <p:cNvSpPr>
              <a:spLocks noChangeShapeType="1"/>
            </p:cNvSpPr>
            <p:nvPr/>
          </p:nvSpPr>
          <p:spPr bwMode="auto">
            <a:xfrm>
              <a:off x="4830" y="1525"/>
              <a:ext cx="272" cy="0"/>
            </a:xfrm>
            <a:prstGeom prst="line">
              <a:avLst/>
            </a:prstGeom>
            <a:noFill/>
            <a:ln w="38100">
              <a:solidFill>
                <a:srgbClr val="FF99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2924" name="Text Box 108"/>
            <p:cNvSpPr txBox="1">
              <a:spLocks noChangeArrowheads="1"/>
            </p:cNvSpPr>
            <p:nvPr/>
          </p:nvSpPr>
          <p:spPr bwMode="auto">
            <a:xfrm rot="-1665345">
              <a:off x="2312" y="1839"/>
              <a:ext cx="264"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r>
                <a:rPr kumimoji="0" lang="en-US" altLang="zh-CN" sz="1200">
                  <a:solidFill>
                    <a:srgbClr val="FF9900"/>
                  </a:solidFill>
                  <a:latin typeface="华文细黑" pitchFamily="2" charset="-122"/>
                  <a:ea typeface="华文细黑" pitchFamily="2" charset="-122"/>
                </a:rPr>
                <a:t>1/3</a:t>
              </a:r>
            </a:p>
          </p:txBody>
        </p:sp>
        <p:sp>
          <p:nvSpPr>
            <p:cNvPr id="162925" name="Text Box 109"/>
            <p:cNvSpPr txBox="1">
              <a:spLocks noChangeArrowheads="1"/>
            </p:cNvSpPr>
            <p:nvPr/>
          </p:nvSpPr>
          <p:spPr bwMode="auto">
            <a:xfrm rot="1324417">
              <a:off x="2358" y="2073"/>
              <a:ext cx="264"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r>
                <a:rPr kumimoji="0" lang="en-US" altLang="zh-CN" sz="1200">
                  <a:solidFill>
                    <a:srgbClr val="FF9900"/>
                  </a:solidFill>
                  <a:latin typeface="华文细黑" pitchFamily="2" charset="-122"/>
                  <a:ea typeface="华文细黑" pitchFamily="2" charset="-122"/>
                </a:rPr>
                <a:t>1/3</a:t>
              </a:r>
            </a:p>
          </p:txBody>
        </p:sp>
        <p:sp>
          <p:nvSpPr>
            <p:cNvPr id="162926" name="Text Box 110"/>
            <p:cNvSpPr txBox="1">
              <a:spLocks noChangeArrowheads="1"/>
            </p:cNvSpPr>
            <p:nvPr/>
          </p:nvSpPr>
          <p:spPr bwMode="auto">
            <a:xfrm rot="2602879">
              <a:off x="2378" y="2266"/>
              <a:ext cx="264"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r>
                <a:rPr kumimoji="0" lang="en-US" altLang="zh-CN" sz="1200">
                  <a:solidFill>
                    <a:srgbClr val="FF9900"/>
                  </a:solidFill>
                  <a:latin typeface="华文细黑" pitchFamily="2" charset="-122"/>
                  <a:ea typeface="华文细黑" pitchFamily="2" charset="-122"/>
                </a:rPr>
                <a:t>1/3</a:t>
              </a:r>
            </a:p>
          </p:txBody>
        </p:sp>
        <p:sp>
          <p:nvSpPr>
            <p:cNvPr id="162927" name="Text Box 111"/>
            <p:cNvSpPr txBox="1">
              <a:spLocks noChangeArrowheads="1"/>
            </p:cNvSpPr>
            <p:nvPr/>
          </p:nvSpPr>
          <p:spPr bwMode="auto">
            <a:xfrm rot="-474312">
              <a:off x="3765" y="1308"/>
              <a:ext cx="264"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r>
                <a:rPr kumimoji="0" lang="en-US" altLang="zh-CN" sz="1200">
                  <a:solidFill>
                    <a:srgbClr val="FF9900"/>
                  </a:solidFill>
                  <a:latin typeface="华文细黑" pitchFamily="2" charset="-122"/>
                  <a:ea typeface="华文细黑" pitchFamily="2" charset="-122"/>
                </a:rPr>
                <a:t>1/3</a:t>
              </a:r>
            </a:p>
          </p:txBody>
        </p:sp>
        <p:sp>
          <p:nvSpPr>
            <p:cNvPr id="162928" name="Text Box 112"/>
            <p:cNvSpPr txBox="1">
              <a:spLocks noChangeArrowheads="1"/>
            </p:cNvSpPr>
            <p:nvPr/>
          </p:nvSpPr>
          <p:spPr bwMode="auto">
            <a:xfrm rot="-2466680">
              <a:off x="3787" y="1624"/>
              <a:ext cx="272"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r>
                <a:rPr kumimoji="0" lang="en-US" altLang="zh-CN" sz="1200">
                  <a:solidFill>
                    <a:srgbClr val="FF9900"/>
                  </a:solidFill>
                  <a:latin typeface="华文细黑" pitchFamily="2" charset="-122"/>
                  <a:ea typeface="华文细黑" pitchFamily="2" charset="-122"/>
                </a:rPr>
                <a:t>1/3</a:t>
              </a:r>
            </a:p>
          </p:txBody>
        </p:sp>
        <p:sp>
          <p:nvSpPr>
            <p:cNvPr id="162929" name="Text Box 113"/>
            <p:cNvSpPr txBox="1">
              <a:spLocks noChangeArrowheads="1"/>
            </p:cNvSpPr>
            <p:nvPr/>
          </p:nvSpPr>
          <p:spPr bwMode="auto">
            <a:xfrm rot="-2940126">
              <a:off x="3658" y="2328"/>
              <a:ext cx="264"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r>
                <a:rPr kumimoji="0" lang="en-US" altLang="zh-CN" sz="1200">
                  <a:solidFill>
                    <a:srgbClr val="FF9900"/>
                  </a:solidFill>
                  <a:latin typeface="华文细黑" pitchFamily="2" charset="-122"/>
                  <a:ea typeface="华文细黑" pitchFamily="2" charset="-122"/>
                </a:rPr>
                <a:t>1/3</a:t>
              </a:r>
            </a:p>
          </p:txBody>
        </p:sp>
      </p:grpSp>
      <p:grpSp>
        <p:nvGrpSpPr>
          <p:cNvPr id="13" name="Group 114"/>
          <p:cNvGrpSpPr>
            <a:grpSpLocks/>
          </p:cNvGrpSpPr>
          <p:nvPr/>
        </p:nvGrpSpPr>
        <p:grpSpPr bwMode="auto">
          <a:xfrm>
            <a:off x="2447925" y="1450975"/>
            <a:ext cx="5614988" cy="2854325"/>
            <a:chOff x="1565" y="1262"/>
            <a:chExt cx="3537" cy="1798"/>
          </a:xfrm>
        </p:grpSpPr>
        <p:sp>
          <p:nvSpPr>
            <p:cNvPr id="162931" name="Line 115"/>
            <p:cNvSpPr>
              <a:spLocks noChangeShapeType="1"/>
            </p:cNvSpPr>
            <p:nvPr/>
          </p:nvSpPr>
          <p:spPr bwMode="auto">
            <a:xfrm>
              <a:off x="1565" y="2750"/>
              <a:ext cx="272" cy="0"/>
            </a:xfrm>
            <a:prstGeom prst="line">
              <a:avLst/>
            </a:prstGeom>
            <a:noFill/>
            <a:ln w="38100">
              <a:solidFill>
                <a:srgbClr val="008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2932" name="Line 116"/>
            <p:cNvSpPr>
              <a:spLocks noChangeShapeType="1"/>
            </p:cNvSpPr>
            <p:nvPr/>
          </p:nvSpPr>
          <p:spPr bwMode="auto">
            <a:xfrm>
              <a:off x="4830" y="1661"/>
              <a:ext cx="272" cy="0"/>
            </a:xfrm>
            <a:prstGeom prst="line">
              <a:avLst/>
            </a:prstGeom>
            <a:noFill/>
            <a:ln w="38100">
              <a:solidFill>
                <a:srgbClr val="008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2933" name="Text Box 117"/>
            <p:cNvSpPr txBox="1">
              <a:spLocks noChangeArrowheads="1"/>
            </p:cNvSpPr>
            <p:nvPr/>
          </p:nvSpPr>
          <p:spPr bwMode="auto">
            <a:xfrm rot="-3641121">
              <a:off x="2305" y="2532"/>
              <a:ext cx="264"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r>
                <a:rPr kumimoji="0" lang="en-US" altLang="zh-CN" sz="1200">
                  <a:solidFill>
                    <a:srgbClr val="008000"/>
                  </a:solidFill>
                  <a:latin typeface="华文细黑" pitchFamily="2" charset="-122"/>
                  <a:ea typeface="华文细黑" pitchFamily="2" charset="-122"/>
                </a:rPr>
                <a:t>1/3</a:t>
              </a:r>
            </a:p>
          </p:txBody>
        </p:sp>
        <p:sp>
          <p:nvSpPr>
            <p:cNvPr id="162934" name="Text Box 118"/>
            <p:cNvSpPr txBox="1">
              <a:spLocks noChangeArrowheads="1"/>
            </p:cNvSpPr>
            <p:nvPr/>
          </p:nvSpPr>
          <p:spPr bwMode="auto">
            <a:xfrm rot="-3196890">
              <a:off x="2343" y="2691"/>
              <a:ext cx="264"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r>
                <a:rPr kumimoji="0" lang="en-US" altLang="zh-CN" sz="1200">
                  <a:solidFill>
                    <a:srgbClr val="008000"/>
                  </a:solidFill>
                  <a:latin typeface="华文细黑" pitchFamily="2" charset="-122"/>
                  <a:ea typeface="华文细黑" pitchFamily="2" charset="-122"/>
                </a:rPr>
                <a:t>1/3</a:t>
              </a:r>
            </a:p>
          </p:txBody>
        </p:sp>
        <p:sp>
          <p:nvSpPr>
            <p:cNvPr id="162935" name="Text Box 119"/>
            <p:cNvSpPr txBox="1">
              <a:spLocks noChangeArrowheads="1"/>
            </p:cNvSpPr>
            <p:nvPr/>
          </p:nvSpPr>
          <p:spPr bwMode="auto">
            <a:xfrm rot="-351284">
              <a:off x="2359" y="2887"/>
              <a:ext cx="264"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r>
                <a:rPr kumimoji="0" lang="en-US" altLang="zh-CN" sz="1200">
                  <a:solidFill>
                    <a:srgbClr val="008000"/>
                  </a:solidFill>
                  <a:latin typeface="华文细黑" pitchFamily="2" charset="-122"/>
                  <a:ea typeface="华文细黑" pitchFamily="2" charset="-122"/>
                </a:rPr>
                <a:t>1/3</a:t>
              </a:r>
            </a:p>
          </p:txBody>
        </p:sp>
        <p:sp>
          <p:nvSpPr>
            <p:cNvPr id="162936" name="Text Box 120"/>
            <p:cNvSpPr txBox="1">
              <a:spLocks noChangeArrowheads="1"/>
            </p:cNvSpPr>
            <p:nvPr/>
          </p:nvSpPr>
          <p:spPr bwMode="auto">
            <a:xfrm rot="-514205">
              <a:off x="3923" y="1262"/>
              <a:ext cx="264"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r>
                <a:rPr kumimoji="0" lang="en-US" altLang="zh-CN" sz="1200">
                  <a:solidFill>
                    <a:srgbClr val="008000"/>
                  </a:solidFill>
                  <a:latin typeface="华文细黑" pitchFamily="2" charset="-122"/>
                  <a:ea typeface="华文细黑" pitchFamily="2" charset="-122"/>
                </a:rPr>
                <a:t>1/3</a:t>
              </a:r>
            </a:p>
          </p:txBody>
        </p:sp>
        <p:sp>
          <p:nvSpPr>
            <p:cNvPr id="162937" name="Text Box 121"/>
            <p:cNvSpPr txBox="1">
              <a:spLocks noChangeArrowheads="1"/>
            </p:cNvSpPr>
            <p:nvPr/>
          </p:nvSpPr>
          <p:spPr bwMode="auto">
            <a:xfrm rot="-2466680">
              <a:off x="3923" y="1525"/>
              <a:ext cx="272"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r>
                <a:rPr kumimoji="0" lang="en-US" altLang="zh-CN" sz="1200">
                  <a:solidFill>
                    <a:srgbClr val="008000"/>
                  </a:solidFill>
                  <a:latin typeface="华文细黑" pitchFamily="2" charset="-122"/>
                  <a:ea typeface="华文细黑" pitchFamily="2" charset="-122"/>
                </a:rPr>
                <a:t>1/3</a:t>
              </a:r>
            </a:p>
          </p:txBody>
        </p:sp>
        <p:sp>
          <p:nvSpPr>
            <p:cNvPr id="162938" name="Text Box 122"/>
            <p:cNvSpPr txBox="1">
              <a:spLocks noChangeArrowheads="1"/>
            </p:cNvSpPr>
            <p:nvPr/>
          </p:nvSpPr>
          <p:spPr bwMode="auto">
            <a:xfrm rot="-2940126">
              <a:off x="3758" y="2170"/>
              <a:ext cx="264"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r>
                <a:rPr kumimoji="0" lang="en-US" altLang="zh-CN" sz="1200">
                  <a:solidFill>
                    <a:srgbClr val="008000"/>
                  </a:solidFill>
                  <a:latin typeface="华文细黑" pitchFamily="2" charset="-122"/>
                  <a:ea typeface="华文细黑" pitchFamily="2" charset="-122"/>
                </a:rPr>
                <a:t>1/3</a:t>
              </a:r>
            </a:p>
          </p:txBody>
        </p:sp>
      </p:grpSp>
      <p:sp>
        <p:nvSpPr>
          <p:cNvPr id="162939" name="Text Box 123"/>
          <p:cNvSpPr txBox="1">
            <a:spLocks noChangeArrowheads="1"/>
          </p:cNvSpPr>
          <p:nvPr/>
        </p:nvSpPr>
        <p:spPr bwMode="auto">
          <a:xfrm>
            <a:off x="3779838" y="4518025"/>
            <a:ext cx="21399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r>
              <a:rPr kumimoji="0" lang="zh-CN" altLang="en-US" sz="1400" b="1">
                <a:latin typeface="华文细黑" pitchFamily="2" charset="-122"/>
                <a:ea typeface="华文细黑" pitchFamily="2" charset="-122"/>
              </a:rPr>
              <a:t>智能调度真正实现无阻塞</a:t>
            </a:r>
          </a:p>
        </p:txBody>
      </p:sp>
      <p:sp>
        <p:nvSpPr>
          <p:cNvPr id="162940" name="Rectangle 124"/>
          <p:cNvSpPr>
            <a:spLocks noChangeArrowheads="1"/>
          </p:cNvSpPr>
          <p:nvPr/>
        </p:nvSpPr>
        <p:spPr bwMode="auto">
          <a:xfrm>
            <a:off x="539750" y="5229225"/>
            <a:ext cx="792003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ctr" eaLnBrk="1" hangingPunct="1"/>
            <a:r>
              <a:rPr kumimoji="0" lang="zh-CN" altLang="en-US" sz="1800" b="1">
                <a:solidFill>
                  <a:srgbClr val="FF0000"/>
                </a:solidFill>
                <a:latin typeface="华文细黑" pitchFamily="2" charset="-122"/>
                <a:ea typeface="华文细黑" pitchFamily="2" charset="-122"/>
              </a:rPr>
              <a:t>智能调度模式，交换路径负载分担，实现了交换系统严格意义上的无阻塞！</a:t>
            </a:r>
            <a:endParaRPr kumimoji="0" lang="zh-CN" altLang="en-US" sz="1800">
              <a:solidFill>
                <a:srgbClr val="FF0000"/>
              </a:solidFill>
              <a:latin typeface="华文细黑" pitchFamily="2" charset="-122"/>
              <a:ea typeface="华文细黑" pitchFamily="2" charset="-122"/>
            </a:endParaRPr>
          </a:p>
        </p:txBody>
      </p:sp>
    </p:spTree>
    <p:extLst>
      <p:ext uri="{BB962C8B-B14F-4D97-AF65-F5344CB8AC3E}">
        <p14:creationId xmlns:p14="http://schemas.microsoft.com/office/powerpoint/2010/main" val="269098128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74195"/>
                                        </p:tgtEl>
                                        <p:attrNameLst>
                                          <p:attrName>style.visibility</p:attrName>
                                        </p:attrNameLst>
                                      </p:cBhvr>
                                      <p:to>
                                        <p:strVal val="visible"/>
                                      </p:to>
                                    </p:set>
                                    <p:animEffect transition="in" filter="wipe(left)">
                                      <p:cBhvr>
                                        <p:cTn id="7" dur="500"/>
                                        <p:tgtEl>
                                          <p:spTgt spid="474195"/>
                                        </p:tgtEl>
                                      </p:cBhvr>
                                    </p:animEffect>
                                  </p:childTnLst>
                                </p:cTn>
                              </p:par>
                            </p:childTnLst>
                          </p:cTn>
                        </p:par>
                        <p:par>
                          <p:cTn id="8" fill="hold" nodeType="afterGroup">
                            <p:stCondLst>
                              <p:cond delay="500"/>
                            </p:stCondLst>
                            <p:childTnLst>
                              <p:par>
                                <p:cTn id="9" presetID="22" presetClass="entr" presetSubtype="8"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left)">
                                      <p:cBhvr>
                                        <p:cTn id="11" dur="500"/>
                                        <p:tgtEl>
                                          <p:spTgt spid="10"/>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474196"/>
                                        </p:tgtEl>
                                        <p:attrNameLst>
                                          <p:attrName>style.visibility</p:attrName>
                                        </p:attrNameLst>
                                      </p:cBhvr>
                                      <p:to>
                                        <p:strVal val="visible"/>
                                      </p:to>
                                    </p:set>
                                    <p:animEffect transition="in" filter="wipe(left)">
                                      <p:cBhvr>
                                        <p:cTn id="16" dur="500"/>
                                        <p:tgtEl>
                                          <p:spTgt spid="474196"/>
                                        </p:tgtEl>
                                      </p:cBhvr>
                                    </p:animEffect>
                                  </p:childTnLst>
                                </p:cTn>
                              </p:par>
                            </p:childTnLst>
                          </p:cTn>
                        </p:par>
                        <p:par>
                          <p:cTn id="17" fill="hold" nodeType="afterGroup">
                            <p:stCondLst>
                              <p:cond delay="500"/>
                            </p:stCondLst>
                            <p:childTnLst>
                              <p:par>
                                <p:cTn id="18" presetID="22" presetClass="entr" presetSubtype="8" fill="hold" nodeType="after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wipe(left)">
                                      <p:cBhvr>
                                        <p:cTn id="20" dur="500"/>
                                        <p:tgtEl>
                                          <p:spTgt spid="11"/>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474197"/>
                                        </p:tgtEl>
                                        <p:attrNameLst>
                                          <p:attrName>style.visibility</p:attrName>
                                        </p:attrNameLst>
                                      </p:cBhvr>
                                      <p:to>
                                        <p:strVal val="visible"/>
                                      </p:to>
                                    </p:set>
                                    <p:animEffect transition="in" filter="wipe(left)">
                                      <p:cBhvr>
                                        <p:cTn id="25" dur="500"/>
                                        <p:tgtEl>
                                          <p:spTgt spid="474197"/>
                                        </p:tgtEl>
                                      </p:cBhvr>
                                    </p:animEffect>
                                  </p:childTnLst>
                                </p:cTn>
                              </p:par>
                            </p:childTnLst>
                          </p:cTn>
                        </p:par>
                        <p:par>
                          <p:cTn id="26" fill="hold" nodeType="afterGroup">
                            <p:stCondLst>
                              <p:cond delay="500"/>
                            </p:stCondLst>
                            <p:childTnLst>
                              <p:par>
                                <p:cTn id="27" presetID="22" presetClass="entr" presetSubtype="8" fill="hold" nodeType="after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wipe(left)">
                                      <p:cBhvr>
                                        <p:cTn id="29" dur="500"/>
                                        <p:tgtEl>
                                          <p:spTgt spid="12"/>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474198"/>
                                        </p:tgtEl>
                                        <p:attrNameLst>
                                          <p:attrName>style.visibility</p:attrName>
                                        </p:attrNameLst>
                                      </p:cBhvr>
                                      <p:to>
                                        <p:strVal val="visible"/>
                                      </p:to>
                                    </p:set>
                                    <p:animEffect transition="in" filter="wipe(left)">
                                      <p:cBhvr>
                                        <p:cTn id="34" dur="500"/>
                                        <p:tgtEl>
                                          <p:spTgt spid="474198"/>
                                        </p:tgtEl>
                                      </p:cBhvr>
                                    </p:animEffect>
                                  </p:childTnLst>
                                </p:cTn>
                              </p:par>
                            </p:childTnLst>
                          </p:cTn>
                        </p:par>
                        <p:par>
                          <p:cTn id="35" fill="hold" nodeType="afterGroup">
                            <p:stCondLst>
                              <p:cond delay="500"/>
                            </p:stCondLst>
                            <p:childTnLst>
                              <p:par>
                                <p:cTn id="36" presetID="22" presetClass="entr" presetSubtype="8" fill="hold" nodeType="after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wipe(left)">
                                      <p:cBhvr>
                                        <p:cTn id="3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4195" grpId="0"/>
      <p:bldP spid="474196" grpId="0"/>
      <p:bldP spid="474197" grpId="0"/>
      <p:bldP spid="47419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2"/>
          <p:cNvSpPr>
            <a:spLocks noChangeArrowheads="1"/>
          </p:cNvSpPr>
          <p:nvPr/>
        </p:nvSpPr>
        <p:spPr bwMode="auto">
          <a:xfrm>
            <a:off x="1116013" y="1628775"/>
            <a:ext cx="7200900" cy="447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nSpc>
                <a:spcPct val="150000"/>
              </a:lnSpc>
              <a:buFontTx/>
              <a:buChar char="•"/>
            </a:pPr>
            <a:r>
              <a:rPr lang="zh-CN" altLang="en-US" sz="2400" dirty="0">
                <a:latin typeface="黑体" pitchFamily="49" charset="-122"/>
                <a:ea typeface="黑体" pitchFamily="49" charset="-122"/>
              </a:rPr>
              <a:t>支持生成树协议（</a:t>
            </a:r>
            <a:r>
              <a:rPr lang="en-US" altLang="zh-CN" sz="2400" dirty="0">
                <a:latin typeface="黑体" pitchFamily="49" charset="-122"/>
                <a:ea typeface="黑体" pitchFamily="49" charset="-122"/>
              </a:rPr>
              <a:t>STP/RSTP/MSTP</a:t>
            </a:r>
            <a:r>
              <a:rPr lang="zh-CN" altLang="en-US" sz="2400" dirty="0">
                <a:latin typeface="黑体" pitchFamily="49" charset="-122"/>
                <a:ea typeface="黑体" pitchFamily="49" charset="-122"/>
              </a:rPr>
              <a:t>），其中</a:t>
            </a:r>
            <a:r>
              <a:rPr lang="en-US" altLang="zh-CN" sz="2400" dirty="0">
                <a:latin typeface="黑体" pitchFamily="49" charset="-122"/>
                <a:ea typeface="黑体" pitchFamily="49" charset="-122"/>
              </a:rPr>
              <a:t>MSTP</a:t>
            </a:r>
            <a:r>
              <a:rPr lang="zh-CN" altLang="en-US" sz="2400" dirty="0">
                <a:latin typeface="黑体" pitchFamily="49" charset="-122"/>
                <a:ea typeface="黑体" pitchFamily="49" charset="-122"/>
              </a:rPr>
              <a:t>实例数支持</a:t>
            </a:r>
            <a:r>
              <a:rPr lang="en-US" altLang="zh-CN" sz="2400" dirty="0">
                <a:latin typeface="黑体" pitchFamily="49" charset="-122"/>
                <a:ea typeface="黑体" pitchFamily="49" charset="-122"/>
              </a:rPr>
              <a:t>64</a:t>
            </a:r>
            <a:r>
              <a:rPr lang="zh-CN" altLang="en-US" sz="2400" dirty="0">
                <a:latin typeface="黑体" pitchFamily="49" charset="-122"/>
                <a:ea typeface="黑体" pitchFamily="49" charset="-122"/>
              </a:rPr>
              <a:t>个以上</a:t>
            </a:r>
          </a:p>
          <a:p>
            <a:pPr>
              <a:lnSpc>
                <a:spcPct val="150000"/>
              </a:lnSpc>
              <a:buFontTx/>
              <a:buChar char="•"/>
            </a:pPr>
            <a:r>
              <a:rPr lang="zh-CN" altLang="en-US" sz="2400" dirty="0">
                <a:solidFill>
                  <a:srgbClr val="FF0000"/>
                </a:solidFill>
                <a:latin typeface="黑体" pitchFamily="49" charset="-122"/>
                <a:ea typeface="黑体" pitchFamily="49" charset="-122"/>
              </a:rPr>
              <a:t>必须支持动态</a:t>
            </a:r>
            <a:r>
              <a:rPr lang="en-US" altLang="zh-CN" sz="2400" dirty="0">
                <a:solidFill>
                  <a:srgbClr val="FF0000"/>
                </a:solidFill>
                <a:latin typeface="黑体" pitchFamily="49" charset="-122"/>
                <a:ea typeface="黑体" pitchFamily="49" charset="-122"/>
              </a:rPr>
              <a:t>/</a:t>
            </a:r>
            <a:r>
              <a:rPr lang="zh-CN" altLang="en-US" sz="2400" dirty="0">
                <a:solidFill>
                  <a:srgbClr val="FF0000"/>
                </a:solidFill>
                <a:latin typeface="黑体" pitchFamily="49" charset="-122"/>
                <a:ea typeface="黑体" pitchFamily="49" charset="-122"/>
              </a:rPr>
              <a:t>静态分配</a:t>
            </a:r>
            <a:r>
              <a:rPr lang="en-US" altLang="zh-CN" sz="2400" dirty="0">
                <a:solidFill>
                  <a:srgbClr val="FF0000"/>
                </a:solidFill>
                <a:latin typeface="黑体" pitchFamily="49" charset="-122"/>
                <a:ea typeface="黑体" pitchFamily="49" charset="-122"/>
              </a:rPr>
              <a:t>IP</a:t>
            </a:r>
            <a:r>
              <a:rPr lang="zh-CN" altLang="en-US" sz="2400" dirty="0">
                <a:solidFill>
                  <a:srgbClr val="FF0000"/>
                </a:solidFill>
                <a:latin typeface="黑体" pitchFamily="49" charset="-122"/>
                <a:ea typeface="黑体" pitchFamily="49" charset="-122"/>
              </a:rPr>
              <a:t>环境下防</a:t>
            </a:r>
            <a:r>
              <a:rPr lang="en-US" altLang="zh-CN" sz="2400" dirty="0">
                <a:solidFill>
                  <a:srgbClr val="FF0000"/>
                </a:solidFill>
                <a:latin typeface="黑体" pitchFamily="49" charset="-122"/>
                <a:ea typeface="黑体" pitchFamily="49" charset="-122"/>
              </a:rPr>
              <a:t>ARP</a:t>
            </a:r>
            <a:r>
              <a:rPr lang="zh-CN" altLang="en-US" sz="2400" dirty="0">
                <a:solidFill>
                  <a:srgbClr val="FF0000"/>
                </a:solidFill>
                <a:latin typeface="黑体" pitchFamily="49" charset="-122"/>
                <a:ea typeface="黑体" pitchFamily="49" charset="-122"/>
              </a:rPr>
              <a:t>欺骗</a:t>
            </a:r>
            <a:r>
              <a:rPr lang="zh-CN" altLang="en-US" sz="2400" dirty="0">
                <a:latin typeface="黑体" pitchFamily="49" charset="-122"/>
                <a:ea typeface="黑体" pitchFamily="49" charset="-122"/>
              </a:rPr>
              <a:t> </a:t>
            </a:r>
          </a:p>
          <a:p>
            <a:pPr>
              <a:lnSpc>
                <a:spcPct val="150000"/>
              </a:lnSpc>
              <a:buFontTx/>
              <a:buChar char="•"/>
            </a:pPr>
            <a:r>
              <a:rPr lang="zh-CN" altLang="en-US" sz="2400" dirty="0">
                <a:latin typeface="黑体" pitchFamily="49" charset="-122"/>
                <a:ea typeface="黑体" pitchFamily="49" charset="-122"/>
              </a:rPr>
              <a:t>必须支持实现</a:t>
            </a:r>
            <a:r>
              <a:rPr lang="en-US" altLang="zh-CN" sz="2400" dirty="0">
                <a:latin typeface="黑体" pitchFamily="49" charset="-122"/>
                <a:ea typeface="黑体" pitchFamily="49" charset="-122"/>
              </a:rPr>
              <a:t>L2-L4</a:t>
            </a:r>
            <a:r>
              <a:rPr lang="zh-CN" altLang="en-US" sz="2400" dirty="0">
                <a:latin typeface="黑体" pitchFamily="49" charset="-122"/>
                <a:ea typeface="黑体" pitchFamily="49" charset="-122"/>
              </a:rPr>
              <a:t>的</a:t>
            </a:r>
            <a:r>
              <a:rPr lang="en-US" altLang="zh-CN" sz="2400" dirty="0">
                <a:latin typeface="黑体" pitchFamily="49" charset="-122"/>
                <a:ea typeface="黑体" pitchFamily="49" charset="-122"/>
              </a:rPr>
              <a:t>ACL</a:t>
            </a:r>
            <a:r>
              <a:rPr lang="zh-CN" altLang="en-US" sz="2400" dirty="0">
                <a:latin typeface="黑体" pitchFamily="49" charset="-122"/>
                <a:ea typeface="黑体" pitchFamily="49" charset="-122"/>
              </a:rPr>
              <a:t>策略</a:t>
            </a:r>
          </a:p>
          <a:p>
            <a:pPr>
              <a:lnSpc>
                <a:spcPct val="150000"/>
              </a:lnSpc>
              <a:buFontTx/>
              <a:buChar char="•"/>
            </a:pPr>
            <a:r>
              <a:rPr lang="zh-CN" altLang="en-US" sz="2400" dirty="0">
                <a:latin typeface="黑体" pitchFamily="49" charset="-122"/>
                <a:ea typeface="黑体" pitchFamily="49" charset="-122"/>
              </a:rPr>
              <a:t>必须支持端口实现</a:t>
            </a:r>
            <a:r>
              <a:rPr lang="en-US" altLang="zh-CN" sz="2400" dirty="0">
                <a:latin typeface="黑体" pitchFamily="49" charset="-122"/>
                <a:ea typeface="黑体" pitchFamily="49" charset="-122"/>
              </a:rPr>
              <a:t>IP</a:t>
            </a:r>
            <a:r>
              <a:rPr lang="zh-CN" altLang="en-US" sz="2400" dirty="0">
                <a:latin typeface="黑体" pitchFamily="49" charset="-122"/>
                <a:ea typeface="黑体" pitchFamily="49" charset="-122"/>
              </a:rPr>
              <a:t>和</a:t>
            </a:r>
            <a:r>
              <a:rPr lang="en-US" altLang="zh-CN" sz="2400" dirty="0">
                <a:latin typeface="黑体" pitchFamily="49" charset="-122"/>
                <a:ea typeface="黑体" pitchFamily="49" charset="-122"/>
              </a:rPr>
              <a:t>MAC</a:t>
            </a:r>
            <a:r>
              <a:rPr lang="zh-CN" altLang="en-US" sz="2400" dirty="0">
                <a:latin typeface="黑体" pitchFamily="49" charset="-122"/>
                <a:ea typeface="黑体" pitchFamily="49" charset="-122"/>
              </a:rPr>
              <a:t>的绑定 </a:t>
            </a:r>
          </a:p>
          <a:p>
            <a:pPr>
              <a:lnSpc>
                <a:spcPct val="150000"/>
              </a:lnSpc>
              <a:buFontTx/>
              <a:buChar char="•"/>
            </a:pPr>
            <a:r>
              <a:rPr lang="zh-CN" altLang="en-US" sz="2400" dirty="0">
                <a:solidFill>
                  <a:srgbClr val="FF0000"/>
                </a:solidFill>
                <a:latin typeface="黑体" pitchFamily="49" charset="-122"/>
                <a:ea typeface="黑体" pitchFamily="49" charset="-122"/>
              </a:rPr>
              <a:t>要求所提供设备含三年原厂质保</a:t>
            </a:r>
            <a:r>
              <a:rPr lang="zh-CN" altLang="en-US" sz="2400" dirty="0">
                <a:latin typeface="黑体" pitchFamily="49" charset="-122"/>
                <a:ea typeface="黑体" pitchFamily="49" charset="-122"/>
              </a:rPr>
              <a:t>；</a:t>
            </a:r>
          </a:p>
          <a:p>
            <a:pPr>
              <a:lnSpc>
                <a:spcPct val="150000"/>
              </a:lnSpc>
              <a:buFontTx/>
              <a:buChar char="•"/>
            </a:pPr>
            <a:r>
              <a:rPr lang="zh-CN" altLang="en-US" sz="2400" dirty="0">
                <a:solidFill>
                  <a:srgbClr val="FF0000"/>
                </a:solidFill>
                <a:latin typeface="黑体" pitchFamily="49" charset="-122"/>
                <a:ea typeface="黑体" pitchFamily="49" charset="-122"/>
              </a:rPr>
              <a:t>要求投标单位提供针对本项目的原厂授权和售后承诺函。</a:t>
            </a:r>
            <a:r>
              <a:rPr lang="zh-CN" altLang="en-US" sz="2400" dirty="0">
                <a:latin typeface="黑体" pitchFamily="49" charset="-122"/>
                <a:ea typeface="黑体" pitchFamily="49" charset="-122"/>
              </a:rPr>
              <a:t> </a:t>
            </a:r>
          </a:p>
        </p:txBody>
      </p:sp>
      <p:sp>
        <p:nvSpPr>
          <p:cNvPr id="139267" name="Rectangle 3"/>
          <p:cNvSpPr>
            <a:spLocks noGrp="1" noChangeArrowheads="1"/>
          </p:cNvSpPr>
          <p:nvPr>
            <p:ph type="title" idx="4294967295"/>
          </p:nvPr>
        </p:nvSpPr>
        <p:spPr>
          <a:xfrm>
            <a:off x="899592" y="764704"/>
            <a:ext cx="7777360" cy="648047"/>
          </a:xfrm>
          <a:noFill/>
          <a:effectLst>
            <a:outerShdw dist="1796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99194" tIns="49597" rIns="99194" bIns="49597" anchor="t">
            <a:normAutofit/>
          </a:bodyPr>
          <a:lstStyle/>
          <a:p>
            <a:pPr algn="l"/>
            <a:r>
              <a:rPr lang="zh-CN" altLang="en-US" sz="3600" dirty="0">
                <a:latin typeface="Arial" pitchFamily="34" charset="0"/>
                <a:ea typeface="黑体" pitchFamily="49" charset="-122"/>
              </a:rPr>
              <a:t>场景二：</a:t>
            </a:r>
            <a:r>
              <a:rPr lang="zh-CN" altLang="en-US" sz="3600" dirty="0" smtClean="0">
                <a:effectLst/>
                <a:latin typeface="Arial" pitchFamily="34" charset="0"/>
                <a:ea typeface="黑体" pitchFamily="49" charset="-122"/>
              </a:rPr>
              <a:t>二层交换机技术参数示例</a:t>
            </a:r>
          </a:p>
        </p:txBody>
      </p:sp>
    </p:spTree>
    <p:extLst>
      <p:ext uri="{BB962C8B-B14F-4D97-AF65-F5344CB8AC3E}">
        <p14:creationId xmlns:p14="http://schemas.microsoft.com/office/powerpoint/2010/main" val="274418050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64866" name="Rectangle 2"/>
          <p:cNvSpPr>
            <a:spLocks noGrp="1" noChangeArrowheads="1"/>
          </p:cNvSpPr>
          <p:nvPr>
            <p:ph type="title"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eaLnBrk="1" hangingPunct="1"/>
            <a:r>
              <a:rPr lang="zh-CN" altLang="en-US" smtClean="0">
                <a:effectLst/>
                <a:latin typeface="华文细黑" pitchFamily="2" charset="-122"/>
                <a:ea typeface="黑体" pitchFamily="49" charset="-122"/>
              </a:rPr>
              <a:t>交换网片</a:t>
            </a:r>
            <a:r>
              <a:rPr lang="en-US" altLang="zh-CN" smtClean="0">
                <a:effectLst/>
                <a:latin typeface="华文细黑" pitchFamily="2" charset="-122"/>
                <a:ea typeface="黑体" pitchFamily="49" charset="-122"/>
              </a:rPr>
              <a:t>M+N</a:t>
            </a:r>
            <a:r>
              <a:rPr lang="zh-CN" altLang="en-US" smtClean="0">
                <a:effectLst/>
                <a:latin typeface="华文细黑" pitchFamily="2" charset="-122"/>
                <a:ea typeface="黑体" pitchFamily="49" charset="-122"/>
              </a:rPr>
              <a:t>冗余保护</a:t>
            </a:r>
          </a:p>
        </p:txBody>
      </p:sp>
      <p:sp>
        <p:nvSpPr>
          <p:cNvPr id="164867" name="Text Box 3"/>
          <p:cNvSpPr txBox="1">
            <a:spLocks noChangeArrowheads="1"/>
          </p:cNvSpPr>
          <p:nvPr/>
        </p:nvSpPr>
        <p:spPr bwMode="auto">
          <a:xfrm>
            <a:off x="2732088" y="4511675"/>
            <a:ext cx="1020762" cy="701675"/>
          </a:xfrm>
          <a:prstGeom prst="rect">
            <a:avLst/>
          </a:prstGeom>
          <a:gradFill rotWithShape="1">
            <a:gsLst>
              <a:gs pos="0">
                <a:srgbClr val="5E5E76"/>
              </a:gs>
              <a:gs pos="100000">
                <a:srgbClr val="CCCCFF"/>
              </a:gs>
            </a:gsLst>
            <a:lin ang="5400000" scaled="1"/>
          </a:gradFill>
          <a:ln>
            <a:noFill/>
          </a:ln>
          <a:extLst>
            <a:ext uri="{91240B29-F687-4F45-9708-019B960494DF}">
              <a14:hiddenLine xmlns:a14="http://schemas.microsoft.com/office/drawing/2010/main" w="9525" algn="ctr">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spcBef>
                <a:spcPct val="50000"/>
              </a:spcBef>
            </a:pPr>
            <a:r>
              <a:rPr kumimoji="0" lang="en-US" altLang="zh-CN" sz="1000" b="1">
                <a:latin typeface="Tahoma" pitchFamily="34" charset="0"/>
                <a:cs typeface="Arial" pitchFamily="34" charset="0"/>
              </a:rPr>
              <a:t>       </a:t>
            </a:r>
          </a:p>
          <a:p>
            <a:pPr algn="ctr" eaLnBrk="1" hangingPunct="1">
              <a:spcBef>
                <a:spcPct val="50000"/>
              </a:spcBef>
            </a:pPr>
            <a:r>
              <a:rPr kumimoji="0" lang="en-US" altLang="zh-CN" sz="1400">
                <a:latin typeface="Tahoma" pitchFamily="34" charset="0"/>
                <a:cs typeface="Arial" pitchFamily="34" charset="0"/>
              </a:rPr>
              <a:t>SFM2</a:t>
            </a:r>
          </a:p>
        </p:txBody>
      </p:sp>
      <p:sp>
        <p:nvSpPr>
          <p:cNvPr id="444420" name="Text Box 4"/>
          <p:cNvSpPr txBox="1">
            <a:spLocks noChangeArrowheads="1"/>
          </p:cNvSpPr>
          <p:nvPr/>
        </p:nvSpPr>
        <p:spPr bwMode="auto">
          <a:xfrm>
            <a:off x="2736850" y="2470150"/>
            <a:ext cx="1020763" cy="701675"/>
          </a:xfrm>
          <a:prstGeom prst="rect">
            <a:avLst/>
          </a:prstGeom>
          <a:gradFill rotWithShape="1">
            <a:gsLst>
              <a:gs pos="0">
                <a:srgbClr val="5E5E76"/>
              </a:gs>
              <a:gs pos="100000">
                <a:srgbClr val="CCCCFF"/>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ctr" eaLnBrk="1" hangingPunct="1">
              <a:spcBef>
                <a:spcPct val="50000"/>
              </a:spcBef>
            </a:pPr>
            <a:endParaRPr kumimoji="0" lang="en-US" altLang="zh-CN" sz="1000" b="1">
              <a:latin typeface="Tahoma" pitchFamily="34" charset="0"/>
              <a:cs typeface="Arial" pitchFamily="34" charset="0"/>
            </a:endParaRPr>
          </a:p>
          <a:p>
            <a:pPr algn="ctr" eaLnBrk="1" hangingPunct="1">
              <a:spcBef>
                <a:spcPct val="50000"/>
              </a:spcBef>
            </a:pPr>
            <a:r>
              <a:rPr kumimoji="0" lang="en-US" altLang="zh-CN" sz="1400">
                <a:latin typeface="Tahoma" pitchFamily="34" charset="0"/>
                <a:cs typeface="Arial" pitchFamily="34" charset="0"/>
              </a:rPr>
              <a:t>SFM0</a:t>
            </a:r>
          </a:p>
        </p:txBody>
      </p:sp>
      <p:sp>
        <p:nvSpPr>
          <p:cNvPr id="164869" name="Text Box 5"/>
          <p:cNvSpPr txBox="1">
            <a:spLocks noChangeArrowheads="1"/>
          </p:cNvSpPr>
          <p:nvPr/>
        </p:nvSpPr>
        <p:spPr bwMode="auto">
          <a:xfrm>
            <a:off x="2740025" y="3502025"/>
            <a:ext cx="1033463" cy="701675"/>
          </a:xfrm>
          <a:prstGeom prst="rect">
            <a:avLst/>
          </a:prstGeom>
          <a:gradFill rotWithShape="1">
            <a:gsLst>
              <a:gs pos="0">
                <a:srgbClr val="5E5E76"/>
              </a:gs>
              <a:gs pos="100000">
                <a:srgbClr val="CCCCFF"/>
              </a:gs>
            </a:gsLst>
            <a:lin ang="5400000" scaled="1"/>
          </a:gradFill>
          <a:ln>
            <a:noFill/>
          </a:ln>
          <a:extLst>
            <a:ext uri="{91240B29-F687-4F45-9708-019B960494DF}">
              <a14:hiddenLine xmlns:a14="http://schemas.microsoft.com/office/drawing/2010/main" w="9525" algn="ctr">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en-US" altLang="zh-CN" sz="1800" b="1">
              <a:latin typeface="Arial" pitchFamily="34" charset="0"/>
            </a:endParaRPr>
          </a:p>
          <a:p>
            <a:pPr algn="ctr" eaLnBrk="1" hangingPunct="1"/>
            <a:r>
              <a:rPr kumimoji="0" lang="en-US" altLang="zh-CN" sz="1400">
                <a:latin typeface="Tahoma" pitchFamily="34" charset="0"/>
                <a:cs typeface="Arial" pitchFamily="34" charset="0"/>
              </a:rPr>
              <a:t>SFM1</a:t>
            </a:r>
          </a:p>
        </p:txBody>
      </p:sp>
      <p:sp>
        <p:nvSpPr>
          <p:cNvPr id="164870" name="Text Box 6"/>
          <p:cNvSpPr txBox="1">
            <a:spLocks noChangeArrowheads="1"/>
          </p:cNvSpPr>
          <p:nvPr/>
        </p:nvSpPr>
        <p:spPr bwMode="auto">
          <a:xfrm>
            <a:off x="909638" y="2332038"/>
            <a:ext cx="874712" cy="701675"/>
          </a:xfrm>
          <a:prstGeom prst="rect">
            <a:avLst/>
          </a:prstGeom>
          <a:gradFill rotWithShape="1">
            <a:gsLst>
              <a:gs pos="0">
                <a:srgbClr val="475E76"/>
              </a:gs>
              <a:gs pos="100000">
                <a:srgbClr val="99CCFF"/>
              </a:gs>
            </a:gsLst>
            <a:lin ang="5400000" scaled="1"/>
          </a:gradFill>
          <a:ln>
            <a:noFill/>
          </a:ln>
          <a:extLst>
            <a:ext uri="{91240B29-F687-4F45-9708-019B960494DF}">
              <a14:hiddenLine xmlns:a14="http://schemas.microsoft.com/office/drawing/2010/main" w="9525" algn="ctr">
                <a:solidFill>
                  <a:srgbClr val="000000"/>
                </a:solidFill>
                <a:miter lim="800000"/>
                <a:headEnd/>
                <a:tailEnd type="none" w="sm" len="sm"/>
              </a14:hiddenLine>
            </a:ext>
          </a:extLst>
        </p:spPr>
        <p:txBody>
          <a:bodyP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spcBef>
                <a:spcPct val="50000"/>
              </a:spcBef>
            </a:pPr>
            <a:endParaRPr kumimoji="0" lang="en-US" altLang="zh-CN" sz="1000" b="1">
              <a:latin typeface="Tahoma" pitchFamily="34" charset="0"/>
              <a:cs typeface="Arial" pitchFamily="34" charset="0"/>
            </a:endParaRPr>
          </a:p>
          <a:p>
            <a:pPr eaLnBrk="1" hangingPunct="1">
              <a:spcBef>
                <a:spcPct val="50000"/>
              </a:spcBef>
            </a:pPr>
            <a:endParaRPr kumimoji="0" lang="en-US" altLang="zh-CN" sz="1000" b="1">
              <a:latin typeface="Tahoma" pitchFamily="34" charset="0"/>
              <a:cs typeface="Arial" pitchFamily="34" charset="0"/>
            </a:endParaRPr>
          </a:p>
          <a:p>
            <a:pPr eaLnBrk="1" hangingPunct="1">
              <a:spcBef>
                <a:spcPct val="50000"/>
              </a:spcBef>
            </a:pPr>
            <a:endParaRPr kumimoji="0" lang="en-US" altLang="zh-CN" sz="1000" b="1">
              <a:latin typeface="Tahoma" pitchFamily="34" charset="0"/>
              <a:cs typeface="Arial" pitchFamily="34" charset="0"/>
            </a:endParaRPr>
          </a:p>
        </p:txBody>
      </p:sp>
      <p:sp>
        <p:nvSpPr>
          <p:cNvPr id="164871" name="Text Box 7"/>
          <p:cNvSpPr txBox="1">
            <a:spLocks noChangeArrowheads="1"/>
          </p:cNvSpPr>
          <p:nvPr/>
        </p:nvSpPr>
        <p:spPr bwMode="auto">
          <a:xfrm>
            <a:off x="4819650" y="2341563"/>
            <a:ext cx="874713" cy="701675"/>
          </a:xfrm>
          <a:prstGeom prst="rect">
            <a:avLst/>
          </a:prstGeom>
          <a:gradFill rotWithShape="1">
            <a:gsLst>
              <a:gs pos="0">
                <a:srgbClr val="475E76"/>
              </a:gs>
              <a:gs pos="100000">
                <a:srgbClr val="99CCFF"/>
              </a:gs>
            </a:gsLst>
            <a:lin ang="5400000" scaled="1"/>
          </a:gradFill>
          <a:ln>
            <a:noFill/>
          </a:ln>
          <a:extLs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spcBef>
                <a:spcPct val="50000"/>
              </a:spcBef>
            </a:pPr>
            <a:endParaRPr kumimoji="0" lang="en-US" altLang="zh-CN" sz="1000" b="1">
              <a:latin typeface="Tahoma" pitchFamily="34" charset="0"/>
              <a:cs typeface="Arial" pitchFamily="34" charset="0"/>
            </a:endParaRPr>
          </a:p>
          <a:p>
            <a:pPr eaLnBrk="1" hangingPunct="1">
              <a:spcBef>
                <a:spcPct val="50000"/>
              </a:spcBef>
            </a:pPr>
            <a:endParaRPr kumimoji="0" lang="en-US" altLang="zh-CN" sz="1000" b="1">
              <a:latin typeface="Tahoma" pitchFamily="34" charset="0"/>
              <a:cs typeface="Arial" pitchFamily="34" charset="0"/>
            </a:endParaRPr>
          </a:p>
          <a:p>
            <a:pPr eaLnBrk="1" hangingPunct="1">
              <a:spcBef>
                <a:spcPct val="50000"/>
              </a:spcBef>
            </a:pPr>
            <a:endParaRPr kumimoji="0" lang="en-US" altLang="zh-CN" sz="1000" b="1">
              <a:latin typeface="Tahoma" pitchFamily="34" charset="0"/>
              <a:cs typeface="Arial" pitchFamily="34" charset="0"/>
            </a:endParaRPr>
          </a:p>
        </p:txBody>
      </p:sp>
      <p:sp>
        <p:nvSpPr>
          <p:cNvPr id="164872" name="Text Box 8"/>
          <p:cNvSpPr txBox="1">
            <a:spLocks noChangeArrowheads="1"/>
          </p:cNvSpPr>
          <p:nvPr/>
        </p:nvSpPr>
        <p:spPr bwMode="auto">
          <a:xfrm>
            <a:off x="1617663" y="2387600"/>
            <a:ext cx="2857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ctr" eaLnBrk="1" hangingPunct="1">
              <a:spcBef>
                <a:spcPct val="50000"/>
              </a:spcBef>
            </a:pPr>
            <a:endParaRPr kumimoji="0" lang="zh-CN" altLang="zh-CN" sz="1400" b="1">
              <a:latin typeface="Tahoma" pitchFamily="34" charset="0"/>
              <a:cs typeface="Arial" pitchFamily="34" charset="0"/>
            </a:endParaRPr>
          </a:p>
        </p:txBody>
      </p:sp>
      <p:grpSp>
        <p:nvGrpSpPr>
          <p:cNvPr id="2" name="Group 9"/>
          <p:cNvGrpSpPr>
            <a:grpSpLocks/>
          </p:cNvGrpSpPr>
          <p:nvPr/>
        </p:nvGrpSpPr>
        <p:grpSpPr bwMode="auto">
          <a:xfrm>
            <a:off x="1763713" y="2638425"/>
            <a:ext cx="3055937" cy="2014538"/>
            <a:chOff x="2381" y="1480"/>
            <a:chExt cx="1925" cy="1269"/>
          </a:xfrm>
        </p:grpSpPr>
        <p:sp>
          <p:nvSpPr>
            <p:cNvPr id="164874" name="Line 10"/>
            <p:cNvSpPr>
              <a:spLocks noChangeShapeType="1"/>
            </p:cNvSpPr>
            <p:nvPr/>
          </p:nvSpPr>
          <p:spPr bwMode="auto">
            <a:xfrm flipH="1">
              <a:off x="3637" y="1578"/>
              <a:ext cx="669" cy="1171"/>
            </a:xfrm>
            <a:prstGeom prst="line">
              <a:avLst/>
            </a:prstGeom>
            <a:noFill/>
            <a:ln w="28575">
              <a:solidFill>
                <a:schemeClr val="accent1"/>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164875" name="Line 11"/>
            <p:cNvSpPr>
              <a:spLocks noChangeShapeType="1"/>
            </p:cNvSpPr>
            <p:nvPr/>
          </p:nvSpPr>
          <p:spPr bwMode="auto">
            <a:xfrm>
              <a:off x="2394" y="1503"/>
              <a:ext cx="577" cy="657"/>
            </a:xfrm>
            <a:prstGeom prst="line">
              <a:avLst/>
            </a:prstGeom>
            <a:noFill/>
            <a:ln w="28575">
              <a:solidFill>
                <a:schemeClr val="accent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4876" name="Line 12"/>
            <p:cNvSpPr>
              <a:spLocks noChangeShapeType="1"/>
            </p:cNvSpPr>
            <p:nvPr/>
          </p:nvSpPr>
          <p:spPr bwMode="auto">
            <a:xfrm>
              <a:off x="2381" y="1629"/>
              <a:ext cx="616" cy="1120"/>
            </a:xfrm>
            <a:prstGeom prst="line">
              <a:avLst/>
            </a:prstGeom>
            <a:noFill/>
            <a:ln w="28575">
              <a:solidFill>
                <a:schemeClr val="accent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4877" name="Line 13"/>
            <p:cNvSpPr>
              <a:spLocks noChangeShapeType="1"/>
            </p:cNvSpPr>
            <p:nvPr/>
          </p:nvSpPr>
          <p:spPr bwMode="auto">
            <a:xfrm flipH="1">
              <a:off x="3651" y="1480"/>
              <a:ext cx="635" cy="635"/>
            </a:xfrm>
            <a:prstGeom prst="line">
              <a:avLst/>
            </a:prstGeom>
            <a:noFill/>
            <a:ln w="28575">
              <a:solidFill>
                <a:schemeClr val="accent1"/>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grpSp>
      <p:sp>
        <p:nvSpPr>
          <p:cNvPr id="164878" name="Text Box 14"/>
          <p:cNvSpPr txBox="1">
            <a:spLocks noChangeArrowheads="1"/>
          </p:cNvSpPr>
          <p:nvPr/>
        </p:nvSpPr>
        <p:spPr bwMode="auto">
          <a:xfrm>
            <a:off x="969963" y="2027238"/>
            <a:ext cx="64135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r>
              <a:rPr kumimoji="0" lang="zh-CN" altLang="en-US" sz="1200">
                <a:latin typeface="Arial" pitchFamily="34" charset="0"/>
              </a:rPr>
              <a:t>接口板</a:t>
            </a:r>
          </a:p>
        </p:txBody>
      </p:sp>
      <p:sp>
        <p:nvSpPr>
          <p:cNvPr id="164879" name="Text Box 15"/>
          <p:cNvSpPr txBox="1">
            <a:spLocks noChangeArrowheads="1"/>
          </p:cNvSpPr>
          <p:nvPr/>
        </p:nvSpPr>
        <p:spPr bwMode="auto">
          <a:xfrm>
            <a:off x="4932363" y="2062163"/>
            <a:ext cx="64135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r>
              <a:rPr kumimoji="0" lang="zh-CN" altLang="en-US" sz="1200">
                <a:latin typeface="Arial" pitchFamily="34" charset="0"/>
              </a:rPr>
              <a:t>接口板</a:t>
            </a:r>
          </a:p>
        </p:txBody>
      </p:sp>
      <p:sp>
        <p:nvSpPr>
          <p:cNvPr id="164880" name="Text Box 16"/>
          <p:cNvSpPr txBox="1">
            <a:spLocks noChangeArrowheads="1"/>
          </p:cNvSpPr>
          <p:nvPr/>
        </p:nvSpPr>
        <p:spPr bwMode="auto">
          <a:xfrm>
            <a:off x="2914650" y="2171700"/>
            <a:ext cx="64135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r>
              <a:rPr kumimoji="0" lang="zh-CN" altLang="en-US" sz="1200">
                <a:latin typeface="Arial" pitchFamily="34" charset="0"/>
              </a:rPr>
              <a:t>交换网</a:t>
            </a:r>
          </a:p>
        </p:txBody>
      </p:sp>
      <p:sp>
        <p:nvSpPr>
          <p:cNvPr id="444433" name="Line 17"/>
          <p:cNvSpPr>
            <a:spLocks noChangeShapeType="1"/>
          </p:cNvSpPr>
          <p:nvPr/>
        </p:nvSpPr>
        <p:spPr bwMode="auto">
          <a:xfrm>
            <a:off x="5724525" y="2638425"/>
            <a:ext cx="401638" cy="0"/>
          </a:xfrm>
          <a:prstGeom prst="line">
            <a:avLst/>
          </a:prstGeom>
          <a:noFill/>
          <a:ln w="38100">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4434" name="Line 18"/>
          <p:cNvSpPr>
            <a:spLocks noChangeShapeType="1"/>
          </p:cNvSpPr>
          <p:nvPr/>
        </p:nvSpPr>
        <p:spPr bwMode="auto">
          <a:xfrm>
            <a:off x="468313" y="2638425"/>
            <a:ext cx="401637" cy="0"/>
          </a:xfrm>
          <a:prstGeom prst="line">
            <a:avLst/>
          </a:prstGeom>
          <a:noFill/>
          <a:ln w="38100">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3" name="Group 19"/>
          <p:cNvGrpSpPr>
            <a:grpSpLocks/>
          </p:cNvGrpSpPr>
          <p:nvPr/>
        </p:nvGrpSpPr>
        <p:grpSpPr bwMode="auto">
          <a:xfrm>
            <a:off x="1744663" y="2278063"/>
            <a:ext cx="2360612" cy="2074862"/>
            <a:chOff x="2369" y="1253"/>
            <a:chExt cx="1487" cy="1307"/>
          </a:xfrm>
        </p:grpSpPr>
        <p:sp>
          <p:nvSpPr>
            <p:cNvPr id="164884" name="Text Box 20"/>
            <p:cNvSpPr txBox="1">
              <a:spLocks noChangeArrowheads="1"/>
            </p:cNvSpPr>
            <p:nvPr/>
          </p:nvSpPr>
          <p:spPr bwMode="auto">
            <a:xfrm>
              <a:off x="2369" y="1253"/>
              <a:ext cx="249"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r>
                <a:rPr kumimoji="0" lang="en-US" altLang="zh-CN" sz="1200">
                  <a:solidFill>
                    <a:schemeClr val="accent2"/>
                  </a:solidFill>
                  <a:latin typeface="Arial" pitchFamily="34" charset="0"/>
                </a:rPr>
                <a:t>1/3</a:t>
              </a:r>
            </a:p>
          </p:txBody>
        </p:sp>
        <p:sp>
          <p:nvSpPr>
            <p:cNvPr id="164885" name="Text Box 21"/>
            <p:cNvSpPr txBox="1">
              <a:spLocks noChangeArrowheads="1"/>
            </p:cNvSpPr>
            <p:nvPr/>
          </p:nvSpPr>
          <p:spPr bwMode="auto">
            <a:xfrm rot="2154255">
              <a:off x="2382" y="1421"/>
              <a:ext cx="249"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r>
                <a:rPr kumimoji="0" lang="en-US" altLang="zh-CN" sz="1200">
                  <a:solidFill>
                    <a:schemeClr val="accent2"/>
                  </a:solidFill>
                  <a:latin typeface="Arial" pitchFamily="34" charset="0"/>
                </a:rPr>
                <a:t>1/3</a:t>
              </a:r>
            </a:p>
          </p:txBody>
        </p:sp>
        <p:sp>
          <p:nvSpPr>
            <p:cNvPr id="164886" name="Text Box 22"/>
            <p:cNvSpPr txBox="1">
              <a:spLocks noChangeArrowheads="1"/>
            </p:cNvSpPr>
            <p:nvPr/>
          </p:nvSpPr>
          <p:spPr bwMode="auto">
            <a:xfrm rot="2787403">
              <a:off x="2400" y="1693"/>
              <a:ext cx="249"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r>
                <a:rPr kumimoji="0" lang="en-US" altLang="zh-CN" sz="1200">
                  <a:solidFill>
                    <a:schemeClr val="accent2"/>
                  </a:solidFill>
                  <a:latin typeface="Arial" pitchFamily="34" charset="0"/>
                </a:rPr>
                <a:t>1/3</a:t>
              </a:r>
            </a:p>
          </p:txBody>
        </p:sp>
        <p:sp>
          <p:nvSpPr>
            <p:cNvPr id="164887" name="Text Box 23"/>
            <p:cNvSpPr txBox="1">
              <a:spLocks noChangeArrowheads="1"/>
            </p:cNvSpPr>
            <p:nvPr/>
          </p:nvSpPr>
          <p:spPr bwMode="auto">
            <a:xfrm rot="-474312">
              <a:off x="3607" y="1331"/>
              <a:ext cx="249"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r>
                <a:rPr kumimoji="0" lang="en-US" altLang="zh-CN" sz="1200">
                  <a:solidFill>
                    <a:schemeClr val="accent2"/>
                  </a:solidFill>
                  <a:latin typeface="Arial" pitchFamily="34" charset="0"/>
                </a:rPr>
                <a:t>1/3</a:t>
              </a:r>
            </a:p>
          </p:txBody>
        </p:sp>
        <p:sp>
          <p:nvSpPr>
            <p:cNvPr id="164888" name="Text Box 24"/>
            <p:cNvSpPr txBox="1">
              <a:spLocks noChangeArrowheads="1"/>
            </p:cNvSpPr>
            <p:nvPr/>
          </p:nvSpPr>
          <p:spPr bwMode="auto">
            <a:xfrm rot="-2308734">
              <a:off x="3606" y="1797"/>
              <a:ext cx="249"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r>
                <a:rPr kumimoji="0" lang="en-US" altLang="zh-CN" sz="1200">
                  <a:solidFill>
                    <a:schemeClr val="accent2"/>
                  </a:solidFill>
                  <a:latin typeface="Arial" pitchFamily="34" charset="0"/>
                </a:rPr>
                <a:t>1/3</a:t>
              </a:r>
            </a:p>
          </p:txBody>
        </p:sp>
        <p:sp>
          <p:nvSpPr>
            <p:cNvPr id="164889" name="Text Box 25"/>
            <p:cNvSpPr txBox="1">
              <a:spLocks noChangeArrowheads="1"/>
            </p:cNvSpPr>
            <p:nvPr/>
          </p:nvSpPr>
          <p:spPr bwMode="auto">
            <a:xfrm rot="-2308734">
              <a:off x="3606" y="2387"/>
              <a:ext cx="249"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r>
                <a:rPr kumimoji="0" lang="en-US" altLang="zh-CN" sz="1200">
                  <a:solidFill>
                    <a:schemeClr val="accent2"/>
                  </a:solidFill>
                  <a:latin typeface="Arial" pitchFamily="34" charset="0"/>
                </a:rPr>
                <a:t>1/3</a:t>
              </a:r>
            </a:p>
          </p:txBody>
        </p:sp>
      </p:grpSp>
      <p:sp>
        <p:nvSpPr>
          <p:cNvPr id="164890" name="Text Box 26"/>
          <p:cNvSpPr txBox="1">
            <a:spLocks noChangeArrowheads="1"/>
          </p:cNvSpPr>
          <p:nvPr/>
        </p:nvSpPr>
        <p:spPr bwMode="auto">
          <a:xfrm>
            <a:off x="2051050" y="5302250"/>
            <a:ext cx="24955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r>
              <a:rPr kumimoji="0" lang="zh-CN" altLang="en-US" sz="1400">
                <a:latin typeface="Arial" pitchFamily="34" charset="0"/>
              </a:rPr>
              <a:t>动态路由，自动隔离故障网片</a:t>
            </a:r>
          </a:p>
        </p:txBody>
      </p:sp>
      <p:grpSp>
        <p:nvGrpSpPr>
          <p:cNvPr id="4" name="Group 27"/>
          <p:cNvGrpSpPr>
            <a:grpSpLocks/>
          </p:cNvGrpSpPr>
          <p:nvPr/>
        </p:nvGrpSpPr>
        <p:grpSpPr bwMode="auto">
          <a:xfrm>
            <a:off x="2039938" y="2720975"/>
            <a:ext cx="2279650" cy="1331913"/>
            <a:chOff x="2555" y="1532"/>
            <a:chExt cx="1436" cy="839"/>
          </a:xfrm>
        </p:grpSpPr>
        <p:sp>
          <p:nvSpPr>
            <p:cNvPr id="164892" name="Text Box 28"/>
            <p:cNvSpPr txBox="1">
              <a:spLocks noChangeArrowheads="1"/>
            </p:cNvSpPr>
            <p:nvPr/>
          </p:nvSpPr>
          <p:spPr bwMode="auto">
            <a:xfrm rot="2823344">
              <a:off x="2517" y="1570"/>
              <a:ext cx="249"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r>
                <a:rPr kumimoji="0" lang="en-US" altLang="zh-CN" sz="1200">
                  <a:solidFill>
                    <a:schemeClr val="accent2"/>
                  </a:solidFill>
                  <a:latin typeface="Arial" pitchFamily="34" charset="0"/>
                </a:rPr>
                <a:t>1/2</a:t>
              </a:r>
            </a:p>
          </p:txBody>
        </p:sp>
        <p:sp>
          <p:nvSpPr>
            <p:cNvPr id="164893" name="Text Box 29"/>
            <p:cNvSpPr txBox="1">
              <a:spLocks noChangeArrowheads="1"/>
            </p:cNvSpPr>
            <p:nvPr/>
          </p:nvSpPr>
          <p:spPr bwMode="auto">
            <a:xfrm rot="3881049">
              <a:off x="2517" y="1842"/>
              <a:ext cx="249"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r>
                <a:rPr kumimoji="0" lang="en-US" altLang="zh-CN" sz="1200">
                  <a:solidFill>
                    <a:schemeClr val="accent2"/>
                  </a:solidFill>
                  <a:latin typeface="Arial" pitchFamily="34" charset="0"/>
                </a:rPr>
                <a:t>1/2</a:t>
              </a:r>
            </a:p>
          </p:txBody>
        </p:sp>
        <p:sp>
          <p:nvSpPr>
            <p:cNvPr id="164894" name="Text Box 30"/>
            <p:cNvSpPr txBox="1">
              <a:spLocks noChangeArrowheads="1"/>
            </p:cNvSpPr>
            <p:nvPr/>
          </p:nvSpPr>
          <p:spPr bwMode="auto">
            <a:xfrm rot="-2538674">
              <a:off x="3742" y="1706"/>
              <a:ext cx="249"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r>
                <a:rPr kumimoji="0" lang="en-US" altLang="zh-CN" sz="1200">
                  <a:solidFill>
                    <a:schemeClr val="accent2"/>
                  </a:solidFill>
                  <a:latin typeface="Arial" pitchFamily="34" charset="0"/>
                </a:rPr>
                <a:t>1/2</a:t>
              </a:r>
            </a:p>
          </p:txBody>
        </p:sp>
        <p:sp>
          <p:nvSpPr>
            <p:cNvPr id="164895" name="Text Box 31"/>
            <p:cNvSpPr txBox="1">
              <a:spLocks noChangeArrowheads="1"/>
            </p:cNvSpPr>
            <p:nvPr/>
          </p:nvSpPr>
          <p:spPr bwMode="auto">
            <a:xfrm rot="-3469157">
              <a:off x="3696" y="2160"/>
              <a:ext cx="249"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r>
                <a:rPr kumimoji="0" lang="en-US" altLang="zh-CN" sz="1200">
                  <a:solidFill>
                    <a:schemeClr val="accent2"/>
                  </a:solidFill>
                  <a:latin typeface="Arial" pitchFamily="34" charset="0"/>
                </a:rPr>
                <a:t>1/2</a:t>
              </a:r>
            </a:p>
          </p:txBody>
        </p:sp>
      </p:grpSp>
      <p:sp>
        <p:nvSpPr>
          <p:cNvPr id="444448" name="AutoShape 32"/>
          <p:cNvSpPr>
            <a:spLocks noChangeArrowheads="1"/>
          </p:cNvSpPr>
          <p:nvPr/>
        </p:nvSpPr>
        <p:spPr bwMode="auto">
          <a:xfrm>
            <a:off x="2916238" y="2422525"/>
            <a:ext cx="936625" cy="503238"/>
          </a:xfrm>
          <a:prstGeom prst="irregularSeal1">
            <a:avLst/>
          </a:prstGeom>
          <a:solidFill>
            <a:srgbClr val="FF0000"/>
          </a:solidFill>
          <a:ln w="9525" algn="ctr">
            <a:solidFill>
              <a:schemeClr val="tx1"/>
            </a:solidFill>
            <a:miter lim="800000"/>
            <a:headEnd/>
            <a:tailEnd/>
          </a:ln>
        </p:spPr>
        <p:txBody>
          <a:bodyPr wrap="none" anchor="ct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ctr"/>
            <a:r>
              <a:rPr kumimoji="0" lang="zh-CN" altLang="en-US" sz="1200" b="1">
                <a:solidFill>
                  <a:srgbClr val="FFFF00"/>
                </a:solidFill>
                <a:latin typeface="Arial" pitchFamily="34" charset="0"/>
                <a:ea typeface="华文细黑" pitchFamily="2" charset="-122"/>
              </a:rPr>
              <a:t>故障</a:t>
            </a:r>
          </a:p>
        </p:txBody>
      </p:sp>
      <p:grpSp>
        <p:nvGrpSpPr>
          <p:cNvPr id="5" name="Group 33"/>
          <p:cNvGrpSpPr>
            <a:grpSpLocks/>
          </p:cNvGrpSpPr>
          <p:nvPr/>
        </p:nvGrpSpPr>
        <p:grpSpPr bwMode="auto">
          <a:xfrm>
            <a:off x="2627313" y="1773238"/>
            <a:ext cx="831850" cy="690562"/>
            <a:chOff x="2925" y="935"/>
            <a:chExt cx="524" cy="435"/>
          </a:xfrm>
        </p:grpSpPr>
        <p:pic>
          <p:nvPicPr>
            <p:cNvPr id="164898" name="Picture 34" descr="箭头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8909744">
              <a:off x="2925" y="935"/>
              <a:ext cx="524" cy="4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4899" name="Text Box 35"/>
            <p:cNvSpPr txBox="1">
              <a:spLocks noChangeArrowheads="1"/>
            </p:cNvSpPr>
            <p:nvPr/>
          </p:nvSpPr>
          <p:spPr bwMode="auto">
            <a:xfrm>
              <a:off x="3061" y="935"/>
              <a:ext cx="308"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kumimoji="0" lang="zh-CN" altLang="en-US" sz="1200">
                  <a:latin typeface="Arial" pitchFamily="34" charset="0"/>
                </a:rPr>
                <a:t>拔出</a:t>
              </a:r>
            </a:p>
          </p:txBody>
        </p:sp>
      </p:grpSp>
      <p:grpSp>
        <p:nvGrpSpPr>
          <p:cNvPr id="6" name="Group 36"/>
          <p:cNvGrpSpPr>
            <a:grpSpLocks/>
          </p:cNvGrpSpPr>
          <p:nvPr/>
        </p:nvGrpSpPr>
        <p:grpSpPr bwMode="auto">
          <a:xfrm>
            <a:off x="1763713" y="2638425"/>
            <a:ext cx="3055937" cy="2014538"/>
            <a:chOff x="2381" y="1480"/>
            <a:chExt cx="1925" cy="1269"/>
          </a:xfrm>
        </p:grpSpPr>
        <p:sp>
          <p:nvSpPr>
            <p:cNvPr id="164901" name="Line 37"/>
            <p:cNvSpPr>
              <a:spLocks noChangeShapeType="1"/>
            </p:cNvSpPr>
            <p:nvPr/>
          </p:nvSpPr>
          <p:spPr bwMode="auto">
            <a:xfrm flipH="1">
              <a:off x="3637" y="1578"/>
              <a:ext cx="669" cy="1171"/>
            </a:xfrm>
            <a:prstGeom prst="line">
              <a:avLst/>
            </a:prstGeom>
            <a:noFill/>
            <a:ln w="28575">
              <a:solidFill>
                <a:schemeClr val="accent1"/>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164902" name="Line 38"/>
            <p:cNvSpPr>
              <a:spLocks noChangeShapeType="1"/>
            </p:cNvSpPr>
            <p:nvPr/>
          </p:nvSpPr>
          <p:spPr bwMode="auto">
            <a:xfrm>
              <a:off x="2394" y="1503"/>
              <a:ext cx="577" cy="657"/>
            </a:xfrm>
            <a:prstGeom prst="line">
              <a:avLst/>
            </a:prstGeom>
            <a:noFill/>
            <a:ln w="28575">
              <a:solidFill>
                <a:schemeClr val="accent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4903" name="Line 39"/>
            <p:cNvSpPr>
              <a:spLocks noChangeShapeType="1"/>
            </p:cNvSpPr>
            <p:nvPr/>
          </p:nvSpPr>
          <p:spPr bwMode="auto">
            <a:xfrm>
              <a:off x="2381" y="1629"/>
              <a:ext cx="616" cy="1120"/>
            </a:xfrm>
            <a:prstGeom prst="line">
              <a:avLst/>
            </a:prstGeom>
            <a:noFill/>
            <a:ln w="28575">
              <a:solidFill>
                <a:schemeClr val="accent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4904" name="Line 40"/>
            <p:cNvSpPr>
              <a:spLocks noChangeShapeType="1"/>
            </p:cNvSpPr>
            <p:nvPr/>
          </p:nvSpPr>
          <p:spPr bwMode="auto">
            <a:xfrm flipH="1">
              <a:off x="3651" y="1480"/>
              <a:ext cx="635" cy="635"/>
            </a:xfrm>
            <a:prstGeom prst="line">
              <a:avLst/>
            </a:prstGeom>
            <a:noFill/>
            <a:ln w="28575">
              <a:solidFill>
                <a:schemeClr val="accent1"/>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7" name="Group 41"/>
          <p:cNvGrpSpPr>
            <a:grpSpLocks/>
          </p:cNvGrpSpPr>
          <p:nvPr/>
        </p:nvGrpSpPr>
        <p:grpSpPr bwMode="auto">
          <a:xfrm>
            <a:off x="3276600" y="1485900"/>
            <a:ext cx="776288" cy="935038"/>
            <a:chOff x="3656" y="522"/>
            <a:chExt cx="489" cy="589"/>
          </a:xfrm>
        </p:grpSpPr>
        <p:pic>
          <p:nvPicPr>
            <p:cNvPr id="164906" name="Picture 42" descr="箭头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3276269">
              <a:off x="3606" y="572"/>
              <a:ext cx="589" cy="4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4907" name="Text Box 43"/>
            <p:cNvSpPr txBox="1">
              <a:spLocks noChangeArrowheads="1"/>
            </p:cNvSpPr>
            <p:nvPr/>
          </p:nvSpPr>
          <p:spPr bwMode="auto">
            <a:xfrm>
              <a:off x="3729" y="627"/>
              <a:ext cx="308"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kumimoji="0" lang="zh-CN" altLang="en-US" sz="1200">
                  <a:latin typeface="Arial" pitchFamily="34" charset="0"/>
                </a:rPr>
                <a:t>更换</a:t>
              </a:r>
            </a:p>
          </p:txBody>
        </p:sp>
      </p:grpSp>
      <p:sp>
        <p:nvSpPr>
          <p:cNvPr id="444460" name="Line 44"/>
          <p:cNvSpPr>
            <a:spLocks noChangeShapeType="1"/>
          </p:cNvSpPr>
          <p:nvPr/>
        </p:nvSpPr>
        <p:spPr bwMode="auto">
          <a:xfrm flipH="1">
            <a:off x="3757613" y="2478088"/>
            <a:ext cx="1082675" cy="246062"/>
          </a:xfrm>
          <a:prstGeom prst="line">
            <a:avLst/>
          </a:prstGeom>
          <a:noFill/>
          <a:ln w="28575">
            <a:solidFill>
              <a:schemeClr val="accent1"/>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444461" name="Line 45"/>
          <p:cNvSpPr>
            <a:spLocks noChangeShapeType="1"/>
          </p:cNvSpPr>
          <p:nvPr/>
        </p:nvSpPr>
        <p:spPr bwMode="auto">
          <a:xfrm>
            <a:off x="1763713" y="2478088"/>
            <a:ext cx="989012" cy="196850"/>
          </a:xfrm>
          <a:prstGeom prst="line">
            <a:avLst/>
          </a:prstGeom>
          <a:noFill/>
          <a:ln w="28575">
            <a:solidFill>
              <a:schemeClr val="accent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8" name="Group 46"/>
          <p:cNvGrpSpPr>
            <a:grpSpLocks/>
          </p:cNvGrpSpPr>
          <p:nvPr/>
        </p:nvGrpSpPr>
        <p:grpSpPr bwMode="auto">
          <a:xfrm>
            <a:off x="5010150" y="4875213"/>
            <a:ext cx="3738563" cy="742950"/>
            <a:chOff x="3156" y="3071"/>
            <a:chExt cx="2355" cy="468"/>
          </a:xfrm>
        </p:grpSpPr>
        <p:sp>
          <p:nvSpPr>
            <p:cNvPr id="164911" name="AutoShape 47"/>
            <p:cNvSpPr>
              <a:spLocks noChangeArrowheads="1"/>
            </p:cNvSpPr>
            <p:nvPr/>
          </p:nvSpPr>
          <p:spPr bwMode="gray">
            <a:xfrm flipH="1">
              <a:off x="3156" y="3071"/>
              <a:ext cx="2336" cy="468"/>
            </a:xfrm>
            <a:prstGeom prst="homePlate">
              <a:avLst>
                <a:gd name="adj" fmla="val 31104"/>
              </a:avLst>
            </a:prstGeom>
            <a:gradFill rotWithShape="1">
              <a:gsLst>
                <a:gs pos="0">
                  <a:srgbClr val="2EB9B6"/>
                </a:gs>
                <a:gs pos="100000">
                  <a:srgbClr val="7AECD4"/>
                </a:gs>
              </a:gsLst>
              <a:lin ang="0" scaled="1"/>
            </a:gradFill>
            <a:ln w="9525">
              <a:miter lim="800000"/>
              <a:headEnd/>
              <a:tailEnd/>
            </a:ln>
            <a:scene3d>
              <a:camera prst="legacyObliqueTopRight"/>
              <a:lightRig rig="legacyFlat3" dir="b"/>
            </a:scene3d>
            <a:sp3d extrusionH="430200" prstMaterial="legacyMatte">
              <a:bevelT w="13500" h="13500" prst="angle"/>
              <a:bevelB w="13500" h="13500" prst="angle"/>
              <a:extrusionClr>
                <a:srgbClr val="2EB9B6"/>
              </a:extrusionClr>
            </a:sp3d>
          </p:spPr>
          <p:txBody>
            <a:bodyPr wrap="none" anchor="ctr">
              <a:flatTx/>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64912" name="Text Box 48"/>
            <p:cNvSpPr txBox="1">
              <a:spLocks noChangeArrowheads="1"/>
            </p:cNvSpPr>
            <p:nvPr/>
          </p:nvSpPr>
          <p:spPr bwMode="gray">
            <a:xfrm>
              <a:off x="3243" y="3203"/>
              <a:ext cx="226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r>
                <a:rPr kumimoji="0" lang="zh-CN" altLang="en-US" sz="1400">
                  <a:solidFill>
                    <a:srgbClr val="000000"/>
                  </a:solidFill>
                  <a:latin typeface="Arial" pitchFamily="34" charset="0"/>
                </a:rPr>
                <a:t>动态路由，报文通过各交换网片分担转发</a:t>
              </a:r>
            </a:p>
          </p:txBody>
        </p:sp>
      </p:grpSp>
      <p:grpSp>
        <p:nvGrpSpPr>
          <p:cNvPr id="9" name="Group 49"/>
          <p:cNvGrpSpPr>
            <a:grpSpLocks/>
          </p:cNvGrpSpPr>
          <p:nvPr/>
        </p:nvGrpSpPr>
        <p:grpSpPr bwMode="auto">
          <a:xfrm>
            <a:off x="5402263" y="4057650"/>
            <a:ext cx="3384550" cy="742950"/>
            <a:chOff x="3403" y="2556"/>
            <a:chExt cx="2132" cy="468"/>
          </a:xfrm>
        </p:grpSpPr>
        <p:sp>
          <p:nvSpPr>
            <p:cNvPr id="164914" name="AutoShape 50"/>
            <p:cNvSpPr>
              <a:spLocks noChangeArrowheads="1"/>
            </p:cNvSpPr>
            <p:nvPr/>
          </p:nvSpPr>
          <p:spPr bwMode="gray">
            <a:xfrm flipH="1">
              <a:off x="3403" y="2556"/>
              <a:ext cx="2089" cy="468"/>
            </a:xfrm>
            <a:prstGeom prst="homePlate">
              <a:avLst>
                <a:gd name="adj" fmla="val 33271"/>
              </a:avLst>
            </a:prstGeom>
            <a:gradFill rotWithShape="1">
              <a:gsLst>
                <a:gs pos="0">
                  <a:srgbClr val="92D365"/>
                </a:gs>
                <a:gs pos="100000">
                  <a:srgbClr val="CCFF99"/>
                </a:gs>
              </a:gsLst>
              <a:lin ang="0" scaled="1"/>
            </a:gradFill>
            <a:ln w="9525">
              <a:miter lim="800000"/>
              <a:headEnd/>
              <a:tailEnd/>
            </a:ln>
            <a:scene3d>
              <a:camera prst="legacyObliqueTopRight"/>
              <a:lightRig rig="legacyFlat3" dir="b"/>
            </a:scene3d>
            <a:sp3d extrusionH="430200" prstMaterial="legacyMatte">
              <a:bevelT w="13500" h="13500" prst="angle"/>
              <a:bevelB w="13500" h="13500" prst="angle"/>
              <a:extrusionClr>
                <a:srgbClr val="92D365"/>
              </a:extrusionClr>
            </a:sp3d>
          </p:spPr>
          <p:txBody>
            <a:bodyPr wrap="none" anchor="ctr">
              <a:flatTx/>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64915" name="Text Box 51"/>
            <p:cNvSpPr txBox="1">
              <a:spLocks noChangeArrowheads="1"/>
            </p:cNvSpPr>
            <p:nvPr/>
          </p:nvSpPr>
          <p:spPr bwMode="gray">
            <a:xfrm>
              <a:off x="3515" y="2704"/>
              <a:ext cx="202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r>
                <a:rPr kumimoji="0" lang="zh-CN" altLang="en-US" sz="1400">
                  <a:solidFill>
                    <a:srgbClr val="000000"/>
                  </a:solidFill>
                  <a:latin typeface="Arial" pitchFamily="34" charset="0"/>
                </a:rPr>
                <a:t>自动隔离故障网片，剩余网片分担转发</a:t>
              </a:r>
            </a:p>
          </p:txBody>
        </p:sp>
      </p:grpSp>
      <p:grpSp>
        <p:nvGrpSpPr>
          <p:cNvPr id="10" name="Group 52"/>
          <p:cNvGrpSpPr>
            <a:grpSpLocks/>
          </p:cNvGrpSpPr>
          <p:nvPr/>
        </p:nvGrpSpPr>
        <p:grpSpPr bwMode="auto">
          <a:xfrm>
            <a:off x="5834063" y="3243263"/>
            <a:ext cx="2886075" cy="744537"/>
            <a:chOff x="3675" y="2043"/>
            <a:chExt cx="1818" cy="469"/>
          </a:xfrm>
        </p:grpSpPr>
        <p:sp>
          <p:nvSpPr>
            <p:cNvPr id="164917" name="AutoShape 53"/>
            <p:cNvSpPr>
              <a:spLocks noChangeArrowheads="1"/>
            </p:cNvSpPr>
            <p:nvPr/>
          </p:nvSpPr>
          <p:spPr bwMode="gray">
            <a:xfrm flipH="1">
              <a:off x="3675" y="2043"/>
              <a:ext cx="1818" cy="469"/>
            </a:xfrm>
            <a:prstGeom prst="homePlate">
              <a:avLst>
                <a:gd name="adj" fmla="val 28857"/>
              </a:avLst>
            </a:prstGeom>
            <a:gradFill rotWithShape="1">
              <a:gsLst>
                <a:gs pos="0">
                  <a:srgbClr val="5491D4"/>
                </a:gs>
                <a:gs pos="100000">
                  <a:srgbClr val="99CCFF"/>
                </a:gs>
              </a:gsLst>
              <a:lin ang="0" scaled="1"/>
            </a:gradFill>
            <a:ln w="9525">
              <a:miter lim="800000"/>
              <a:headEnd/>
              <a:tailEnd/>
            </a:ln>
            <a:scene3d>
              <a:camera prst="legacyObliqueTopRight"/>
              <a:lightRig rig="legacyFlat3" dir="b"/>
            </a:scene3d>
            <a:sp3d extrusionH="430200" prstMaterial="legacyMatte">
              <a:bevelT w="13500" h="13500" prst="angle"/>
              <a:bevelB w="13500" h="13500" prst="angle"/>
              <a:extrusionClr>
                <a:srgbClr val="5491D4"/>
              </a:extrusionClr>
            </a:sp3d>
          </p:spPr>
          <p:txBody>
            <a:bodyPr wrap="none" anchor="ctr">
              <a:flatTx/>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64918" name="Text Box 54"/>
            <p:cNvSpPr txBox="1">
              <a:spLocks noChangeArrowheads="1"/>
            </p:cNvSpPr>
            <p:nvPr/>
          </p:nvSpPr>
          <p:spPr bwMode="gray">
            <a:xfrm>
              <a:off x="3923" y="2160"/>
              <a:ext cx="146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r>
                <a:rPr kumimoji="0" lang="zh-CN" altLang="en-US" sz="1400">
                  <a:solidFill>
                    <a:srgbClr val="000000"/>
                  </a:solidFill>
                  <a:latin typeface="Arial" pitchFamily="34" charset="0"/>
                </a:rPr>
                <a:t>自动恢复所有网片分担转发</a:t>
              </a:r>
            </a:p>
          </p:txBody>
        </p:sp>
      </p:grpSp>
      <p:grpSp>
        <p:nvGrpSpPr>
          <p:cNvPr id="11" name="Group 55"/>
          <p:cNvGrpSpPr>
            <a:grpSpLocks/>
          </p:cNvGrpSpPr>
          <p:nvPr/>
        </p:nvGrpSpPr>
        <p:grpSpPr bwMode="auto">
          <a:xfrm>
            <a:off x="6286500" y="2420938"/>
            <a:ext cx="2435225" cy="744537"/>
            <a:chOff x="3960" y="1525"/>
            <a:chExt cx="1534" cy="469"/>
          </a:xfrm>
        </p:grpSpPr>
        <p:sp>
          <p:nvSpPr>
            <p:cNvPr id="164920" name="AutoShape 56">
              <a:hlinkHover r:id="" action="ppaction://noaction" highlightClick="1"/>
            </p:cNvPr>
            <p:cNvSpPr>
              <a:spLocks noChangeArrowheads="1"/>
            </p:cNvSpPr>
            <p:nvPr/>
          </p:nvSpPr>
          <p:spPr bwMode="gray">
            <a:xfrm flipH="1">
              <a:off x="3960" y="1525"/>
              <a:ext cx="1534" cy="469"/>
            </a:xfrm>
            <a:prstGeom prst="homePlate">
              <a:avLst>
                <a:gd name="adj" fmla="val 27847"/>
              </a:avLst>
            </a:prstGeom>
            <a:gradFill rotWithShape="1">
              <a:gsLst>
                <a:gs pos="0">
                  <a:srgbClr val="FF9933"/>
                </a:gs>
                <a:gs pos="100000">
                  <a:srgbClr val="FFCC66"/>
                </a:gs>
              </a:gsLst>
              <a:lin ang="0" scaled="1"/>
            </a:gradFill>
            <a:ln w="9525">
              <a:miter lim="800000"/>
              <a:headEnd/>
              <a:tailEnd/>
            </a:ln>
            <a:scene3d>
              <a:camera prst="legacyObliqueTopRight"/>
              <a:lightRig rig="legacyFlat3" dir="b"/>
            </a:scene3d>
            <a:sp3d extrusionH="430200" prstMaterial="legacyMatte">
              <a:bevelT w="13500" h="13500" prst="angle"/>
              <a:bevelB w="13500" h="13500" prst="angle"/>
              <a:extrusionClr>
                <a:srgbClr val="FF9933"/>
              </a:extrusionClr>
            </a:sp3d>
          </p:spPr>
          <p:txBody>
            <a:bodyPr wrap="none" anchor="ctr">
              <a:flatTx/>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64921" name="Text Box 57"/>
            <p:cNvSpPr txBox="1">
              <a:spLocks noChangeArrowheads="1"/>
            </p:cNvSpPr>
            <p:nvPr/>
          </p:nvSpPr>
          <p:spPr bwMode="gray">
            <a:xfrm>
              <a:off x="4150" y="1661"/>
              <a:ext cx="127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r>
                <a:rPr kumimoji="0" lang="zh-CN" altLang="en-US" sz="1400">
                  <a:solidFill>
                    <a:srgbClr val="000000"/>
                  </a:solidFill>
                  <a:latin typeface="Arial" pitchFamily="34" charset="0"/>
                </a:rPr>
                <a:t>倒换过程业务不中断！</a:t>
              </a:r>
            </a:p>
          </p:txBody>
        </p:sp>
      </p:grpSp>
    </p:spTree>
    <p:extLst>
      <p:ext uri="{BB962C8B-B14F-4D97-AF65-F5344CB8AC3E}">
        <p14:creationId xmlns:p14="http://schemas.microsoft.com/office/powerpoint/2010/main" val="364129441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4446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4446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4443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44433"/>
                                        </p:tgtEl>
                                        <p:attrNameLst>
                                          <p:attrName>style.visibility</p:attrName>
                                        </p:attrNameLst>
                                      </p:cBhvr>
                                      <p:to>
                                        <p:strVal val="visible"/>
                                      </p:to>
                                    </p:set>
                                  </p:childTnLst>
                                </p:cTn>
                              </p:par>
                              <p:par>
                                <p:cTn id="17" presetID="26" presetClass="emph" presetSubtype="0" repeatCount="indefinite" fill="hold" grpId="1" nodeType="withEffect">
                                  <p:stCondLst>
                                    <p:cond delay="0"/>
                                  </p:stCondLst>
                                  <p:endCondLst>
                                    <p:cond evt="onNext" delay="0">
                                      <p:tgtEl>
                                        <p:sldTgt/>
                                      </p:tgtEl>
                                    </p:cond>
                                  </p:endCondLst>
                                  <p:childTnLst>
                                    <p:animEffect transition="out" filter="fade">
                                      <p:cBhvr>
                                        <p:cTn id="18" dur="500" tmFilter="0, 0; .2, .5; .8, .5; 1, 0"/>
                                        <p:tgtEl>
                                          <p:spTgt spid="444434"/>
                                        </p:tgtEl>
                                      </p:cBhvr>
                                    </p:animEffect>
                                    <p:animScale>
                                      <p:cBhvr>
                                        <p:cTn id="19" dur="250" autoRev="1" fill="hold"/>
                                        <p:tgtEl>
                                          <p:spTgt spid="444434"/>
                                        </p:tgtEl>
                                      </p:cBhvr>
                                      <p:by x="105000" y="105000"/>
                                    </p:animScale>
                                  </p:childTnLst>
                                </p:cTn>
                              </p:par>
                              <p:par>
                                <p:cTn id="20" presetID="26" presetClass="emph" presetSubtype="0" repeatCount="indefinite" fill="hold" nodeType="withEffect">
                                  <p:stCondLst>
                                    <p:cond delay="500"/>
                                  </p:stCondLst>
                                  <p:endCondLst>
                                    <p:cond evt="onNext" delay="0">
                                      <p:tgtEl>
                                        <p:sldTgt/>
                                      </p:tgtEl>
                                    </p:cond>
                                  </p:endCondLst>
                                  <p:childTnLst>
                                    <p:animEffect transition="out" filter="fade">
                                      <p:cBhvr>
                                        <p:cTn id="21" dur="500" tmFilter="0, 0; .2, .5; .8, .5; 1, 0"/>
                                        <p:tgtEl>
                                          <p:spTgt spid="3"/>
                                        </p:tgtEl>
                                      </p:cBhvr>
                                    </p:animEffect>
                                    <p:animScale>
                                      <p:cBhvr>
                                        <p:cTn id="22" dur="250" autoRev="1" fill="hold"/>
                                        <p:tgtEl>
                                          <p:spTgt spid="3"/>
                                        </p:tgtEl>
                                      </p:cBhvr>
                                      <p:by x="105000" y="105000"/>
                                    </p:animScale>
                                  </p:childTnLst>
                                </p:cTn>
                              </p:par>
                              <p:par>
                                <p:cTn id="23" presetID="26" presetClass="emph" presetSubtype="0" repeatCount="indefinite" fill="hold" grpId="1" nodeType="withEffect">
                                  <p:stCondLst>
                                    <p:cond delay="500"/>
                                  </p:stCondLst>
                                  <p:endCondLst>
                                    <p:cond evt="onNext" delay="0">
                                      <p:tgtEl>
                                        <p:sldTgt/>
                                      </p:tgtEl>
                                    </p:cond>
                                  </p:endCondLst>
                                  <p:childTnLst>
                                    <p:animEffect transition="out" filter="fade">
                                      <p:cBhvr>
                                        <p:cTn id="24" dur="500" tmFilter="0, 0; .2, .5; .8, .5; 1, 0"/>
                                        <p:tgtEl>
                                          <p:spTgt spid="444461"/>
                                        </p:tgtEl>
                                      </p:cBhvr>
                                    </p:animEffect>
                                    <p:animScale>
                                      <p:cBhvr>
                                        <p:cTn id="25" dur="250" autoRev="1" fill="hold"/>
                                        <p:tgtEl>
                                          <p:spTgt spid="444461"/>
                                        </p:tgtEl>
                                      </p:cBhvr>
                                      <p:by x="105000" y="105000"/>
                                    </p:animScale>
                                  </p:childTnLst>
                                </p:cTn>
                              </p:par>
                              <p:par>
                                <p:cTn id="26" presetID="26" presetClass="emph" presetSubtype="0" repeatCount="indefinite" fill="hold" grpId="1" nodeType="withEffect">
                                  <p:stCondLst>
                                    <p:cond delay="500"/>
                                  </p:stCondLst>
                                  <p:endCondLst>
                                    <p:cond evt="onNext" delay="0">
                                      <p:tgtEl>
                                        <p:sldTgt/>
                                      </p:tgtEl>
                                    </p:cond>
                                  </p:endCondLst>
                                  <p:childTnLst>
                                    <p:animEffect transition="out" filter="fade">
                                      <p:cBhvr>
                                        <p:cTn id="27" dur="500" tmFilter="0, 0; .2, .5; .8, .5; 1, 0"/>
                                        <p:tgtEl>
                                          <p:spTgt spid="444460"/>
                                        </p:tgtEl>
                                      </p:cBhvr>
                                    </p:animEffect>
                                    <p:animScale>
                                      <p:cBhvr>
                                        <p:cTn id="28" dur="250" autoRev="1" fill="hold"/>
                                        <p:tgtEl>
                                          <p:spTgt spid="444460"/>
                                        </p:tgtEl>
                                      </p:cBhvr>
                                      <p:by x="105000" y="105000"/>
                                    </p:animScale>
                                  </p:childTnLst>
                                </p:cTn>
                              </p:par>
                              <p:par>
                                <p:cTn id="29" presetID="26" presetClass="emph" presetSubtype="0" repeatCount="indefinite" fill="hold" nodeType="withEffect">
                                  <p:stCondLst>
                                    <p:cond delay="500"/>
                                  </p:stCondLst>
                                  <p:endCondLst>
                                    <p:cond evt="onNext" delay="0">
                                      <p:tgtEl>
                                        <p:sldTgt/>
                                      </p:tgtEl>
                                    </p:cond>
                                  </p:endCondLst>
                                  <p:childTnLst>
                                    <p:animEffect transition="out" filter="fade">
                                      <p:cBhvr>
                                        <p:cTn id="30" dur="500" tmFilter="0, 0; .2, .5; .8, .5; 1, 0"/>
                                        <p:tgtEl>
                                          <p:spTgt spid="2"/>
                                        </p:tgtEl>
                                      </p:cBhvr>
                                    </p:animEffect>
                                    <p:animScale>
                                      <p:cBhvr>
                                        <p:cTn id="31" dur="250" autoRev="1" fill="hold"/>
                                        <p:tgtEl>
                                          <p:spTgt spid="2"/>
                                        </p:tgtEl>
                                      </p:cBhvr>
                                      <p:by x="105000" y="105000"/>
                                    </p:animScale>
                                  </p:childTnLst>
                                </p:cTn>
                              </p:par>
                              <p:par>
                                <p:cTn id="32" presetID="26" presetClass="emph" presetSubtype="0" repeatCount="indefinite" fill="hold" grpId="1" nodeType="withEffect">
                                  <p:stCondLst>
                                    <p:cond delay="500"/>
                                  </p:stCondLst>
                                  <p:endCondLst>
                                    <p:cond evt="onNext" delay="0">
                                      <p:tgtEl>
                                        <p:sldTgt/>
                                      </p:tgtEl>
                                    </p:cond>
                                  </p:endCondLst>
                                  <p:childTnLst>
                                    <p:animEffect transition="out" filter="fade">
                                      <p:cBhvr>
                                        <p:cTn id="33" dur="500" tmFilter="0, 0; .2, .5; .8, .5; 1, 0"/>
                                        <p:tgtEl>
                                          <p:spTgt spid="444433"/>
                                        </p:tgtEl>
                                      </p:cBhvr>
                                    </p:animEffect>
                                    <p:animScale>
                                      <p:cBhvr>
                                        <p:cTn id="34" dur="250" autoRev="1" fill="hold"/>
                                        <p:tgtEl>
                                          <p:spTgt spid="444433"/>
                                        </p:tgtEl>
                                      </p:cBhvr>
                                      <p:by x="105000" y="105000"/>
                                    </p:animScale>
                                  </p:childTnLst>
                                </p:cTn>
                              </p:par>
                              <p:par>
                                <p:cTn id="35" presetID="22" presetClass="entr" presetSubtype="2" fill="hold" nodeType="withEffect">
                                  <p:stCondLst>
                                    <p:cond delay="500"/>
                                  </p:stCondLst>
                                  <p:childTnLst>
                                    <p:set>
                                      <p:cBhvr>
                                        <p:cTn id="36" dur="1" fill="hold">
                                          <p:stCondLst>
                                            <p:cond delay="0"/>
                                          </p:stCondLst>
                                        </p:cTn>
                                        <p:tgtEl>
                                          <p:spTgt spid="8"/>
                                        </p:tgtEl>
                                        <p:attrNameLst>
                                          <p:attrName>style.visibility</p:attrName>
                                        </p:attrNameLst>
                                      </p:cBhvr>
                                      <p:to>
                                        <p:strVal val="visible"/>
                                      </p:to>
                                    </p:set>
                                    <p:animEffect transition="in" filter="wipe(right)">
                                      <p:cBhvr>
                                        <p:cTn id="37" dur="500"/>
                                        <p:tgtEl>
                                          <p:spTgt spid="8"/>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3" presetClass="entr" presetSubtype="16" fill="hold" grpId="0" nodeType="clickEffect">
                                  <p:stCondLst>
                                    <p:cond delay="0"/>
                                  </p:stCondLst>
                                  <p:childTnLst>
                                    <p:set>
                                      <p:cBhvr>
                                        <p:cTn id="41" dur="1" fill="hold">
                                          <p:stCondLst>
                                            <p:cond delay="0"/>
                                          </p:stCondLst>
                                        </p:cTn>
                                        <p:tgtEl>
                                          <p:spTgt spid="444448"/>
                                        </p:tgtEl>
                                        <p:attrNameLst>
                                          <p:attrName>style.visibility</p:attrName>
                                        </p:attrNameLst>
                                      </p:cBhvr>
                                      <p:to>
                                        <p:strVal val="visible"/>
                                      </p:to>
                                    </p:set>
                                    <p:anim calcmode="lin" valueType="num">
                                      <p:cBhvr>
                                        <p:cTn id="42" dur="500" fill="hold"/>
                                        <p:tgtEl>
                                          <p:spTgt spid="444448"/>
                                        </p:tgtEl>
                                        <p:attrNameLst>
                                          <p:attrName>ppt_w</p:attrName>
                                        </p:attrNameLst>
                                      </p:cBhvr>
                                      <p:tavLst>
                                        <p:tav tm="0">
                                          <p:val>
                                            <p:fltVal val="0"/>
                                          </p:val>
                                        </p:tav>
                                        <p:tav tm="100000">
                                          <p:val>
                                            <p:strVal val="#ppt_w"/>
                                          </p:val>
                                        </p:tav>
                                      </p:tavLst>
                                    </p:anim>
                                    <p:anim calcmode="lin" valueType="num">
                                      <p:cBhvr>
                                        <p:cTn id="43" dur="500" fill="hold"/>
                                        <p:tgtEl>
                                          <p:spTgt spid="444448"/>
                                        </p:tgtEl>
                                        <p:attrNameLst>
                                          <p:attrName>ppt_h</p:attrName>
                                        </p:attrNameLst>
                                      </p:cBhvr>
                                      <p:tavLst>
                                        <p:tav tm="0">
                                          <p:val>
                                            <p:fltVal val="0"/>
                                          </p:val>
                                        </p:tav>
                                        <p:tav tm="100000">
                                          <p:val>
                                            <p:strVal val="#ppt_h"/>
                                          </p:val>
                                        </p:tav>
                                      </p:tavLst>
                                    </p:anim>
                                  </p:childTnLst>
                                </p:cTn>
                              </p:par>
                              <p:par>
                                <p:cTn id="44" presetID="1" presetClass="exit" presetSubtype="0" fill="hold" grpId="2" nodeType="withEffect">
                                  <p:stCondLst>
                                    <p:cond delay="0"/>
                                  </p:stCondLst>
                                  <p:childTnLst>
                                    <p:set>
                                      <p:cBhvr>
                                        <p:cTn id="45" dur="1" fill="hold">
                                          <p:stCondLst>
                                            <p:cond delay="0"/>
                                          </p:stCondLst>
                                        </p:cTn>
                                        <p:tgtEl>
                                          <p:spTgt spid="444461"/>
                                        </p:tgtEl>
                                        <p:attrNameLst>
                                          <p:attrName>style.visibility</p:attrName>
                                        </p:attrNameLst>
                                      </p:cBhvr>
                                      <p:to>
                                        <p:strVal val="hidden"/>
                                      </p:to>
                                    </p:set>
                                  </p:childTnLst>
                                </p:cTn>
                              </p:par>
                              <p:par>
                                <p:cTn id="46" presetID="1" presetClass="exit" presetSubtype="0" fill="hold" grpId="2" nodeType="withEffect">
                                  <p:stCondLst>
                                    <p:cond delay="0"/>
                                  </p:stCondLst>
                                  <p:childTnLst>
                                    <p:set>
                                      <p:cBhvr>
                                        <p:cTn id="47" dur="1" fill="hold">
                                          <p:stCondLst>
                                            <p:cond delay="0"/>
                                          </p:stCondLst>
                                        </p:cTn>
                                        <p:tgtEl>
                                          <p:spTgt spid="444460"/>
                                        </p:tgtEl>
                                        <p:attrNameLst>
                                          <p:attrName>style.visibility</p:attrName>
                                        </p:attrNameLst>
                                      </p:cBhvr>
                                      <p:to>
                                        <p:strVal val="hidden"/>
                                      </p:to>
                                    </p:set>
                                  </p:childTnLst>
                                </p:cTn>
                              </p:par>
                              <p:par>
                                <p:cTn id="48" presetID="1" presetClass="exit" presetSubtype="0" fill="hold" nodeType="withEffect">
                                  <p:stCondLst>
                                    <p:cond delay="0"/>
                                  </p:stCondLst>
                                  <p:childTnLst>
                                    <p:set>
                                      <p:cBhvr>
                                        <p:cTn id="49" dur="1" fill="hold">
                                          <p:stCondLst>
                                            <p:cond delay="0"/>
                                          </p:stCondLst>
                                        </p:cTn>
                                        <p:tgtEl>
                                          <p:spTgt spid="3"/>
                                        </p:tgtEl>
                                        <p:attrNameLst>
                                          <p:attrName>style.visibility</p:attrName>
                                        </p:attrNameLst>
                                      </p:cBhvr>
                                      <p:to>
                                        <p:strVal val="hidden"/>
                                      </p:to>
                                    </p:set>
                                  </p:childTnLst>
                                </p:cTn>
                              </p:par>
                              <p:par>
                                <p:cTn id="50" presetID="1" presetClass="entr" presetSubtype="0" fill="hold" nodeType="withEffect">
                                  <p:stCondLst>
                                    <p:cond delay="0"/>
                                  </p:stCondLst>
                                  <p:childTnLst>
                                    <p:set>
                                      <p:cBhvr>
                                        <p:cTn id="51" dur="1" fill="hold">
                                          <p:stCondLst>
                                            <p:cond delay="0"/>
                                          </p:stCondLst>
                                        </p:cTn>
                                        <p:tgtEl>
                                          <p:spTgt spid="4"/>
                                        </p:tgtEl>
                                        <p:attrNameLst>
                                          <p:attrName>style.visibility</p:attrName>
                                        </p:attrNameLst>
                                      </p:cBhvr>
                                      <p:to>
                                        <p:strVal val="visible"/>
                                      </p:to>
                                    </p:set>
                                  </p:childTnLst>
                                </p:cTn>
                              </p:par>
                              <p:par>
                                <p:cTn id="52" presetID="1" presetClass="entr" presetSubtype="0" fill="hold" nodeType="withEffect">
                                  <p:stCondLst>
                                    <p:cond delay="0"/>
                                  </p:stCondLst>
                                  <p:childTnLst>
                                    <p:set>
                                      <p:cBhvr>
                                        <p:cTn id="53" dur="1" fill="hold">
                                          <p:stCondLst>
                                            <p:cond delay="0"/>
                                          </p:stCondLst>
                                        </p:cTn>
                                        <p:tgtEl>
                                          <p:spTgt spid="6"/>
                                        </p:tgtEl>
                                        <p:attrNameLst>
                                          <p:attrName>style.visibility</p:attrName>
                                        </p:attrNameLst>
                                      </p:cBhvr>
                                      <p:to>
                                        <p:strVal val="visible"/>
                                      </p:to>
                                    </p:set>
                                  </p:childTnLst>
                                </p:cTn>
                              </p:par>
                              <p:par>
                                <p:cTn id="54" presetID="26" presetClass="emph" presetSubtype="0" repeatCount="indefinite" fill="hold" nodeType="withEffect">
                                  <p:stCondLst>
                                    <p:cond delay="0"/>
                                  </p:stCondLst>
                                  <p:childTnLst>
                                    <p:animEffect transition="out" filter="fade">
                                      <p:cBhvr>
                                        <p:cTn id="55" dur="500" tmFilter="0, 0; .2, .5; .8, .5; 1, 0"/>
                                        <p:tgtEl>
                                          <p:spTgt spid="4"/>
                                        </p:tgtEl>
                                      </p:cBhvr>
                                    </p:animEffect>
                                    <p:animScale>
                                      <p:cBhvr>
                                        <p:cTn id="56" dur="250" autoRev="1" fill="hold"/>
                                        <p:tgtEl>
                                          <p:spTgt spid="4"/>
                                        </p:tgtEl>
                                      </p:cBhvr>
                                      <p:by x="105000" y="105000"/>
                                    </p:animScale>
                                  </p:childTnLst>
                                </p:cTn>
                              </p:par>
                              <p:par>
                                <p:cTn id="57" presetID="26" presetClass="emph" presetSubtype="0" repeatCount="indefinite" fill="hold" nodeType="withEffect">
                                  <p:stCondLst>
                                    <p:cond delay="0"/>
                                  </p:stCondLst>
                                  <p:childTnLst>
                                    <p:animEffect transition="out" filter="fade">
                                      <p:cBhvr>
                                        <p:cTn id="58" dur="500" tmFilter="0, 0; .2, .5; .8, .5; 1, 0"/>
                                        <p:tgtEl>
                                          <p:spTgt spid="6"/>
                                        </p:tgtEl>
                                      </p:cBhvr>
                                    </p:animEffect>
                                    <p:animScale>
                                      <p:cBhvr>
                                        <p:cTn id="59" dur="250" autoRev="1" fill="hold"/>
                                        <p:tgtEl>
                                          <p:spTgt spid="6"/>
                                        </p:tgtEl>
                                      </p:cBhvr>
                                      <p:by x="105000" y="105000"/>
                                    </p:animScale>
                                  </p:childTnLst>
                                </p:cTn>
                              </p:par>
                              <p:par>
                                <p:cTn id="60" presetID="26" presetClass="emph" presetSubtype="0" repeatCount="indefinite" fill="hold" grpId="2" nodeType="withEffect">
                                  <p:stCondLst>
                                    <p:cond delay="0"/>
                                  </p:stCondLst>
                                  <p:childTnLst>
                                    <p:animEffect transition="out" filter="fade">
                                      <p:cBhvr>
                                        <p:cTn id="61" dur="500" tmFilter="0, 0; .2, .5; .8, .5; 1, 0"/>
                                        <p:tgtEl>
                                          <p:spTgt spid="444433"/>
                                        </p:tgtEl>
                                      </p:cBhvr>
                                    </p:animEffect>
                                    <p:animScale>
                                      <p:cBhvr>
                                        <p:cTn id="62" dur="250" autoRev="1" fill="hold"/>
                                        <p:tgtEl>
                                          <p:spTgt spid="444433"/>
                                        </p:tgtEl>
                                      </p:cBhvr>
                                      <p:by x="105000" y="105000"/>
                                    </p:animScale>
                                  </p:childTnLst>
                                </p:cTn>
                              </p:par>
                              <p:par>
                                <p:cTn id="63" presetID="26" presetClass="emph" presetSubtype="0" repeatCount="indefinite" fill="hold" grpId="2" nodeType="withEffect">
                                  <p:stCondLst>
                                    <p:cond delay="0"/>
                                  </p:stCondLst>
                                  <p:childTnLst>
                                    <p:animEffect transition="out" filter="fade">
                                      <p:cBhvr>
                                        <p:cTn id="64" dur="500" tmFilter="0, 0; .2, .5; .8, .5; 1, 0"/>
                                        <p:tgtEl>
                                          <p:spTgt spid="444434"/>
                                        </p:tgtEl>
                                      </p:cBhvr>
                                    </p:animEffect>
                                    <p:animScale>
                                      <p:cBhvr>
                                        <p:cTn id="65" dur="250" autoRev="1" fill="hold"/>
                                        <p:tgtEl>
                                          <p:spTgt spid="444434"/>
                                        </p:tgtEl>
                                      </p:cBhvr>
                                      <p:by x="105000" y="105000"/>
                                    </p:animScale>
                                  </p:childTnLst>
                                </p:cTn>
                              </p:par>
                              <p:par>
                                <p:cTn id="66" presetID="22" presetClass="entr" presetSubtype="2" fill="hold" nodeType="withEffect">
                                  <p:stCondLst>
                                    <p:cond delay="0"/>
                                  </p:stCondLst>
                                  <p:childTnLst>
                                    <p:set>
                                      <p:cBhvr>
                                        <p:cTn id="67" dur="1" fill="hold">
                                          <p:stCondLst>
                                            <p:cond delay="0"/>
                                          </p:stCondLst>
                                        </p:cTn>
                                        <p:tgtEl>
                                          <p:spTgt spid="9"/>
                                        </p:tgtEl>
                                        <p:attrNameLst>
                                          <p:attrName>style.visibility</p:attrName>
                                        </p:attrNameLst>
                                      </p:cBhvr>
                                      <p:to>
                                        <p:strVal val="visible"/>
                                      </p:to>
                                    </p:set>
                                    <p:animEffect transition="in" filter="wipe(right)">
                                      <p:cBhvr>
                                        <p:cTn id="68" dur="500"/>
                                        <p:tgtEl>
                                          <p:spTgt spid="9"/>
                                        </p:tgtEl>
                                      </p:cBhvr>
                                    </p:animEffect>
                                  </p:childTnLst>
                                </p:cTn>
                              </p:par>
                            </p:childTnLst>
                          </p:cTn>
                        </p:par>
                      </p:childTnLst>
                    </p:cTn>
                  </p:par>
                  <p:par>
                    <p:cTn id="69" fill="hold" nodeType="clickPar">
                      <p:stCondLst>
                        <p:cond delay="indefinite"/>
                      </p:stCondLst>
                      <p:childTnLst>
                        <p:par>
                          <p:cTn id="70" fill="hold" nodeType="withGroup">
                            <p:stCondLst>
                              <p:cond delay="0"/>
                            </p:stCondLst>
                            <p:childTnLst>
                              <p:par>
                                <p:cTn id="71" presetID="2" presetClass="exit" presetSubtype="1" fill="hold" grpId="0" nodeType="clickEffect">
                                  <p:stCondLst>
                                    <p:cond delay="0"/>
                                  </p:stCondLst>
                                  <p:childTnLst>
                                    <p:anim calcmode="lin" valueType="num">
                                      <p:cBhvr additive="base">
                                        <p:cTn id="72" dur="500"/>
                                        <p:tgtEl>
                                          <p:spTgt spid="444420"/>
                                        </p:tgtEl>
                                        <p:attrNameLst>
                                          <p:attrName>ppt_x</p:attrName>
                                        </p:attrNameLst>
                                      </p:cBhvr>
                                      <p:tavLst>
                                        <p:tav tm="0">
                                          <p:val>
                                            <p:strVal val="ppt_x"/>
                                          </p:val>
                                        </p:tav>
                                        <p:tav tm="100000">
                                          <p:val>
                                            <p:strVal val="ppt_x"/>
                                          </p:val>
                                        </p:tav>
                                      </p:tavLst>
                                    </p:anim>
                                    <p:anim calcmode="lin" valueType="num">
                                      <p:cBhvr additive="base">
                                        <p:cTn id="73" dur="500"/>
                                        <p:tgtEl>
                                          <p:spTgt spid="444420"/>
                                        </p:tgtEl>
                                        <p:attrNameLst>
                                          <p:attrName>ppt_y</p:attrName>
                                        </p:attrNameLst>
                                      </p:cBhvr>
                                      <p:tavLst>
                                        <p:tav tm="0">
                                          <p:val>
                                            <p:strVal val="ppt_y"/>
                                          </p:val>
                                        </p:tav>
                                        <p:tav tm="100000">
                                          <p:val>
                                            <p:strVal val="0-ppt_h/2"/>
                                          </p:val>
                                        </p:tav>
                                      </p:tavLst>
                                    </p:anim>
                                    <p:set>
                                      <p:cBhvr>
                                        <p:cTn id="74" dur="1" fill="hold">
                                          <p:stCondLst>
                                            <p:cond delay="499"/>
                                          </p:stCondLst>
                                        </p:cTn>
                                        <p:tgtEl>
                                          <p:spTgt spid="444420"/>
                                        </p:tgtEl>
                                        <p:attrNameLst>
                                          <p:attrName>style.visibility</p:attrName>
                                        </p:attrNameLst>
                                      </p:cBhvr>
                                      <p:to>
                                        <p:strVal val="hidden"/>
                                      </p:to>
                                    </p:set>
                                  </p:childTnLst>
                                </p:cTn>
                              </p:par>
                              <p:par>
                                <p:cTn id="75" presetID="2" presetClass="exit" presetSubtype="1" fill="hold" grpId="1" nodeType="withEffect">
                                  <p:stCondLst>
                                    <p:cond delay="0"/>
                                  </p:stCondLst>
                                  <p:childTnLst>
                                    <p:anim calcmode="lin" valueType="num">
                                      <p:cBhvr additive="base">
                                        <p:cTn id="76" dur="500"/>
                                        <p:tgtEl>
                                          <p:spTgt spid="444448"/>
                                        </p:tgtEl>
                                        <p:attrNameLst>
                                          <p:attrName>ppt_x</p:attrName>
                                        </p:attrNameLst>
                                      </p:cBhvr>
                                      <p:tavLst>
                                        <p:tav tm="0">
                                          <p:val>
                                            <p:strVal val="ppt_x"/>
                                          </p:val>
                                        </p:tav>
                                        <p:tav tm="100000">
                                          <p:val>
                                            <p:strVal val="ppt_x"/>
                                          </p:val>
                                        </p:tav>
                                      </p:tavLst>
                                    </p:anim>
                                    <p:anim calcmode="lin" valueType="num">
                                      <p:cBhvr additive="base">
                                        <p:cTn id="77" dur="500"/>
                                        <p:tgtEl>
                                          <p:spTgt spid="444448"/>
                                        </p:tgtEl>
                                        <p:attrNameLst>
                                          <p:attrName>ppt_y</p:attrName>
                                        </p:attrNameLst>
                                      </p:cBhvr>
                                      <p:tavLst>
                                        <p:tav tm="0">
                                          <p:val>
                                            <p:strVal val="ppt_y"/>
                                          </p:val>
                                        </p:tav>
                                        <p:tav tm="100000">
                                          <p:val>
                                            <p:strVal val="0-ppt_h/2"/>
                                          </p:val>
                                        </p:tav>
                                      </p:tavLst>
                                    </p:anim>
                                    <p:set>
                                      <p:cBhvr>
                                        <p:cTn id="78" dur="1" fill="hold">
                                          <p:stCondLst>
                                            <p:cond delay="499"/>
                                          </p:stCondLst>
                                        </p:cTn>
                                        <p:tgtEl>
                                          <p:spTgt spid="444448"/>
                                        </p:tgtEl>
                                        <p:attrNameLst>
                                          <p:attrName>style.visibility</p:attrName>
                                        </p:attrNameLst>
                                      </p:cBhvr>
                                      <p:to>
                                        <p:strVal val="hidden"/>
                                      </p:to>
                                    </p:set>
                                  </p:childTnLst>
                                </p:cTn>
                              </p:par>
                              <p:par>
                                <p:cTn id="79" presetID="1" presetClass="entr" presetSubtype="0" fill="hold" nodeType="withEffect">
                                  <p:stCondLst>
                                    <p:cond delay="0"/>
                                  </p:stCondLst>
                                  <p:childTnLst>
                                    <p:set>
                                      <p:cBhvr>
                                        <p:cTn id="80" dur="1" fill="hold">
                                          <p:stCondLst>
                                            <p:cond delay="0"/>
                                          </p:stCondLst>
                                        </p:cTn>
                                        <p:tgtEl>
                                          <p:spTgt spid="5"/>
                                        </p:tgtEl>
                                        <p:attrNameLst>
                                          <p:attrName>style.visibility</p:attrName>
                                        </p:attrNameLst>
                                      </p:cBhvr>
                                      <p:to>
                                        <p:strVal val="visible"/>
                                      </p:to>
                                    </p:set>
                                  </p:childTnLst>
                                </p:cTn>
                              </p:par>
                            </p:childTnLst>
                          </p:cTn>
                        </p:par>
                        <p:par>
                          <p:cTn id="81" fill="hold" nodeType="afterGroup">
                            <p:stCondLst>
                              <p:cond delay="500"/>
                            </p:stCondLst>
                            <p:childTnLst>
                              <p:par>
                                <p:cTn id="82" presetID="1" presetClass="exit" presetSubtype="0" fill="hold" nodeType="afterEffect">
                                  <p:stCondLst>
                                    <p:cond delay="500"/>
                                  </p:stCondLst>
                                  <p:childTnLst>
                                    <p:set>
                                      <p:cBhvr>
                                        <p:cTn id="83" dur="1" fill="hold">
                                          <p:stCondLst>
                                            <p:cond delay="0"/>
                                          </p:stCondLst>
                                        </p:cTn>
                                        <p:tgtEl>
                                          <p:spTgt spid="5"/>
                                        </p:tgtEl>
                                        <p:attrNameLst>
                                          <p:attrName>style.visibility</p:attrName>
                                        </p:attrNameLst>
                                      </p:cBhvr>
                                      <p:to>
                                        <p:strVal val="hidden"/>
                                      </p:to>
                                    </p:set>
                                  </p:childTnLst>
                                </p:cTn>
                              </p:par>
                            </p:childTnLst>
                          </p:cTn>
                        </p:par>
                      </p:childTnLst>
                    </p:cTn>
                  </p:par>
                  <p:par>
                    <p:cTn id="84" fill="hold" nodeType="clickPar">
                      <p:stCondLst>
                        <p:cond delay="indefinite"/>
                      </p:stCondLst>
                      <p:childTnLst>
                        <p:par>
                          <p:cTn id="85" fill="hold" nodeType="withGroup">
                            <p:stCondLst>
                              <p:cond delay="0"/>
                            </p:stCondLst>
                            <p:childTnLst>
                              <p:par>
                                <p:cTn id="86" presetID="1" presetClass="entr" presetSubtype="0" fill="hold" nodeType="clickEffect">
                                  <p:stCondLst>
                                    <p:cond delay="0"/>
                                  </p:stCondLst>
                                  <p:childTnLst>
                                    <p:set>
                                      <p:cBhvr>
                                        <p:cTn id="87" dur="1" fill="hold">
                                          <p:stCondLst>
                                            <p:cond delay="0"/>
                                          </p:stCondLst>
                                        </p:cTn>
                                        <p:tgtEl>
                                          <p:spTgt spid="7"/>
                                        </p:tgtEl>
                                        <p:attrNameLst>
                                          <p:attrName>style.visibility</p:attrName>
                                        </p:attrNameLst>
                                      </p:cBhvr>
                                      <p:to>
                                        <p:strVal val="visible"/>
                                      </p:to>
                                    </p:set>
                                  </p:childTnLst>
                                </p:cTn>
                              </p:par>
                            </p:childTnLst>
                          </p:cTn>
                        </p:par>
                        <p:par>
                          <p:cTn id="88" fill="hold" nodeType="afterGroup">
                            <p:stCondLst>
                              <p:cond delay="0"/>
                            </p:stCondLst>
                            <p:childTnLst>
                              <p:par>
                                <p:cTn id="89" presetID="2" presetClass="entr" presetSubtype="1" fill="hold" grpId="1" nodeType="afterEffect">
                                  <p:stCondLst>
                                    <p:cond delay="500"/>
                                  </p:stCondLst>
                                  <p:childTnLst>
                                    <p:set>
                                      <p:cBhvr>
                                        <p:cTn id="90" dur="1" fill="hold">
                                          <p:stCondLst>
                                            <p:cond delay="0"/>
                                          </p:stCondLst>
                                        </p:cTn>
                                        <p:tgtEl>
                                          <p:spTgt spid="444420"/>
                                        </p:tgtEl>
                                        <p:attrNameLst>
                                          <p:attrName>style.visibility</p:attrName>
                                        </p:attrNameLst>
                                      </p:cBhvr>
                                      <p:to>
                                        <p:strVal val="visible"/>
                                      </p:to>
                                    </p:set>
                                    <p:anim calcmode="lin" valueType="num">
                                      <p:cBhvr additive="base">
                                        <p:cTn id="91" dur="500" fill="hold"/>
                                        <p:tgtEl>
                                          <p:spTgt spid="444420"/>
                                        </p:tgtEl>
                                        <p:attrNameLst>
                                          <p:attrName>ppt_x</p:attrName>
                                        </p:attrNameLst>
                                      </p:cBhvr>
                                      <p:tavLst>
                                        <p:tav tm="0">
                                          <p:val>
                                            <p:strVal val="#ppt_x"/>
                                          </p:val>
                                        </p:tav>
                                        <p:tav tm="100000">
                                          <p:val>
                                            <p:strVal val="#ppt_x"/>
                                          </p:val>
                                        </p:tav>
                                      </p:tavLst>
                                    </p:anim>
                                    <p:anim calcmode="lin" valueType="num">
                                      <p:cBhvr additive="base">
                                        <p:cTn id="92" dur="500" fill="hold"/>
                                        <p:tgtEl>
                                          <p:spTgt spid="444420"/>
                                        </p:tgtEl>
                                        <p:attrNameLst>
                                          <p:attrName>ppt_y</p:attrName>
                                        </p:attrNameLst>
                                      </p:cBhvr>
                                      <p:tavLst>
                                        <p:tav tm="0">
                                          <p:val>
                                            <p:strVal val="0-#ppt_h/2"/>
                                          </p:val>
                                        </p:tav>
                                        <p:tav tm="100000">
                                          <p:val>
                                            <p:strVal val="#ppt_y"/>
                                          </p:val>
                                        </p:tav>
                                      </p:tavLst>
                                    </p:anim>
                                  </p:childTnLst>
                                </p:cTn>
                              </p:par>
                            </p:childTnLst>
                          </p:cTn>
                        </p:par>
                        <p:par>
                          <p:cTn id="93" fill="hold" nodeType="afterGroup">
                            <p:stCondLst>
                              <p:cond delay="1000"/>
                            </p:stCondLst>
                            <p:childTnLst>
                              <p:par>
                                <p:cTn id="94" presetID="1" presetClass="exit" presetSubtype="0" fill="hold" nodeType="afterEffect">
                                  <p:stCondLst>
                                    <p:cond delay="500"/>
                                  </p:stCondLst>
                                  <p:childTnLst>
                                    <p:set>
                                      <p:cBhvr>
                                        <p:cTn id="95" dur="1" fill="hold">
                                          <p:stCondLst>
                                            <p:cond delay="0"/>
                                          </p:stCondLst>
                                        </p:cTn>
                                        <p:tgtEl>
                                          <p:spTgt spid="4"/>
                                        </p:tgtEl>
                                        <p:attrNameLst>
                                          <p:attrName>style.visibility</p:attrName>
                                        </p:attrNameLst>
                                      </p:cBhvr>
                                      <p:to>
                                        <p:strVal val="hidden"/>
                                      </p:to>
                                    </p:set>
                                  </p:childTnLst>
                                </p:cTn>
                              </p:par>
                              <p:par>
                                <p:cTn id="96" presetID="1" presetClass="entr" presetSubtype="0" fill="hold" nodeType="withEffect">
                                  <p:stCondLst>
                                    <p:cond delay="0"/>
                                  </p:stCondLst>
                                  <p:childTnLst>
                                    <p:set>
                                      <p:cBhvr>
                                        <p:cTn id="97" dur="1" fill="hold">
                                          <p:stCondLst>
                                            <p:cond delay="0"/>
                                          </p:stCondLst>
                                        </p:cTn>
                                        <p:tgtEl>
                                          <p:spTgt spid="3"/>
                                        </p:tgtEl>
                                        <p:attrNameLst>
                                          <p:attrName>style.visibility</p:attrName>
                                        </p:attrNameLst>
                                      </p:cBhvr>
                                      <p:to>
                                        <p:strVal val="visible"/>
                                      </p:to>
                                    </p:set>
                                  </p:childTnLst>
                                </p:cTn>
                              </p:par>
                              <p:par>
                                <p:cTn id="98" presetID="1" presetClass="entr" presetSubtype="0" fill="hold" grpId="3" nodeType="withEffect">
                                  <p:stCondLst>
                                    <p:cond delay="0"/>
                                  </p:stCondLst>
                                  <p:childTnLst>
                                    <p:set>
                                      <p:cBhvr>
                                        <p:cTn id="99" dur="1" fill="hold">
                                          <p:stCondLst>
                                            <p:cond delay="0"/>
                                          </p:stCondLst>
                                        </p:cTn>
                                        <p:tgtEl>
                                          <p:spTgt spid="444460"/>
                                        </p:tgtEl>
                                        <p:attrNameLst>
                                          <p:attrName>style.visibility</p:attrName>
                                        </p:attrNameLst>
                                      </p:cBhvr>
                                      <p:to>
                                        <p:strVal val="visible"/>
                                      </p:to>
                                    </p:set>
                                  </p:childTnLst>
                                </p:cTn>
                              </p:par>
                              <p:par>
                                <p:cTn id="100" presetID="1" presetClass="entr" presetSubtype="0" fill="hold" grpId="3" nodeType="withEffect">
                                  <p:stCondLst>
                                    <p:cond delay="0"/>
                                  </p:stCondLst>
                                  <p:childTnLst>
                                    <p:set>
                                      <p:cBhvr>
                                        <p:cTn id="101" dur="1" fill="hold">
                                          <p:stCondLst>
                                            <p:cond delay="0"/>
                                          </p:stCondLst>
                                        </p:cTn>
                                        <p:tgtEl>
                                          <p:spTgt spid="444461"/>
                                        </p:tgtEl>
                                        <p:attrNameLst>
                                          <p:attrName>style.visibility</p:attrName>
                                        </p:attrNameLst>
                                      </p:cBhvr>
                                      <p:to>
                                        <p:strVal val="visible"/>
                                      </p:to>
                                    </p:set>
                                  </p:childTnLst>
                                </p:cTn>
                              </p:par>
                              <p:par>
                                <p:cTn id="102" presetID="26" presetClass="emph" presetSubtype="0" repeatCount="indefinite" fill="hold" nodeType="withEffect">
                                  <p:stCondLst>
                                    <p:cond delay="0"/>
                                  </p:stCondLst>
                                  <p:childTnLst>
                                    <p:animEffect transition="out" filter="fade">
                                      <p:cBhvr>
                                        <p:cTn id="103" dur="500" tmFilter="0, 0; .2, .5; .8, .5; 1, 0"/>
                                        <p:tgtEl>
                                          <p:spTgt spid="3"/>
                                        </p:tgtEl>
                                      </p:cBhvr>
                                    </p:animEffect>
                                    <p:animScale>
                                      <p:cBhvr>
                                        <p:cTn id="104" dur="250" autoRev="1" fill="hold"/>
                                        <p:tgtEl>
                                          <p:spTgt spid="3"/>
                                        </p:tgtEl>
                                      </p:cBhvr>
                                      <p:by x="105000" y="105000"/>
                                    </p:animScale>
                                  </p:childTnLst>
                                </p:cTn>
                              </p:par>
                              <p:par>
                                <p:cTn id="105" presetID="26" presetClass="emph" presetSubtype="0" repeatCount="indefinite" fill="hold" grpId="3" nodeType="withEffect">
                                  <p:stCondLst>
                                    <p:cond delay="0"/>
                                  </p:stCondLst>
                                  <p:childTnLst>
                                    <p:animEffect transition="out" filter="fade">
                                      <p:cBhvr>
                                        <p:cTn id="106" dur="500" tmFilter="0, 0; .2, .5; .8, .5; 1, 0"/>
                                        <p:tgtEl>
                                          <p:spTgt spid="444434"/>
                                        </p:tgtEl>
                                      </p:cBhvr>
                                    </p:animEffect>
                                    <p:animScale>
                                      <p:cBhvr>
                                        <p:cTn id="107" dur="250" autoRev="1" fill="hold"/>
                                        <p:tgtEl>
                                          <p:spTgt spid="444434"/>
                                        </p:tgtEl>
                                      </p:cBhvr>
                                      <p:by x="105000" y="105000"/>
                                    </p:animScale>
                                  </p:childTnLst>
                                </p:cTn>
                              </p:par>
                              <p:par>
                                <p:cTn id="108" presetID="26" presetClass="emph" presetSubtype="0" repeatCount="indefinite" fill="hold" nodeType="withEffect">
                                  <p:stCondLst>
                                    <p:cond delay="0"/>
                                  </p:stCondLst>
                                  <p:childTnLst>
                                    <p:animEffect transition="out" filter="fade">
                                      <p:cBhvr>
                                        <p:cTn id="109" dur="500" tmFilter="0, 0; .2, .5; .8, .5; 1, 0"/>
                                        <p:tgtEl>
                                          <p:spTgt spid="6"/>
                                        </p:tgtEl>
                                      </p:cBhvr>
                                    </p:animEffect>
                                    <p:animScale>
                                      <p:cBhvr>
                                        <p:cTn id="110" dur="250" autoRev="1" fill="hold"/>
                                        <p:tgtEl>
                                          <p:spTgt spid="6"/>
                                        </p:tgtEl>
                                      </p:cBhvr>
                                      <p:by x="105000" y="105000"/>
                                    </p:animScale>
                                  </p:childTnLst>
                                </p:cTn>
                              </p:par>
                              <p:par>
                                <p:cTn id="111" presetID="26" presetClass="emph" presetSubtype="0" repeatCount="indefinite" fill="hold" grpId="3" nodeType="withEffect">
                                  <p:stCondLst>
                                    <p:cond delay="0"/>
                                  </p:stCondLst>
                                  <p:childTnLst>
                                    <p:animEffect transition="out" filter="fade">
                                      <p:cBhvr>
                                        <p:cTn id="112" dur="500" tmFilter="0, 0; .2, .5; .8, .5; 1, 0"/>
                                        <p:tgtEl>
                                          <p:spTgt spid="444433"/>
                                        </p:tgtEl>
                                      </p:cBhvr>
                                    </p:animEffect>
                                    <p:animScale>
                                      <p:cBhvr>
                                        <p:cTn id="113" dur="250" autoRev="1" fill="hold"/>
                                        <p:tgtEl>
                                          <p:spTgt spid="444433"/>
                                        </p:tgtEl>
                                      </p:cBhvr>
                                      <p:by x="105000" y="105000"/>
                                    </p:animScale>
                                  </p:childTnLst>
                                </p:cTn>
                              </p:par>
                              <p:par>
                                <p:cTn id="114" presetID="26" presetClass="emph" presetSubtype="0" repeatCount="indefinite" fill="hold" grpId="4" nodeType="withEffect">
                                  <p:stCondLst>
                                    <p:cond delay="0"/>
                                  </p:stCondLst>
                                  <p:childTnLst>
                                    <p:animEffect transition="out" filter="fade">
                                      <p:cBhvr>
                                        <p:cTn id="115" dur="500" tmFilter="0, 0; .2, .5; .8, .5; 1, 0"/>
                                        <p:tgtEl>
                                          <p:spTgt spid="444460"/>
                                        </p:tgtEl>
                                      </p:cBhvr>
                                    </p:animEffect>
                                    <p:animScale>
                                      <p:cBhvr>
                                        <p:cTn id="116" dur="250" autoRev="1" fill="hold"/>
                                        <p:tgtEl>
                                          <p:spTgt spid="444460"/>
                                        </p:tgtEl>
                                      </p:cBhvr>
                                      <p:by x="105000" y="105000"/>
                                    </p:animScale>
                                  </p:childTnLst>
                                </p:cTn>
                              </p:par>
                              <p:par>
                                <p:cTn id="117" presetID="26" presetClass="emph" presetSubtype="0" repeatCount="indefinite" fill="hold" grpId="4" nodeType="withEffect">
                                  <p:stCondLst>
                                    <p:cond delay="0"/>
                                  </p:stCondLst>
                                  <p:childTnLst>
                                    <p:animEffect transition="out" filter="fade">
                                      <p:cBhvr>
                                        <p:cTn id="118" dur="500" tmFilter="0, 0; .2, .5; .8, .5; 1, 0"/>
                                        <p:tgtEl>
                                          <p:spTgt spid="444461"/>
                                        </p:tgtEl>
                                      </p:cBhvr>
                                    </p:animEffect>
                                    <p:animScale>
                                      <p:cBhvr>
                                        <p:cTn id="119" dur="250" autoRev="1" fill="hold"/>
                                        <p:tgtEl>
                                          <p:spTgt spid="444461"/>
                                        </p:tgtEl>
                                      </p:cBhvr>
                                      <p:by x="105000" y="105000"/>
                                    </p:animScale>
                                  </p:childTnLst>
                                </p:cTn>
                              </p:par>
                              <p:par>
                                <p:cTn id="120" presetID="22" presetClass="entr" presetSubtype="2" fill="hold" nodeType="withEffect">
                                  <p:stCondLst>
                                    <p:cond delay="0"/>
                                  </p:stCondLst>
                                  <p:childTnLst>
                                    <p:set>
                                      <p:cBhvr>
                                        <p:cTn id="121" dur="1" fill="hold">
                                          <p:stCondLst>
                                            <p:cond delay="0"/>
                                          </p:stCondLst>
                                        </p:cTn>
                                        <p:tgtEl>
                                          <p:spTgt spid="10"/>
                                        </p:tgtEl>
                                        <p:attrNameLst>
                                          <p:attrName>style.visibility</p:attrName>
                                        </p:attrNameLst>
                                      </p:cBhvr>
                                      <p:to>
                                        <p:strVal val="visible"/>
                                      </p:to>
                                    </p:set>
                                    <p:animEffect transition="in" filter="wipe(right)">
                                      <p:cBhvr>
                                        <p:cTn id="122" dur="500"/>
                                        <p:tgtEl>
                                          <p:spTgt spid="10"/>
                                        </p:tgtEl>
                                      </p:cBhvr>
                                    </p:animEffect>
                                  </p:childTnLst>
                                </p:cTn>
                              </p:par>
                            </p:childTnLst>
                          </p:cTn>
                        </p:par>
                        <p:par>
                          <p:cTn id="123" fill="hold" nodeType="afterGroup">
                            <p:stCondLst>
                              <p:cond delay="1500"/>
                            </p:stCondLst>
                            <p:childTnLst>
                              <p:par>
                                <p:cTn id="124" presetID="1" presetClass="exit" presetSubtype="0" fill="hold" nodeType="afterEffect">
                                  <p:stCondLst>
                                    <p:cond delay="500"/>
                                  </p:stCondLst>
                                  <p:childTnLst>
                                    <p:set>
                                      <p:cBhvr>
                                        <p:cTn id="125" dur="1" fill="hold">
                                          <p:stCondLst>
                                            <p:cond delay="0"/>
                                          </p:stCondLst>
                                        </p:cTn>
                                        <p:tgtEl>
                                          <p:spTgt spid="7"/>
                                        </p:tgtEl>
                                        <p:attrNameLst>
                                          <p:attrName>style.visibility</p:attrName>
                                        </p:attrNameLst>
                                      </p:cBhvr>
                                      <p:to>
                                        <p:strVal val="hidden"/>
                                      </p:to>
                                    </p:set>
                                  </p:childTnLst>
                                </p:cTn>
                              </p:par>
                            </p:childTnLst>
                          </p:cTn>
                        </p:par>
                      </p:childTnLst>
                    </p:cTn>
                  </p:par>
                  <p:par>
                    <p:cTn id="126" fill="hold" nodeType="clickPar">
                      <p:stCondLst>
                        <p:cond delay="indefinite"/>
                      </p:stCondLst>
                      <p:childTnLst>
                        <p:par>
                          <p:cTn id="127" fill="hold" nodeType="withGroup">
                            <p:stCondLst>
                              <p:cond delay="0"/>
                            </p:stCondLst>
                            <p:childTnLst>
                              <p:par>
                                <p:cTn id="128" presetID="22" presetClass="entr" presetSubtype="2" fill="hold" nodeType="clickEffect">
                                  <p:stCondLst>
                                    <p:cond delay="0"/>
                                  </p:stCondLst>
                                  <p:childTnLst>
                                    <p:set>
                                      <p:cBhvr>
                                        <p:cTn id="129" dur="1" fill="hold">
                                          <p:stCondLst>
                                            <p:cond delay="0"/>
                                          </p:stCondLst>
                                        </p:cTn>
                                        <p:tgtEl>
                                          <p:spTgt spid="11"/>
                                        </p:tgtEl>
                                        <p:attrNameLst>
                                          <p:attrName>style.visibility</p:attrName>
                                        </p:attrNameLst>
                                      </p:cBhvr>
                                      <p:to>
                                        <p:strVal val="visible"/>
                                      </p:to>
                                    </p:set>
                                    <p:animEffect transition="in" filter="wipe(right)">
                                      <p:cBhvr>
                                        <p:cTn id="13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4420" grpId="0" animBg="1"/>
      <p:bldP spid="444420" grpId="1" animBg="1"/>
      <p:bldP spid="444433" grpId="0" animBg="1"/>
      <p:bldP spid="444433" grpId="1" animBg="1"/>
      <p:bldP spid="444433" grpId="2" animBg="1"/>
      <p:bldP spid="444433" grpId="3" animBg="1"/>
      <p:bldP spid="444434" grpId="0" animBg="1"/>
      <p:bldP spid="444434" grpId="1" animBg="1"/>
      <p:bldP spid="444434" grpId="2" animBg="1"/>
      <p:bldP spid="444434" grpId="3" animBg="1"/>
      <p:bldP spid="444448" grpId="0" animBg="1"/>
      <p:bldP spid="444448" grpId="1" animBg="1"/>
      <p:bldP spid="444460" grpId="0" animBg="1"/>
      <p:bldP spid="444460" grpId="1" animBg="1"/>
      <p:bldP spid="444460" grpId="2" animBg="1"/>
      <p:bldP spid="444460" grpId="3" animBg="1"/>
      <p:bldP spid="444460" grpId="4" animBg="1"/>
      <p:bldP spid="444461" grpId="0" animBg="1"/>
      <p:bldP spid="444461" grpId="1" animBg="1"/>
      <p:bldP spid="444461" grpId="2" animBg="1"/>
      <p:bldP spid="444461" grpId="3" animBg="1"/>
      <p:bldP spid="444461" grpId="4"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2"/>
          <p:cNvSpPr>
            <a:spLocks noGrp="1" noChangeArrowheads="1"/>
          </p:cNvSpPr>
          <p:nvPr>
            <p:ph type="title"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eaLnBrk="1" hangingPunct="1"/>
            <a:r>
              <a:rPr lang="zh-CN" altLang="en-US" smtClean="0">
                <a:effectLst/>
                <a:latin typeface="华文细黑" pitchFamily="2" charset="-122"/>
                <a:ea typeface="黑体" pitchFamily="49" charset="-122"/>
              </a:rPr>
              <a:t>增强</a:t>
            </a:r>
            <a:r>
              <a:rPr lang="en-US" altLang="zh-CN" smtClean="0">
                <a:effectLst/>
                <a:latin typeface="华文细黑" pitchFamily="2" charset="-122"/>
                <a:ea typeface="黑体" pitchFamily="49" charset="-122"/>
              </a:rPr>
              <a:t>IRF2</a:t>
            </a:r>
            <a:r>
              <a:rPr lang="zh-CN" altLang="en-US" smtClean="0">
                <a:effectLst/>
                <a:latin typeface="华文细黑" pitchFamily="2" charset="-122"/>
                <a:ea typeface="黑体" pitchFamily="49" charset="-122"/>
              </a:rPr>
              <a:t>技术的优势</a:t>
            </a:r>
          </a:p>
        </p:txBody>
      </p:sp>
      <p:sp>
        <p:nvSpPr>
          <p:cNvPr id="168963" name="Rectangle 4"/>
          <p:cNvSpPr>
            <a:spLocks noChangeArrowheads="1"/>
          </p:cNvSpPr>
          <p:nvPr/>
        </p:nvSpPr>
        <p:spPr bwMode="ltGray">
          <a:xfrm>
            <a:off x="323850" y="1125538"/>
            <a:ext cx="3965575" cy="2406650"/>
          </a:xfrm>
          <a:prstGeom prst="rect">
            <a:avLst/>
          </a:prstGeom>
          <a:gradFill rotWithShape="1">
            <a:gsLst>
              <a:gs pos="0">
                <a:srgbClr val="8F038F"/>
              </a:gs>
              <a:gs pos="100000">
                <a:srgbClr val="420142"/>
              </a:gs>
            </a:gsLst>
            <a:lin ang="5400000" scaled="1"/>
          </a:gradFill>
          <a:ln w="9525">
            <a:miter lim="800000"/>
            <a:headEnd/>
            <a:tailEnd/>
          </a:ln>
          <a:scene3d>
            <a:camera prst="legacyPerspectiveBottomRight"/>
            <a:lightRig rig="legacyFlat3" dir="b"/>
          </a:scene3d>
          <a:sp3d extrusionH="430200" prstMaterial="legacyMatte">
            <a:bevelT w="13500" h="13500" prst="angle"/>
            <a:bevelB w="13500" h="13500" prst="angle"/>
            <a:extrusionClr>
              <a:schemeClr val="accent2"/>
            </a:extrusionClr>
          </a:sp3d>
        </p:spPr>
        <p:txBody>
          <a:bodyPr wrap="none" anchor="ctr">
            <a:flatTx/>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ctr" eaLnBrk="1" hangingPunct="1"/>
            <a:endParaRPr kumimoji="0" lang="zh-CN" altLang="zh-CN" sz="1800" b="1">
              <a:latin typeface="Arial" pitchFamily="34" charset="0"/>
              <a:ea typeface="华文细黑" pitchFamily="2" charset="-122"/>
            </a:endParaRPr>
          </a:p>
        </p:txBody>
      </p:sp>
      <p:sp>
        <p:nvSpPr>
          <p:cNvPr id="168964" name="Rectangle 5"/>
          <p:cNvSpPr>
            <a:spLocks noChangeArrowheads="1"/>
          </p:cNvSpPr>
          <p:nvPr/>
        </p:nvSpPr>
        <p:spPr bwMode="gray">
          <a:xfrm>
            <a:off x="3635375" y="1773238"/>
            <a:ext cx="368300" cy="118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ctr" eaLnBrk="1" hangingPunct="1">
              <a:buClr>
                <a:srgbClr val="FF0066"/>
              </a:buClr>
              <a:buSzPct val="75000"/>
              <a:buFont typeface="Wingdings" pitchFamily="2" charset="2"/>
              <a:buNone/>
            </a:pPr>
            <a:r>
              <a:rPr kumimoji="0" lang="zh-CN" altLang="en-US" b="1">
                <a:solidFill>
                  <a:schemeClr val="bg1"/>
                </a:solidFill>
                <a:latin typeface="Arial" pitchFamily="34" charset="0"/>
                <a:ea typeface="华文细黑" pitchFamily="2" charset="-122"/>
              </a:rPr>
              <a:t>更简单</a:t>
            </a:r>
          </a:p>
        </p:txBody>
      </p:sp>
      <p:sp>
        <p:nvSpPr>
          <p:cNvPr id="168965" name="Rectangle 6"/>
          <p:cNvSpPr>
            <a:spLocks noChangeArrowheads="1"/>
          </p:cNvSpPr>
          <p:nvPr/>
        </p:nvSpPr>
        <p:spPr bwMode="gray">
          <a:xfrm>
            <a:off x="4672013" y="1125538"/>
            <a:ext cx="4148137" cy="2401887"/>
          </a:xfrm>
          <a:prstGeom prst="rect">
            <a:avLst/>
          </a:prstGeom>
          <a:gradFill rotWithShape="1">
            <a:gsLst>
              <a:gs pos="0">
                <a:srgbClr val="5BBE4E"/>
              </a:gs>
              <a:gs pos="100000">
                <a:srgbClr val="2A5824"/>
              </a:gs>
            </a:gsLst>
            <a:lin ang="5400000" scaled="1"/>
          </a:gradFill>
          <a:ln w="9525">
            <a:miter lim="800000"/>
            <a:headEnd/>
            <a:tailEnd/>
          </a:ln>
          <a:scene3d>
            <a:camera prst="legacyPerspectiveBottomLeft"/>
            <a:lightRig rig="legacyFlat3" dir="b"/>
          </a:scene3d>
          <a:sp3d extrusionH="430200" prstMaterial="legacyMatte">
            <a:bevelT w="13500" h="13500" prst="angle"/>
            <a:bevelB w="13500" h="13500" prst="angle"/>
            <a:extrusionClr>
              <a:schemeClr val="folHlink"/>
            </a:extrusionClr>
          </a:sp3d>
        </p:spPr>
        <p:txBody>
          <a:bodyPr wrap="none" anchor="ctr">
            <a:flatTx/>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ctr" eaLnBrk="1" hangingPunct="1"/>
            <a:endParaRPr kumimoji="0" lang="zh-CN" altLang="zh-CN" sz="1800" b="1">
              <a:latin typeface="Arial" pitchFamily="34" charset="0"/>
              <a:ea typeface="华文细黑" pitchFamily="2" charset="-122"/>
            </a:endParaRPr>
          </a:p>
        </p:txBody>
      </p:sp>
      <p:sp>
        <p:nvSpPr>
          <p:cNvPr id="168966" name="Rectangle 8"/>
          <p:cNvSpPr>
            <a:spLocks noChangeArrowheads="1"/>
          </p:cNvSpPr>
          <p:nvPr/>
        </p:nvSpPr>
        <p:spPr bwMode="gray">
          <a:xfrm>
            <a:off x="323850" y="3963988"/>
            <a:ext cx="3963988" cy="2344737"/>
          </a:xfrm>
          <a:prstGeom prst="rect">
            <a:avLst/>
          </a:prstGeom>
          <a:gradFill rotWithShape="1">
            <a:gsLst>
              <a:gs pos="0">
                <a:srgbClr val="22526A"/>
              </a:gs>
              <a:gs pos="100000">
                <a:srgbClr val="4AB1E4"/>
              </a:gs>
            </a:gsLst>
            <a:lin ang="5400000" scaled="1"/>
          </a:gradFill>
          <a:ln w="9525">
            <a:miter lim="800000"/>
            <a:headEnd/>
            <a:tailEnd/>
          </a:ln>
          <a:scene3d>
            <a:camera prst="legacyPerspectiveTopRight"/>
            <a:lightRig rig="legacyFlat3" dir="b"/>
          </a:scene3d>
          <a:sp3d extrusionH="430200" prstMaterial="legacyMatte">
            <a:bevelT w="13500" h="13500" prst="angle"/>
            <a:bevelB w="13500" h="13500" prst="angle"/>
            <a:extrusionClr>
              <a:schemeClr val="accent1"/>
            </a:extrusionClr>
          </a:sp3d>
        </p:spPr>
        <p:txBody>
          <a:bodyPr wrap="none" anchor="ctr">
            <a:flatTx/>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ctr" eaLnBrk="1" hangingPunct="1"/>
            <a:endParaRPr kumimoji="0" lang="zh-CN" altLang="zh-CN" sz="1800" b="1">
              <a:latin typeface="Arial" pitchFamily="34" charset="0"/>
              <a:ea typeface="华文细黑" pitchFamily="2" charset="-122"/>
            </a:endParaRPr>
          </a:p>
        </p:txBody>
      </p:sp>
      <p:sp>
        <p:nvSpPr>
          <p:cNvPr id="168967" name="Rectangle 9"/>
          <p:cNvSpPr>
            <a:spLocks noChangeArrowheads="1"/>
          </p:cNvSpPr>
          <p:nvPr/>
        </p:nvSpPr>
        <p:spPr bwMode="gray">
          <a:xfrm>
            <a:off x="3635375" y="4473575"/>
            <a:ext cx="355600" cy="118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ctr" eaLnBrk="1" hangingPunct="1">
              <a:buClr>
                <a:srgbClr val="FF0066"/>
              </a:buClr>
              <a:buSzPct val="75000"/>
              <a:buFont typeface="Wingdings" pitchFamily="2" charset="2"/>
              <a:buNone/>
            </a:pPr>
            <a:r>
              <a:rPr kumimoji="0" lang="zh-CN" altLang="en-US" b="1">
                <a:solidFill>
                  <a:schemeClr val="bg1"/>
                </a:solidFill>
                <a:latin typeface="Arial" pitchFamily="34" charset="0"/>
                <a:ea typeface="华文细黑" pitchFamily="2" charset="-122"/>
              </a:rPr>
              <a:t>更高效</a:t>
            </a:r>
          </a:p>
        </p:txBody>
      </p:sp>
      <p:sp>
        <p:nvSpPr>
          <p:cNvPr id="168968" name="Text Box 13"/>
          <p:cNvSpPr txBox="1">
            <a:spLocks noChangeArrowheads="1"/>
          </p:cNvSpPr>
          <p:nvPr/>
        </p:nvSpPr>
        <p:spPr bwMode="gray">
          <a:xfrm>
            <a:off x="395288" y="2703513"/>
            <a:ext cx="3097212"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buFont typeface="Wingdings" pitchFamily="2" charset="2"/>
              <a:buChar char="Ø"/>
            </a:pPr>
            <a:r>
              <a:rPr kumimoji="0" lang="zh-CN" altLang="en-US" sz="1600" b="1">
                <a:solidFill>
                  <a:srgbClr val="FFFFFF"/>
                </a:solidFill>
                <a:latin typeface="Arial" pitchFamily="34" charset="0"/>
                <a:ea typeface="华文细黑" pitchFamily="2" charset="-122"/>
              </a:rPr>
              <a:t>减少</a:t>
            </a:r>
            <a:r>
              <a:rPr kumimoji="0" lang="en-US" altLang="zh-CN" sz="1600" b="1">
                <a:solidFill>
                  <a:srgbClr val="FFFFFF"/>
                </a:solidFill>
                <a:latin typeface="Arial" pitchFamily="34" charset="0"/>
                <a:ea typeface="华文细黑" pitchFamily="2" charset="-122"/>
              </a:rPr>
              <a:t>75%</a:t>
            </a:r>
            <a:r>
              <a:rPr kumimoji="0" lang="zh-CN" altLang="en-US" sz="1600" b="1">
                <a:solidFill>
                  <a:srgbClr val="FFFFFF"/>
                </a:solidFill>
                <a:latin typeface="Arial" pitchFamily="34" charset="0"/>
                <a:ea typeface="华文细黑" pitchFamily="2" charset="-122"/>
              </a:rPr>
              <a:t>的管理节点数</a:t>
            </a:r>
          </a:p>
          <a:p>
            <a:pPr eaLnBrk="1" hangingPunct="1">
              <a:buFont typeface="Wingdings" pitchFamily="2" charset="2"/>
              <a:buChar char="Ø"/>
            </a:pPr>
            <a:r>
              <a:rPr kumimoji="0" lang="zh-CN" altLang="en-US" sz="1600" b="1">
                <a:solidFill>
                  <a:srgbClr val="FFFFFF"/>
                </a:solidFill>
                <a:latin typeface="Arial" pitchFamily="34" charset="0"/>
                <a:ea typeface="华文细黑" pitchFamily="2" charset="-122"/>
              </a:rPr>
              <a:t>无环拓扑，部署维护简单</a:t>
            </a:r>
          </a:p>
        </p:txBody>
      </p:sp>
      <p:sp>
        <p:nvSpPr>
          <p:cNvPr id="168969" name="Text Box 50"/>
          <p:cNvSpPr txBox="1">
            <a:spLocks noChangeArrowheads="1"/>
          </p:cNvSpPr>
          <p:nvPr/>
        </p:nvSpPr>
        <p:spPr bwMode="gray">
          <a:xfrm>
            <a:off x="395288" y="4143375"/>
            <a:ext cx="3024187"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lnSpc>
                <a:spcPct val="120000"/>
              </a:lnSpc>
              <a:buFont typeface="Wingdings" pitchFamily="2" charset="2"/>
              <a:buChar char="Ø"/>
            </a:pPr>
            <a:r>
              <a:rPr kumimoji="0" lang="zh-CN" altLang="en-US" sz="1600" b="1">
                <a:solidFill>
                  <a:srgbClr val="FFFFFF"/>
                </a:solidFill>
                <a:latin typeface="Arial" pitchFamily="34" charset="0"/>
                <a:ea typeface="华文细黑" pitchFamily="2" charset="-122"/>
              </a:rPr>
              <a:t>变“主</a:t>
            </a:r>
            <a:r>
              <a:rPr kumimoji="0" lang="en-US" altLang="zh-CN" sz="1600" b="1">
                <a:solidFill>
                  <a:srgbClr val="FFFFFF"/>
                </a:solidFill>
                <a:latin typeface="Arial" pitchFamily="34" charset="0"/>
                <a:ea typeface="华文细黑" pitchFamily="2" charset="-122"/>
              </a:rPr>
              <a:t>-</a:t>
            </a:r>
            <a:r>
              <a:rPr kumimoji="0" lang="zh-CN" altLang="en-US" sz="1600" b="1">
                <a:solidFill>
                  <a:srgbClr val="FFFFFF"/>
                </a:solidFill>
                <a:latin typeface="Arial" pitchFamily="34" charset="0"/>
                <a:ea typeface="华文细黑" pitchFamily="2" charset="-122"/>
              </a:rPr>
              <a:t>备”模式为“主</a:t>
            </a:r>
            <a:r>
              <a:rPr kumimoji="0" lang="en-US" altLang="zh-CN" sz="1600" b="1">
                <a:solidFill>
                  <a:srgbClr val="FFFFFF"/>
                </a:solidFill>
                <a:latin typeface="Arial" pitchFamily="34" charset="0"/>
                <a:ea typeface="华文细黑" pitchFamily="2" charset="-122"/>
              </a:rPr>
              <a:t>-</a:t>
            </a:r>
            <a:r>
              <a:rPr kumimoji="0" lang="zh-CN" altLang="en-US" sz="1600" b="1">
                <a:solidFill>
                  <a:srgbClr val="FFFFFF"/>
                </a:solidFill>
                <a:latin typeface="Arial" pitchFamily="34" charset="0"/>
                <a:ea typeface="华文细黑" pitchFamily="2" charset="-122"/>
              </a:rPr>
              <a:t>主”模式</a:t>
            </a:r>
          </a:p>
          <a:p>
            <a:pPr eaLnBrk="1" hangingPunct="1">
              <a:lnSpc>
                <a:spcPct val="120000"/>
              </a:lnSpc>
              <a:buFont typeface="Wingdings" pitchFamily="2" charset="2"/>
              <a:buChar char="Ø"/>
            </a:pPr>
            <a:r>
              <a:rPr kumimoji="0" lang="en-US" altLang="zh-CN" sz="1600" b="1">
                <a:solidFill>
                  <a:srgbClr val="FFFFFF"/>
                </a:solidFill>
                <a:latin typeface="Arial" pitchFamily="34" charset="0"/>
                <a:ea typeface="华文细黑" pitchFamily="2" charset="-122"/>
              </a:rPr>
              <a:t>4</a:t>
            </a:r>
            <a:r>
              <a:rPr kumimoji="0" lang="zh-CN" altLang="en-US" sz="1600" b="1">
                <a:solidFill>
                  <a:srgbClr val="FFFFFF"/>
                </a:solidFill>
                <a:latin typeface="Arial" pitchFamily="34" charset="0"/>
                <a:ea typeface="华文细黑" pitchFamily="2" charset="-122"/>
              </a:rPr>
              <a:t>倍提升整机性能和端口密度</a:t>
            </a:r>
            <a:endParaRPr kumimoji="0" lang="zh-CN" altLang="en-US" sz="1400">
              <a:solidFill>
                <a:srgbClr val="FFFFFF"/>
              </a:solidFill>
              <a:latin typeface="Arial" pitchFamily="34" charset="0"/>
              <a:ea typeface="华文细黑" pitchFamily="2" charset="-122"/>
            </a:endParaRPr>
          </a:p>
        </p:txBody>
      </p:sp>
      <p:sp>
        <p:nvSpPr>
          <p:cNvPr id="168970" name="Text Box 51"/>
          <p:cNvSpPr txBox="1">
            <a:spLocks noChangeArrowheads="1"/>
          </p:cNvSpPr>
          <p:nvPr/>
        </p:nvSpPr>
        <p:spPr bwMode="gray">
          <a:xfrm>
            <a:off x="5508625" y="2703513"/>
            <a:ext cx="2882900"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buFont typeface="Wingdings" pitchFamily="2" charset="2"/>
              <a:buChar char="Ø"/>
            </a:pPr>
            <a:r>
              <a:rPr kumimoji="0" lang="zh-CN" altLang="en-US" sz="1600" b="1">
                <a:solidFill>
                  <a:srgbClr val="FFFFFF"/>
                </a:solidFill>
                <a:latin typeface="Arial" pitchFamily="34" charset="0"/>
                <a:ea typeface="华文细黑" pitchFamily="2" charset="-122"/>
              </a:rPr>
              <a:t>毫秒级网络故障收敛时间</a:t>
            </a:r>
          </a:p>
          <a:p>
            <a:pPr eaLnBrk="1" hangingPunct="1">
              <a:buFont typeface="Wingdings" pitchFamily="2" charset="2"/>
              <a:buChar char="Ø"/>
            </a:pPr>
            <a:r>
              <a:rPr kumimoji="0" lang="zh-CN" altLang="en-US" sz="1600" b="1">
                <a:solidFill>
                  <a:srgbClr val="FFFFFF"/>
                </a:solidFill>
                <a:latin typeface="Arial" pitchFamily="34" charset="0"/>
                <a:ea typeface="华文细黑" pitchFamily="2" charset="-122"/>
              </a:rPr>
              <a:t>不间断升级</a:t>
            </a:r>
            <a:endParaRPr kumimoji="0" lang="zh-CN" altLang="en-US" sz="1400">
              <a:solidFill>
                <a:srgbClr val="FFFFFF"/>
              </a:solidFill>
              <a:latin typeface="Arial" pitchFamily="34" charset="0"/>
              <a:ea typeface="华文细黑" pitchFamily="2" charset="-122"/>
            </a:endParaRPr>
          </a:p>
        </p:txBody>
      </p:sp>
      <p:grpSp>
        <p:nvGrpSpPr>
          <p:cNvPr id="168971" name="Group 11"/>
          <p:cNvGrpSpPr>
            <a:grpSpLocks noChangeAspect="1"/>
          </p:cNvGrpSpPr>
          <p:nvPr/>
        </p:nvGrpSpPr>
        <p:grpSpPr bwMode="auto">
          <a:xfrm>
            <a:off x="539750" y="4870450"/>
            <a:ext cx="2663825" cy="1590675"/>
            <a:chOff x="143" y="761"/>
            <a:chExt cx="3841" cy="1975"/>
          </a:xfrm>
        </p:grpSpPr>
        <p:pic>
          <p:nvPicPr>
            <p:cNvPr id="168972" name="Picture 12" descr="S10504_FR_1011"/>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43" y="1572"/>
              <a:ext cx="1249" cy="8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8973" name="Picture 13" descr="S10512_F_1011"/>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201" y="936"/>
              <a:ext cx="941" cy="1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8974" name="Picture 14" descr="S10508-V_F_1011"/>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975" y="761"/>
              <a:ext cx="1069" cy="1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8975" name="Picture 15" descr="S10508_FL_1011"/>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869" y="1071"/>
              <a:ext cx="1115" cy="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68976" name="Rectangle 10"/>
          <p:cNvSpPr>
            <a:spLocks noChangeArrowheads="1"/>
          </p:cNvSpPr>
          <p:nvPr/>
        </p:nvSpPr>
        <p:spPr bwMode="gray">
          <a:xfrm>
            <a:off x="4643438" y="3933825"/>
            <a:ext cx="4176712" cy="2374900"/>
          </a:xfrm>
          <a:prstGeom prst="rect">
            <a:avLst/>
          </a:prstGeom>
          <a:gradFill rotWithShape="1">
            <a:gsLst>
              <a:gs pos="0">
                <a:srgbClr val="72380D"/>
              </a:gs>
              <a:gs pos="100000">
                <a:srgbClr val="F77A1D"/>
              </a:gs>
            </a:gsLst>
            <a:lin ang="5400000" scaled="1"/>
          </a:gradFill>
          <a:ln w="9525">
            <a:miter lim="800000"/>
            <a:headEnd/>
            <a:tailEnd/>
          </a:ln>
          <a:scene3d>
            <a:camera prst="legacyPerspectiveTopLeft"/>
            <a:lightRig rig="legacyFlat3" dir="b"/>
          </a:scene3d>
          <a:sp3d extrusionH="430200" prstMaterial="legacyMatte">
            <a:bevelT w="13500" h="13500" prst="angle"/>
            <a:bevelB w="13500" h="13500" prst="angle"/>
            <a:extrusionClr>
              <a:schemeClr val="hlink"/>
            </a:extrusionClr>
          </a:sp3d>
        </p:spPr>
        <p:txBody>
          <a:bodyPr wrap="none" anchor="ctr">
            <a:flatTx/>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ctr" eaLnBrk="1" hangingPunct="1"/>
            <a:endParaRPr kumimoji="0" lang="zh-CN" altLang="zh-CN" sz="1800" b="1">
              <a:latin typeface="Arial" pitchFamily="34" charset="0"/>
              <a:ea typeface="华文细黑" pitchFamily="2" charset="-122"/>
            </a:endParaRPr>
          </a:p>
        </p:txBody>
      </p:sp>
      <p:sp>
        <p:nvSpPr>
          <p:cNvPr id="168977" name="Rectangle 11"/>
          <p:cNvSpPr>
            <a:spLocks noChangeArrowheads="1"/>
          </p:cNvSpPr>
          <p:nvPr/>
        </p:nvSpPr>
        <p:spPr bwMode="gray">
          <a:xfrm>
            <a:off x="4787900" y="4437063"/>
            <a:ext cx="504825" cy="155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ctr" eaLnBrk="1" hangingPunct="1">
              <a:buClr>
                <a:srgbClr val="FF0066"/>
              </a:buClr>
              <a:buSzPct val="75000"/>
              <a:buFont typeface="Wingdings" pitchFamily="2" charset="2"/>
              <a:buNone/>
            </a:pPr>
            <a:r>
              <a:rPr kumimoji="0" lang="zh-CN" altLang="en-US" b="1">
                <a:solidFill>
                  <a:schemeClr val="bg1"/>
                </a:solidFill>
                <a:latin typeface="Arial" pitchFamily="34" charset="0"/>
                <a:ea typeface="华文细黑" pitchFamily="2" charset="-122"/>
              </a:rPr>
              <a:t>弹性扩展</a:t>
            </a:r>
          </a:p>
        </p:txBody>
      </p:sp>
      <p:sp>
        <p:nvSpPr>
          <p:cNvPr id="168978" name="Text Box 52"/>
          <p:cNvSpPr txBox="1">
            <a:spLocks noChangeArrowheads="1"/>
          </p:cNvSpPr>
          <p:nvPr/>
        </p:nvSpPr>
        <p:spPr bwMode="gray">
          <a:xfrm>
            <a:off x="5508625" y="4143375"/>
            <a:ext cx="3097213"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buFont typeface="Wingdings" pitchFamily="2" charset="2"/>
              <a:buChar char="Ø"/>
            </a:pPr>
            <a:r>
              <a:rPr kumimoji="0" lang="zh-CN" altLang="en-US" sz="1600" b="1">
                <a:solidFill>
                  <a:srgbClr val="FFFFFF"/>
                </a:solidFill>
                <a:latin typeface="Arial" pitchFamily="34" charset="0"/>
                <a:ea typeface="华文细黑" pitchFamily="2" charset="-122"/>
              </a:rPr>
              <a:t>按需弹性扩展，保护</a:t>
            </a:r>
            <a:r>
              <a:rPr kumimoji="0" lang="en-US" altLang="zh-CN" sz="1600" b="1">
                <a:solidFill>
                  <a:srgbClr val="FFFFFF"/>
                </a:solidFill>
                <a:latin typeface="Arial" pitchFamily="34" charset="0"/>
                <a:ea typeface="华文细黑" pitchFamily="2" charset="-122"/>
              </a:rPr>
              <a:t>TCO</a:t>
            </a:r>
          </a:p>
          <a:p>
            <a:pPr eaLnBrk="1" hangingPunct="1">
              <a:buFont typeface="Wingdings" pitchFamily="2" charset="2"/>
              <a:buChar char="Ø"/>
            </a:pPr>
            <a:r>
              <a:rPr kumimoji="0" lang="zh-CN" altLang="en-US" sz="1600" b="1">
                <a:solidFill>
                  <a:srgbClr val="FFFFFF"/>
                </a:solidFill>
                <a:latin typeface="Arial" pitchFamily="34" charset="0"/>
                <a:ea typeface="华文细黑" pitchFamily="2" charset="-122"/>
              </a:rPr>
              <a:t>更适合面向云网络规模的提升</a:t>
            </a:r>
          </a:p>
        </p:txBody>
      </p:sp>
      <p:grpSp>
        <p:nvGrpSpPr>
          <p:cNvPr id="168979" name="Group 19"/>
          <p:cNvGrpSpPr>
            <a:grpSpLocks/>
          </p:cNvGrpSpPr>
          <p:nvPr/>
        </p:nvGrpSpPr>
        <p:grpSpPr bwMode="auto">
          <a:xfrm>
            <a:off x="3649663" y="2921000"/>
            <a:ext cx="1660525" cy="1612900"/>
            <a:chOff x="2299" y="1840"/>
            <a:chExt cx="1046" cy="1016"/>
          </a:xfrm>
        </p:grpSpPr>
        <p:grpSp>
          <p:nvGrpSpPr>
            <p:cNvPr id="168980" name="Group 33"/>
            <p:cNvGrpSpPr>
              <a:grpSpLocks/>
            </p:cNvGrpSpPr>
            <p:nvPr/>
          </p:nvGrpSpPr>
          <p:grpSpPr bwMode="auto">
            <a:xfrm>
              <a:off x="2299" y="1840"/>
              <a:ext cx="1046" cy="1016"/>
              <a:chOff x="2457" y="2000"/>
              <a:chExt cx="901" cy="888"/>
            </a:xfrm>
          </p:grpSpPr>
          <p:pic>
            <p:nvPicPr>
              <p:cNvPr id="168981" name="Picture 34" descr="circuler_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gray">
              <a:xfrm>
                <a:off x="2457" y="2000"/>
                <a:ext cx="901" cy="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9843" name="Oval 35"/>
              <p:cNvSpPr>
                <a:spLocks noChangeArrowheads="1"/>
              </p:cNvSpPr>
              <p:nvPr/>
            </p:nvSpPr>
            <p:spPr bwMode="gray">
              <a:xfrm>
                <a:off x="2457" y="2000"/>
                <a:ext cx="895" cy="888"/>
              </a:xfrm>
              <a:prstGeom prst="ellipse">
                <a:avLst/>
              </a:prstGeom>
              <a:gradFill rotWithShape="1">
                <a:gsLst>
                  <a:gs pos="0">
                    <a:srgbClr val="FFFF99">
                      <a:gamma/>
                      <a:shade val="26275"/>
                      <a:invGamma/>
                      <a:alpha val="89999"/>
                    </a:srgbClr>
                  </a:gs>
                  <a:gs pos="50000">
                    <a:srgbClr val="FFFF99">
                      <a:alpha val="45000"/>
                    </a:srgbClr>
                  </a:gs>
                  <a:gs pos="100000">
                    <a:srgbClr val="FFFF99">
                      <a:gamma/>
                      <a:shade val="26275"/>
                      <a:invGamma/>
                      <a:alpha val="89999"/>
                    </a:srgbClr>
                  </a:gs>
                </a:gsLst>
                <a:lin ang="5400000" scaled="1"/>
              </a:gradFill>
              <a:ln w="57150" algn="ctr">
                <a:solidFill>
                  <a:srgbClr val="F8F8F8"/>
                </a:solidFill>
                <a:round/>
                <a:headEnd/>
                <a:tailEnd/>
              </a:ln>
              <a:effectLst/>
            </p:spPr>
            <p:txBody>
              <a:bodyPr wrap="none" anchor="ctr"/>
              <a:lstStyle/>
              <a:p>
                <a:pPr>
                  <a:defRPr/>
                </a:pPr>
                <a:endParaRPr kumimoji="0" lang="zh-CN" altLang="zh-CN" sz="2800">
                  <a:solidFill>
                    <a:schemeClr val="bg1"/>
                  </a:solidFill>
                  <a:latin typeface="微软雅黑" pitchFamily="34" charset="-122"/>
                  <a:ea typeface="宋体" charset="-122"/>
                </a:endParaRPr>
              </a:p>
            </p:txBody>
          </p:sp>
          <p:sp>
            <p:nvSpPr>
              <p:cNvPr id="168985" name="Freeform 36"/>
              <p:cNvSpPr>
                <a:spLocks/>
              </p:cNvSpPr>
              <p:nvPr/>
            </p:nvSpPr>
            <p:spPr bwMode="gray">
              <a:xfrm>
                <a:off x="2550" y="2018"/>
                <a:ext cx="703" cy="308"/>
              </a:xfrm>
              <a:custGeom>
                <a:avLst/>
                <a:gdLst>
                  <a:gd name="T0" fmla="*/ 196 w 1321"/>
                  <a:gd name="T1" fmla="*/ 32 h 712"/>
                  <a:gd name="T2" fmla="*/ 199 w 1321"/>
                  <a:gd name="T3" fmla="*/ 36 h 712"/>
                  <a:gd name="T4" fmla="*/ 199 w 1321"/>
                  <a:gd name="T5" fmla="*/ 39 h 712"/>
                  <a:gd name="T6" fmla="*/ 199 w 1321"/>
                  <a:gd name="T7" fmla="*/ 42 h 712"/>
                  <a:gd name="T8" fmla="*/ 196 w 1321"/>
                  <a:gd name="T9" fmla="*/ 45 h 712"/>
                  <a:gd name="T10" fmla="*/ 192 w 1321"/>
                  <a:gd name="T11" fmla="*/ 47 h 712"/>
                  <a:gd name="T12" fmla="*/ 187 w 1321"/>
                  <a:gd name="T13" fmla="*/ 49 h 712"/>
                  <a:gd name="T14" fmla="*/ 180 w 1321"/>
                  <a:gd name="T15" fmla="*/ 51 h 712"/>
                  <a:gd name="T16" fmla="*/ 173 w 1321"/>
                  <a:gd name="T17" fmla="*/ 53 h 712"/>
                  <a:gd name="T18" fmla="*/ 164 w 1321"/>
                  <a:gd name="T19" fmla="*/ 54 h 712"/>
                  <a:gd name="T20" fmla="*/ 155 w 1321"/>
                  <a:gd name="T21" fmla="*/ 55 h 712"/>
                  <a:gd name="T22" fmla="*/ 146 w 1321"/>
                  <a:gd name="T23" fmla="*/ 56 h 712"/>
                  <a:gd name="T24" fmla="*/ 135 w 1321"/>
                  <a:gd name="T25" fmla="*/ 57 h 712"/>
                  <a:gd name="T26" fmla="*/ 125 w 1321"/>
                  <a:gd name="T27" fmla="*/ 58 h 712"/>
                  <a:gd name="T28" fmla="*/ 120 w 1321"/>
                  <a:gd name="T29" fmla="*/ 58 h 712"/>
                  <a:gd name="T30" fmla="*/ 72 w 1321"/>
                  <a:gd name="T31" fmla="*/ 58 h 712"/>
                  <a:gd name="T32" fmla="*/ 71 w 1321"/>
                  <a:gd name="T33" fmla="*/ 58 h 712"/>
                  <a:gd name="T34" fmla="*/ 62 w 1321"/>
                  <a:gd name="T35" fmla="*/ 57 h 712"/>
                  <a:gd name="T36" fmla="*/ 52 w 1321"/>
                  <a:gd name="T37" fmla="*/ 57 h 712"/>
                  <a:gd name="T38" fmla="*/ 44 w 1321"/>
                  <a:gd name="T39" fmla="*/ 56 h 712"/>
                  <a:gd name="T40" fmla="*/ 36 w 1321"/>
                  <a:gd name="T41" fmla="*/ 56 h 712"/>
                  <a:gd name="T42" fmla="*/ 28 w 1321"/>
                  <a:gd name="T43" fmla="*/ 55 h 712"/>
                  <a:gd name="T44" fmla="*/ 21 w 1321"/>
                  <a:gd name="T45" fmla="*/ 54 h 712"/>
                  <a:gd name="T46" fmla="*/ 15 w 1321"/>
                  <a:gd name="T47" fmla="*/ 52 h 712"/>
                  <a:gd name="T48" fmla="*/ 10 w 1321"/>
                  <a:gd name="T49" fmla="*/ 51 h 712"/>
                  <a:gd name="T50" fmla="*/ 6 w 1321"/>
                  <a:gd name="T51" fmla="*/ 49 h 712"/>
                  <a:gd name="T52" fmla="*/ 3 w 1321"/>
                  <a:gd name="T53" fmla="*/ 47 h 712"/>
                  <a:gd name="T54" fmla="*/ 1 w 1321"/>
                  <a:gd name="T55" fmla="*/ 45 h 712"/>
                  <a:gd name="T56" fmla="*/ 0 w 1321"/>
                  <a:gd name="T57" fmla="*/ 42 h 712"/>
                  <a:gd name="T58" fmla="*/ 0 w 1321"/>
                  <a:gd name="T59" fmla="*/ 42 h 712"/>
                  <a:gd name="T60" fmla="*/ 1 w 1321"/>
                  <a:gd name="T61" fmla="*/ 39 h 712"/>
                  <a:gd name="T62" fmla="*/ 3 w 1321"/>
                  <a:gd name="T63" fmla="*/ 36 h 712"/>
                  <a:gd name="T64" fmla="*/ 7 w 1321"/>
                  <a:gd name="T65" fmla="*/ 30 h 712"/>
                  <a:gd name="T66" fmla="*/ 14 w 1321"/>
                  <a:gd name="T67" fmla="*/ 24 h 712"/>
                  <a:gd name="T68" fmla="*/ 22 w 1321"/>
                  <a:gd name="T69" fmla="*/ 19 h 712"/>
                  <a:gd name="T70" fmla="*/ 31 w 1321"/>
                  <a:gd name="T71" fmla="*/ 14 h 712"/>
                  <a:gd name="T72" fmla="*/ 41 w 1321"/>
                  <a:gd name="T73" fmla="*/ 10 h 712"/>
                  <a:gd name="T74" fmla="*/ 51 w 1321"/>
                  <a:gd name="T75" fmla="*/ 6 h 712"/>
                  <a:gd name="T76" fmla="*/ 63 w 1321"/>
                  <a:gd name="T77" fmla="*/ 4 h 712"/>
                  <a:gd name="T78" fmla="*/ 75 w 1321"/>
                  <a:gd name="T79" fmla="*/ 2 h 712"/>
                  <a:gd name="T80" fmla="*/ 87 w 1321"/>
                  <a:gd name="T81" fmla="*/ 0 h 712"/>
                  <a:gd name="T82" fmla="*/ 101 w 1321"/>
                  <a:gd name="T83" fmla="*/ 0 h 712"/>
                  <a:gd name="T84" fmla="*/ 101 w 1321"/>
                  <a:gd name="T85" fmla="*/ 0 h 712"/>
                  <a:gd name="T86" fmla="*/ 114 w 1321"/>
                  <a:gd name="T87" fmla="*/ 0 h 712"/>
                  <a:gd name="T88" fmla="*/ 128 w 1321"/>
                  <a:gd name="T89" fmla="*/ 2 h 712"/>
                  <a:gd name="T90" fmla="*/ 140 w 1321"/>
                  <a:gd name="T91" fmla="*/ 4 h 712"/>
                  <a:gd name="T92" fmla="*/ 152 w 1321"/>
                  <a:gd name="T93" fmla="*/ 7 h 712"/>
                  <a:gd name="T94" fmla="*/ 163 w 1321"/>
                  <a:gd name="T95" fmla="*/ 11 h 712"/>
                  <a:gd name="T96" fmla="*/ 173 w 1321"/>
                  <a:gd name="T97" fmla="*/ 16 h 712"/>
                  <a:gd name="T98" fmla="*/ 182 w 1321"/>
                  <a:gd name="T99" fmla="*/ 21 h 712"/>
                  <a:gd name="T100" fmla="*/ 189 w 1321"/>
                  <a:gd name="T101" fmla="*/ 26 h 712"/>
                  <a:gd name="T102" fmla="*/ 196 w 1321"/>
                  <a:gd name="T103" fmla="*/ 32 h 712"/>
                  <a:gd name="T104" fmla="*/ 196 w 1321"/>
                  <a:gd name="T105" fmla="*/ 32 h 71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321"/>
                  <a:gd name="T160" fmla="*/ 0 h 712"/>
                  <a:gd name="T161" fmla="*/ 1321 w 1321"/>
                  <a:gd name="T162" fmla="*/ 712 h 712"/>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759" y="6"/>
                    </a:lnTo>
                    <a:lnTo>
                      <a:pt x="847" y="23"/>
                    </a:lnTo>
                    <a:lnTo>
                      <a:pt x="932" y="53"/>
                    </a:lnTo>
                    <a:lnTo>
                      <a:pt x="1010" y="90"/>
                    </a:lnTo>
                    <a:lnTo>
                      <a:pt x="1082" y="137"/>
                    </a:lnTo>
                    <a:lnTo>
                      <a:pt x="1149" y="194"/>
                    </a:lnTo>
                    <a:lnTo>
                      <a:pt x="1208" y="256"/>
                    </a:lnTo>
                    <a:lnTo>
                      <a:pt x="1258" y="325"/>
                    </a:lnTo>
                    <a:lnTo>
                      <a:pt x="1301" y="401"/>
                    </a:lnTo>
                    <a:close/>
                  </a:path>
                </a:pathLst>
              </a:custGeom>
              <a:gradFill rotWithShape="1">
                <a:gsLst>
                  <a:gs pos="0">
                    <a:srgbClr val="FFFFFF"/>
                  </a:gs>
                  <a:gs pos="100000">
                    <a:srgbClr val="E2E1B7"/>
                  </a:gs>
                </a:gsLst>
                <a:lin ang="5400000" scaled="1"/>
              </a:gradFill>
              <a:ln>
                <a:noFill/>
              </a:ln>
              <a:extLst>
                <a:ext uri="{91240B29-F687-4F45-9708-019B960494DF}">
                  <a14:hiddenLine xmlns:a14="http://schemas.microsoft.com/office/drawing/2010/main" w="0">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zh-CN" sz="2800">
                  <a:solidFill>
                    <a:schemeClr val="bg1"/>
                  </a:solidFill>
                  <a:latin typeface="微软雅黑" pitchFamily="34" charset="-122"/>
                </a:endParaRPr>
              </a:p>
            </p:txBody>
          </p:sp>
          <p:grpSp>
            <p:nvGrpSpPr>
              <p:cNvPr id="168986" name="Group 37"/>
              <p:cNvGrpSpPr>
                <a:grpSpLocks/>
              </p:cNvGrpSpPr>
              <p:nvPr/>
            </p:nvGrpSpPr>
            <p:grpSpPr bwMode="auto">
              <a:xfrm rot="-1297425" flipH="1" flipV="1">
                <a:off x="2525" y="2693"/>
                <a:ext cx="781" cy="188"/>
                <a:chOff x="2532" y="1051"/>
                <a:chExt cx="893" cy="246"/>
              </a:xfrm>
            </p:grpSpPr>
            <p:grpSp>
              <p:nvGrpSpPr>
                <p:cNvPr id="168987" name="Group 38"/>
                <p:cNvGrpSpPr>
                  <a:grpSpLocks/>
                </p:cNvGrpSpPr>
                <p:nvPr/>
              </p:nvGrpSpPr>
              <p:grpSpPr bwMode="auto">
                <a:xfrm>
                  <a:off x="2532" y="1051"/>
                  <a:ext cx="743" cy="185"/>
                  <a:chOff x="1565" y="2568"/>
                  <a:chExt cx="1118" cy="279"/>
                </a:xfrm>
              </p:grpSpPr>
              <p:sp>
                <p:nvSpPr>
                  <p:cNvPr id="168988" name="AutoShape 39"/>
                  <p:cNvSpPr>
                    <a:spLocks noChangeArrowheads="1"/>
                  </p:cNvSpPr>
                  <p:nvPr/>
                </p:nvSpPr>
                <p:spPr bwMode="gray">
                  <a:xfrm rot="5263130">
                    <a:off x="1859" y="2274"/>
                    <a:ext cx="227" cy="816"/>
                  </a:xfrm>
                  <a:prstGeom prst="moon">
                    <a:avLst>
                      <a:gd name="adj" fmla="val 49773"/>
                    </a:avLst>
                  </a:prstGeom>
                  <a:solidFill>
                    <a:srgbClr val="F8F8F8">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wrap="none" anchor="ct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zh-CN" sz="2800">
                      <a:solidFill>
                        <a:schemeClr val="bg1"/>
                      </a:solidFill>
                      <a:latin typeface="微软雅黑" pitchFamily="34" charset="-122"/>
                    </a:endParaRPr>
                  </a:p>
                </p:txBody>
              </p:sp>
              <p:sp>
                <p:nvSpPr>
                  <p:cNvPr id="168989" name="AutoShape 40"/>
                  <p:cNvSpPr>
                    <a:spLocks noChangeArrowheads="1"/>
                  </p:cNvSpPr>
                  <p:nvPr/>
                </p:nvSpPr>
                <p:spPr bwMode="gray">
                  <a:xfrm rot="6078281">
                    <a:off x="1995" y="2274"/>
                    <a:ext cx="227" cy="816"/>
                  </a:xfrm>
                  <a:prstGeom prst="moon">
                    <a:avLst>
                      <a:gd name="adj" fmla="val 49773"/>
                    </a:avLst>
                  </a:prstGeom>
                  <a:solidFill>
                    <a:srgbClr val="F8F8F8">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wrap="none" anchor="ct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zh-CN" sz="2800">
                      <a:solidFill>
                        <a:schemeClr val="bg1"/>
                      </a:solidFill>
                      <a:latin typeface="微软雅黑" pitchFamily="34" charset="-122"/>
                    </a:endParaRPr>
                  </a:p>
                </p:txBody>
              </p:sp>
              <p:sp>
                <p:nvSpPr>
                  <p:cNvPr id="168990" name="AutoShape 41"/>
                  <p:cNvSpPr>
                    <a:spLocks noChangeArrowheads="1"/>
                  </p:cNvSpPr>
                  <p:nvPr/>
                </p:nvSpPr>
                <p:spPr bwMode="gray">
                  <a:xfrm rot="6373927">
                    <a:off x="2071" y="2296"/>
                    <a:ext cx="227" cy="816"/>
                  </a:xfrm>
                  <a:prstGeom prst="moon">
                    <a:avLst>
                      <a:gd name="adj" fmla="val 49773"/>
                    </a:avLst>
                  </a:prstGeom>
                  <a:solidFill>
                    <a:srgbClr val="F8F8F8">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wrap="none" anchor="ct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zh-CN" sz="2800">
                      <a:solidFill>
                        <a:schemeClr val="bg1"/>
                      </a:solidFill>
                      <a:latin typeface="微软雅黑" pitchFamily="34" charset="-122"/>
                    </a:endParaRPr>
                  </a:p>
                </p:txBody>
              </p:sp>
              <p:sp>
                <p:nvSpPr>
                  <p:cNvPr id="168991" name="AutoShape 42"/>
                  <p:cNvSpPr>
                    <a:spLocks noChangeArrowheads="1"/>
                  </p:cNvSpPr>
                  <p:nvPr/>
                </p:nvSpPr>
                <p:spPr bwMode="gray">
                  <a:xfrm rot="6906312">
                    <a:off x="2161" y="2326"/>
                    <a:ext cx="227" cy="816"/>
                  </a:xfrm>
                  <a:prstGeom prst="moon">
                    <a:avLst>
                      <a:gd name="adj" fmla="val 49773"/>
                    </a:avLst>
                  </a:prstGeom>
                  <a:solidFill>
                    <a:srgbClr val="F8F8F8">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wrap="none" anchor="ct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zh-CN" sz="2800">
                      <a:solidFill>
                        <a:schemeClr val="bg1"/>
                      </a:solidFill>
                      <a:latin typeface="微软雅黑" pitchFamily="34" charset="-122"/>
                    </a:endParaRPr>
                  </a:p>
                </p:txBody>
              </p:sp>
            </p:grpSp>
            <p:grpSp>
              <p:nvGrpSpPr>
                <p:cNvPr id="168992" name="Group 43"/>
                <p:cNvGrpSpPr>
                  <a:grpSpLocks/>
                </p:cNvGrpSpPr>
                <p:nvPr/>
              </p:nvGrpSpPr>
              <p:grpSpPr bwMode="auto">
                <a:xfrm rot="1353540">
                  <a:off x="2682" y="1111"/>
                  <a:ext cx="743" cy="186"/>
                  <a:chOff x="1565" y="2568"/>
                  <a:chExt cx="1118" cy="279"/>
                </a:xfrm>
              </p:grpSpPr>
              <p:sp>
                <p:nvSpPr>
                  <p:cNvPr id="168993" name="AutoShape 44"/>
                  <p:cNvSpPr>
                    <a:spLocks noChangeArrowheads="1"/>
                  </p:cNvSpPr>
                  <p:nvPr/>
                </p:nvSpPr>
                <p:spPr bwMode="gray">
                  <a:xfrm rot="5263130">
                    <a:off x="1859" y="2274"/>
                    <a:ext cx="227" cy="816"/>
                  </a:xfrm>
                  <a:prstGeom prst="moon">
                    <a:avLst>
                      <a:gd name="adj" fmla="val 49773"/>
                    </a:avLst>
                  </a:prstGeom>
                  <a:solidFill>
                    <a:srgbClr val="F8F8F8">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wrap="none" anchor="ct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zh-CN" sz="2800">
                      <a:solidFill>
                        <a:schemeClr val="bg1"/>
                      </a:solidFill>
                      <a:latin typeface="微软雅黑" pitchFamily="34" charset="-122"/>
                    </a:endParaRPr>
                  </a:p>
                </p:txBody>
              </p:sp>
              <p:sp>
                <p:nvSpPr>
                  <p:cNvPr id="168994" name="AutoShape 45"/>
                  <p:cNvSpPr>
                    <a:spLocks noChangeArrowheads="1"/>
                  </p:cNvSpPr>
                  <p:nvPr/>
                </p:nvSpPr>
                <p:spPr bwMode="gray">
                  <a:xfrm rot="6078281">
                    <a:off x="1995" y="2274"/>
                    <a:ext cx="227" cy="816"/>
                  </a:xfrm>
                  <a:prstGeom prst="moon">
                    <a:avLst>
                      <a:gd name="adj" fmla="val 49773"/>
                    </a:avLst>
                  </a:prstGeom>
                  <a:solidFill>
                    <a:srgbClr val="F8F8F8">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wrap="none" anchor="ct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zh-CN" sz="2800">
                      <a:solidFill>
                        <a:schemeClr val="bg1"/>
                      </a:solidFill>
                      <a:latin typeface="微软雅黑" pitchFamily="34" charset="-122"/>
                    </a:endParaRPr>
                  </a:p>
                </p:txBody>
              </p:sp>
              <p:sp>
                <p:nvSpPr>
                  <p:cNvPr id="168995" name="AutoShape 46"/>
                  <p:cNvSpPr>
                    <a:spLocks noChangeArrowheads="1"/>
                  </p:cNvSpPr>
                  <p:nvPr/>
                </p:nvSpPr>
                <p:spPr bwMode="gray">
                  <a:xfrm rot="6373927">
                    <a:off x="2071" y="2296"/>
                    <a:ext cx="227" cy="816"/>
                  </a:xfrm>
                  <a:prstGeom prst="moon">
                    <a:avLst>
                      <a:gd name="adj" fmla="val 49773"/>
                    </a:avLst>
                  </a:prstGeom>
                  <a:solidFill>
                    <a:srgbClr val="F8F8F8">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wrap="none" anchor="ct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zh-CN" sz="2800">
                      <a:solidFill>
                        <a:schemeClr val="bg1"/>
                      </a:solidFill>
                      <a:latin typeface="微软雅黑" pitchFamily="34" charset="-122"/>
                    </a:endParaRPr>
                  </a:p>
                </p:txBody>
              </p:sp>
              <p:sp>
                <p:nvSpPr>
                  <p:cNvPr id="168996" name="AutoShape 47"/>
                  <p:cNvSpPr>
                    <a:spLocks noChangeArrowheads="1"/>
                  </p:cNvSpPr>
                  <p:nvPr/>
                </p:nvSpPr>
                <p:spPr bwMode="gray">
                  <a:xfrm rot="6906312">
                    <a:off x="2161" y="2326"/>
                    <a:ext cx="227" cy="816"/>
                  </a:xfrm>
                  <a:prstGeom prst="moon">
                    <a:avLst>
                      <a:gd name="adj" fmla="val 49773"/>
                    </a:avLst>
                  </a:prstGeom>
                  <a:solidFill>
                    <a:srgbClr val="F8F8F8">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wrap="none" anchor="ct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zh-CN" sz="2800">
                      <a:solidFill>
                        <a:schemeClr val="bg1"/>
                      </a:solidFill>
                      <a:latin typeface="微软雅黑" pitchFamily="34" charset="-122"/>
                    </a:endParaRPr>
                  </a:p>
                </p:txBody>
              </p:sp>
            </p:grpSp>
          </p:grpSp>
        </p:grpSp>
        <p:sp>
          <p:nvSpPr>
            <p:cNvPr id="487461" name="Text Box 48"/>
            <p:cNvSpPr txBox="1">
              <a:spLocks noChangeArrowheads="1"/>
            </p:cNvSpPr>
            <p:nvPr/>
          </p:nvSpPr>
          <p:spPr bwMode="gray">
            <a:xfrm>
              <a:off x="2426" y="2160"/>
              <a:ext cx="812" cy="442"/>
            </a:xfrm>
            <a:prstGeom prst="rect">
              <a:avLst/>
            </a:prstGeom>
            <a:noFill/>
            <a:ln w="9525" algn="ctr">
              <a:noFill/>
              <a:miter lim="800000"/>
              <a:headEnd/>
              <a:tailEnd/>
            </a:ln>
          </p:spPr>
          <p:txBody>
            <a:bodyPr>
              <a:spAutoFit/>
            </a:bodyPr>
            <a:lstStyle/>
            <a:p>
              <a:pPr algn="ctr" eaLnBrk="0" hangingPunct="0">
                <a:defRPr/>
              </a:pPr>
              <a:r>
                <a:rPr kumimoji="0" lang="en-US" altLang="zh-CN" sz="4000" b="1">
                  <a:solidFill>
                    <a:srgbClr val="CC0000"/>
                  </a:solidFill>
                  <a:effectLst>
                    <a:outerShdw blurRad="38100" dist="38100" dir="2700000" algn="tl">
                      <a:srgbClr val="C0C0C0"/>
                    </a:outerShdw>
                  </a:effectLst>
                  <a:latin typeface="Arial" charset="0"/>
                  <a:ea typeface="华文细黑" pitchFamily="2" charset="-122"/>
                </a:rPr>
                <a:t>IRF2</a:t>
              </a:r>
            </a:p>
          </p:txBody>
        </p:sp>
      </p:grpSp>
      <p:sp>
        <p:nvSpPr>
          <p:cNvPr id="168998" name="Rectangle 5"/>
          <p:cNvSpPr>
            <a:spLocks noChangeArrowheads="1"/>
          </p:cNvSpPr>
          <p:nvPr/>
        </p:nvSpPr>
        <p:spPr bwMode="gray">
          <a:xfrm>
            <a:off x="4851400" y="1773238"/>
            <a:ext cx="368300" cy="118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ctr" eaLnBrk="1" hangingPunct="1">
              <a:buClr>
                <a:srgbClr val="FF0066"/>
              </a:buClr>
              <a:buSzPct val="75000"/>
              <a:buFont typeface="Wingdings" pitchFamily="2" charset="2"/>
              <a:buNone/>
            </a:pPr>
            <a:r>
              <a:rPr kumimoji="0" lang="zh-CN" altLang="en-US" b="1">
                <a:solidFill>
                  <a:schemeClr val="bg1"/>
                </a:solidFill>
                <a:latin typeface="Arial" pitchFamily="34" charset="0"/>
                <a:ea typeface="华文细黑" pitchFamily="2" charset="-122"/>
              </a:rPr>
              <a:t>更可靠</a:t>
            </a:r>
          </a:p>
        </p:txBody>
      </p:sp>
      <p:pic>
        <p:nvPicPr>
          <p:cNvPr id="168999" name="Picture 39" descr="公司精美素材图35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1188" y="1341438"/>
            <a:ext cx="2657475" cy="127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9000" name="Picture 40" descr="公司精美素材图13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51500" y="4797425"/>
            <a:ext cx="2665413"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9001" name="Picture 41" descr="公司精美素材图46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651500" y="1412875"/>
            <a:ext cx="2665413"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00273201"/>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5106" name="Picture 2" descr="SSL VPN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64163" y="5008563"/>
            <a:ext cx="2016125" cy="1157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2675" name="Freeform 3"/>
          <p:cNvSpPr>
            <a:spLocks/>
          </p:cNvSpPr>
          <p:nvPr/>
        </p:nvSpPr>
        <p:spPr bwMode="auto">
          <a:xfrm>
            <a:off x="1908175" y="1309688"/>
            <a:ext cx="1385888" cy="3071812"/>
          </a:xfrm>
          <a:custGeom>
            <a:avLst/>
            <a:gdLst/>
            <a:ahLst/>
            <a:cxnLst>
              <a:cxn ang="0">
                <a:pos x="0" y="0"/>
              </a:cxn>
              <a:cxn ang="0">
                <a:pos x="571" y="565"/>
              </a:cxn>
              <a:cxn ang="0">
                <a:pos x="571" y="442"/>
              </a:cxn>
              <a:cxn ang="0">
                <a:pos x="873" y="967"/>
              </a:cxn>
              <a:cxn ang="0">
                <a:pos x="576" y="1487"/>
              </a:cxn>
              <a:cxn ang="0">
                <a:pos x="576" y="1348"/>
              </a:cxn>
              <a:cxn ang="0">
                <a:pos x="0" y="1935"/>
              </a:cxn>
              <a:cxn ang="0">
                <a:pos x="0" y="0"/>
              </a:cxn>
            </a:cxnLst>
            <a:rect l="0" t="0" r="r" b="b"/>
            <a:pathLst>
              <a:path w="873" h="1935">
                <a:moveTo>
                  <a:pt x="0" y="0"/>
                </a:moveTo>
                <a:lnTo>
                  <a:pt x="571" y="565"/>
                </a:lnTo>
                <a:lnTo>
                  <a:pt x="571" y="442"/>
                </a:lnTo>
                <a:lnTo>
                  <a:pt x="873" y="967"/>
                </a:lnTo>
                <a:lnTo>
                  <a:pt x="576" y="1487"/>
                </a:lnTo>
                <a:lnTo>
                  <a:pt x="576" y="1348"/>
                </a:lnTo>
                <a:lnTo>
                  <a:pt x="0" y="1935"/>
                </a:lnTo>
                <a:lnTo>
                  <a:pt x="0" y="0"/>
                </a:lnTo>
                <a:close/>
              </a:path>
            </a:pathLst>
          </a:custGeom>
          <a:gradFill rotWithShape="1">
            <a:gsLst>
              <a:gs pos="0">
                <a:schemeClr val="folHlink">
                  <a:gamma/>
                  <a:tint val="84706"/>
                  <a:invGamma/>
                  <a:alpha val="0"/>
                </a:schemeClr>
              </a:gs>
              <a:gs pos="100000">
                <a:schemeClr val="folHlink"/>
              </a:gs>
            </a:gsLst>
            <a:lin ang="0" scaled="1"/>
          </a:gradFill>
          <a:ln w="9525" cap="flat" cmpd="sng">
            <a:noFill/>
            <a:prstDash val="solid"/>
            <a:round/>
            <a:headEnd type="none" w="med" len="med"/>
            <a:tailEnd type="none" w="med" len="med"/>
          </a:ln>
          <a:effectLst/>
        </p:spPr>
        <p:txBody>
          <a:bodyPr lIns="82124" tIns="41061" rIns="82124" bIns="41061"/>
          <a:lstStyle/>
          <a:p>
            <a:pPr>
              <a:defRPr/>
            </a:pPr>
            <a:endParaRPr kumimoji="0" lang="zh-CN" altLang="en-US" sz="1800">
              <a:latin typeface="Arial" charset="0"/>
              <a:ea typeface="宋体" charset="-122"/>
            </a:endParaRPr>
          </a:p>
        </p:txBody>
      </p:sp>
      <p:sp>
        <p:nvSpPr>
          <p:cNvPr id="412676" name="Freeform 4"/>
          <p:cNvSpPr>
            <a:spLocks/>
          </p:cNvSpPr>
          <p:nvPr/>
        </p:nvSpPr>
        <p:spPr bwMode="auto">
          <a:xfrm flipH="1">
            <a:off x="6011863" y="1236663"/>
            <a:ext cx="1385887" cy="3071812"/>
          </a:xfrm>
          <a:custGeom>
            <a:avLst/>
            <a:gdLst/>
            <a:ahLst/>
            <a:cxnLst>
              <a:cxn ang="0">
                <a:pos x="0" y="0"/>
              </a:cxn>
              <a:cxn ang="0">
                <a:pos x="571" y="565"/>
              </a:cxn>
              <a:cxn ang="0">
                <a:pos x="571" y="442"/>
              </a:cxn>
              <a:cxn ang="0">
                <a:pos x="873" y="967"/>
              </a:cxn>
              <a:cxn ang="0">
                <a:pos x="576" y="1487"/>
              </a:cxn>
              <a:cxn ang="0">
                <a:pos x="576" y="1348"/>
              </a:cxn>
              <a:cxn ang="0">
                <a:pos x="0" y="1935"/>
              </a:cxn>
              <a:cxn ang="0">
                <a:pos x="0" y="0"/>
              </a:cxn>
            </a:cxnLst>
            <a:rect l="0" t="0" r="r" b="b"/>
            <a:pathLst>
              <a:path w="873" h="1935">
                <a:moveTo>
                  <a:pt x="0" y="0"/>
                </a:moveTo>
                <a:lnTo>
                  <a:pt x="571" y="565"/>
                </a:lnTo>
                <a:lnTo>
                  <a:pt x="571" y="442"/>
                </a:lnTo>
                <a:lnTo>
                  <a:pt x="873" y="967"/>
                </a:lnTo>
                <a:lnTo>
                  <a:pt x="576" y="1487"/>
                </a:lnTo>
                <a:lnTo>
                  <a:pt x="576" y="1348"/>
                </a:lnTo>
                <a:lnTo>
                  <a:pt x="0" y="1935"/>
                </a:lnTo>
                <a:lnTo>
                  <a:pt x="0" y="0"/>
                </a:lnTo>
                <a:close/>
              </a:path>
            </a:pathLst>
          </a:custGeom>
          <a:gradFill rotWithShape="1">
            <a:gsLst>
              <a:gs pos="0">
                <a:schemeClr val="folHlink">
                  <a:gamma/>
                  <a:tint val="84706"/>
                  <a:invGamma/>
                  <a:alpha val="0"/>
                </a:schemeClr>
              </a:gs>
              <a:gs pos="100000">
                <a:schemeClr val="folHlink"/>
              </a:gs>
            </a:gsLst>
            <a:lin ang="0" scaled="1"/>
          </a:gradFill>
          <a:ln w="9525" cap="flat" cmpd="sng">
            <a:noFill/>
            <a:prstDash val="solid"/>
            <a:round/>
            <a:headEnd type="none" w="med" len="med"/>
            <a:tailEnd type="none" w="med" len="med"/>
          </a:ln>
          <a:effectLst/>
        </p:spPr>
        <p:txBody>
          <a:bodyPr lIns="82124" tIns="41061" rIns="82124" bIns="41061"/>
          <a:lstStyle/>
          <a:p>
            <a:pPr>
              <a:defRPr/>
            </a:pPr>
            <a:endParaRPr kumimoji="0" lang="zh-CN" altLang="en-US" sz="1800">
              <a:latin typeface="Arial" charset="0"/>
              <a:ea typeface="宋体" charset="-122"/>
            </a:endParaRPr>
          </a:p>
        </p:txBody>
      </p:sp>
      <p:sp>
        <p:nvSpPr>
          <p:cNvPr id="175109" name="Text Box 5"/>
          <p:cNvSpPr txBox="1">
            <a:spLocks noChangeArrowheads="1"/>
          </p:cNvSpPr>
          <p:nvPr/>
        </p:nvSpPr>
        <p:spPr bwMode="auto">
          <a:xfrm>
            <a:off x="6791325" y="4446588"/>
            <a:ext cx="2025650" cy="927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73025" tIns="36512" rIns="73025" bIns="36512">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r>
              <a:rPr kumimoji="0" lang="en-US" altLang="zh-CN" sz="1600" b="1">
                <a:latin typeface="Arial" pitchFamily="34" charset="0"/>
              </a:rPr>
              <a:t>IPS</a:t>
            </a:r>
            <a:r>
              <a:rPr kumimoji="0" lang="zh-CN" altLang="en-US" sz="1600" b="1">
                <a:latin typeface="Arial" pitchFamily="34" charset="0"/>
              </a:rPr>
              <a:t>功能业务模块</a:t>
            </a:r>
          </a:p>
          <a:p>
            <a:pPr eaLnBrk="1" hangingPunct="1"/>
            <a:r>
              <a:rPr kumimoji="0" lang="zh-CN" altLang="en-US" sz="1000">
                <a:latin typeface="Arial" pitchFamily="34" charset="0"/>
              </a:rPr>
              <a:t>千兆性能规格</a:t>
            </a:r>
          </a:p>
          <a:p>
            <a:pPr eaLnBrk="1" hangingPunct="1"/>
            <a:r>
              <a:rPr kumimoji="0" lang="zh-CN" altLang="en-US" sz="1000">
                <a:latin typeface="Arial" pitchFamily="34" charset="0"/>
              </a:rPr>
              <a:t>领先推出插卡式</a:t>
            </a:r>
            <a:r>
              <a:rPr kumimoji="0" lang="en-US" altLang="zh-CN" sz="1000">
                <a:latin typeface="Arial" pitchFamily="34" charset="0"/>
              </a:rPr>
              <a:t>IPS</a:t>
            </a:r>
            <a:r>
              <a:rPr kumimoji="0" lang="zh-CN" altLang="en-US" sz="1000">
                <a:latin typeface="Arial" pitchFamily="34" charset="0"/>
              </a:rPr>
              <a:t>架构，安全与网络深度融合</a:t>
            </a:r>
          </a:p>
          <a:p>
            <a:endParaRPr kumimoji="0" lang="en-US" altLang="zh-CN" sz="1000" b="1">
              <a:latin typeface="Arial" pitchFamily="34" charset="0"/>
            </a:endParaRPr>
          </a:p>
        </p:txBody>
      </p:sp>
      <p:sp>
        <p:nvSpPr>
          <p:cNvPr id="175110" name="Text Box 6"/>
          <p:cNvSpPr txBox="1">
            <a:spLocks noChangeArrowheads="1"/>
          </p:cNvSpPr>
          <p:nvPr/>
        </p:nvSpPr>
        <p:spPr bwMode="auto">
          <a:xfrm>
            <a:off x="795338" y="2738438"/>
            <a:ext cx="2122487" cy="98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73025" tIns="36512" rIns="73025" bIns="36512">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r>
              <a:rPr kumimoji="0" lang="zh-CN" altLang="en-US" sz="1600" b="1">
                <a:latin typeface="Arial" pitchFamily="34" charset="0"/>
              </a:rPr>
              <a:t>无线控制器业务模块</a:t>
            </a:r>
          </a:p>
          <a:p>
            <a:r>
              <a:rPr kumimoji="0" lang="zh-CN" altLang="en-US" sz="1000">
                <a:latin typeface="Arial" pitchFamily="34" charset="0"/>
              </a:rPr>
              <a:t>业界容量最大，同时支持</a:t>
            </a:r>
            <a:r>
              <a:rPr kumimoji="0" lang="en-US" altLang="zh-CN" sz="1000">
                <a:latin typeface="Arial" pitchFamily="34" charset="0"/>
              </a:rPr>
              <a:t>640</a:t>
            </a:r>
            <a:r>
              <a:rPr kumimoji="0" lang="zh-CN" altLang="en-US" sz="1000">
                <a:latin typeface="Arial" pitchFamily="34" charset="0"/>
              </a:rPr>
              <a:t>个</a:t>
            </a:r>
            <a:r>
              <a:rPr kumimoji="0" lang="en-US" altLang="zh-CN" sz="1000">
                <a:latin typeface="Arial" pitchFamily="34" charset="0"/>
              </a:rPr>
              <a:t>AP</a:t>
            </a:r>
          </a:p>
          <a:p>
            <a:r>
              <a:rPr kumimoji="0" lang="zh-CN" altLang="en-US" sz="1000">
                <a:latin typeface="Arial" pitchFamily="34" charset="0"/>
              </a:rPr>
              <a:t>实现有线无线一体化网络部署</a:t>
            </a:r>
          </a:p>
          <a:p>
            <a:pPr algn="ctr"/>
            <a:endParaRPr kumimoji="0" lang="zh-CN" altLang="en-US" sz="1000">
              <a:latin typeface="Arial" pitchFamily="34" charset="0"/>
            </a:endParaRPr>
          </a:p>
          <a:p>
            <a:pPr algn="ctr"/>
            <a:endParaRPr kumimoji="0" lang="en-US" altLang="zh-CN" sz="1400" b="1">
              <a:latin typeface="Arial" pitchFamily="34" charset="0"/>
            </a:endParaRPr>
          </a:p>
        </p:txBody>
      </p:sp>
      <p:sp>
        <p:nvSpPr>
          <p:cNvPr id="175111" name="Text Box 7"/>
          <p:cNvSpPr txBox="1">
            <a:spLocks noChangeArrowheads="1"/>
          </p:cNvSpPr>
          <p:nvPr/>
        </p:nvSpPr>
        <p:spPr bwMode="auto">
          <a:xfrm>
            <a:off x="5508625" y="6021388"/>
            <a:ext cx="2025650" cy="77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73025" tIns="36512" rIns="73025" bIns="36512">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r>
              <a:rPr kumimoji="0" lang="en-US" altLang="zh-CN" sz="1600" b="1">
                <a:latin typeface="Arial" pitchFamily="34" charset="0"/>
              </a:rPr>
              <a:t>SSL VPN</a:t>
            </a:r>
            <a:r>
              <a:rPr kumimoji="0" lang="zh-CN" altLang="en-US" sz="1600" b="1">
                <a:latin typeface="Arial" pitchFamily="34" charset="0"/>
              </a:rPr>
              <a:t>模块</a:t>
            </a:r>
          </a:p>
          <a:p>
            <a:pPr eaLnBrk="1" hangingPunct="1"/>
            <a:r>
              <a:rPr kumimoji="0" lang="zh-CN" altLang="en-US" sz="1000">
                <a:latin typeface="Arial" pitchFamily="34" charset="0"/>
              </a:rPr>
              <a:t>让用户使用最低成本情况下部署移动、远程接入</a:t>
            </a:r>
          </a:p>
          <a:p>
            <a:pPr eaLnBrk="1" hangingPunct="1"/>
            <a:r>
              <a:rPr kumimoji="0" lang="zh-CN" altLang="en-US" sz="1000">
                <a:latin typeface="Arial" pitchFamily="34" charset="0"/>
              </a:rPr>
              <a:t>满足多种远程方式</a:t>
            </a:r>
            <a:endParaRPr kumimoji="0" lang="en-US" altLang="zh-CN" sz="1000" b="1">
              <a:latin typeface="Arial" pitchFamily="34" charset="0"/>
            </a:endParaRPr>
          </a:p>
        </p:txBody>
      </p:sp>
      <p:sp>
        <p:nvSpPr>
          <p:cNvPr id="412680" name="Freeform 8"/>
          <p:cNvSpPr>
            <a:spLocks/>
          </p:cNvSpPr>
          <p:nvPr/>
        </p:nvSpPr>
        <p:spPr bwMode="auto">
          <a:xfrm rot="5400000" flipH="1">
            <a:off x="3998913" y="3449637"/>
            <a:ext cx="1385888" cy="3071813"/>
          </a:xfrm>
          <a:custGeom>
            <a:avLst/>
            <a:gdLst/>
            <a:ahLst/>
            <a:cxnLst>
              <a:cxn ang="0">
                <a:pos x="0" y="0"/>
              </a:cxn>
              <a:cxn ang="0">
                <a:pos x="571" y="565"/>
              </a:cxn>
              <a:cxn ang="0">
                <a:pos x="571" y="442"/>
              </a:cxn>
              <a:cxn ang="0">
                <a:pos x="873" y="967"/>
              </a:cxn>
              <a:cxn ang="0">
                <a:pos x="576" y="1487"/>
              </a:cxn>
              <a:cxn ang="0">
                <a:pos x="576" y="1348"/>
              </a:cxn>
              <a:cxn ang="0">
                <a:pos x="0" y="1935"/>
              </a:cxn>
              <a:cxn ang="0">
                <a:pos x="0" y="0"/>
              </a:cxn>
            </a:cxnLst>
            <a:rect l="0" t="0" r="r" b="b"/>
            <a:pathLst>
              <a:path w="873" h="1935">
                <a:moveTo>
                  <a:pt x="0" y="0"/>
                </a:moveTo>
                <a:lnTo>
                  <a:pt x="571" y="565"/>
                </a:lnTo>
                <a:lnTo>
                  <a:pt x="571" y="442"/>
                </a:lnTo>
                <a:lnTo>
                  <a:pt x="873" y="967"/>
                </a:lnTo>
                <a:lnTo>
                  <a:pt x="576" y="1487"/>
                </a:lnTo>
                <a:lnTo>
                  <a:pt x="576" y="1348"/>
                </a:lnTo>
                <a:lnTo>
                  <a:pt x="0" y="1935"/>
                </a:lnTo>
                <a:lnTo>
                  <a:pt x="0" y="0"/>
                </a:lnTo>
                <a:close/>
              </a:path>
            </a:pathLst>
          </a:custGeom>
          <a:gradFill rotWithShape="1">
            <a:gsLst>
              <a:gs pos="0">
                <a:schemeClr val="folHlink">
                  <a:gamma/>
                  <a:tint val="84706"/>
                  <a:invGamma/>
                  <a:alpha val="0"/>
                </a:schemeClr>
              </a:gs>
              <a:gs pos="100000">
                <a:schemeClr val="folHlink"/>
              </a:gs>
            </a:gsLst>
            <a:lin ang="0" scaled="1"/>
          </a:gradFill>
          <a:ln w="9525" cap="flat" cmpd="sng">
            <a:noFill/>
            <a:prstDash val="solid"/>
            <a:round/>
            <a:headEnd type="none" w="med" len="med"/>
            <a:tailEnd type="none" w="med" len="med"/>
          </a:ln>
          <a:effectLst/>
        </p:spPr>
        <p:txBody>
          <a:bodyPr lIns="82124" tIns="41061" rIns="82124" bIns="41061"/>
          <a:lstStyle/>
          <a:p>
            <a:pPr>
              <a:defRPr/>
            </a:pPr>
            <a:endParaRPr kumimoji="0" lang="zh-CN" altLang="en-US" sz="1800">
              <a:latin typeface="Arial" charset="0"/>
              <a:ea typeface="宋体" charset="-122"/>
            </a:endParaRPr>
          </a:p>
        </p:txBody>
      </p:sp>
      <p:pic>
        <p:nvPicPr>
          <p:cNvPr id="175113" name="Picture 9" descr="H3C SecBlade FW II_FL_07083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48669">
            <a:off x="828675" y="3340100"/>
            <a:ext cx="1798638" cy="1033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5114" name="Picture 10" descr="S8500_NATB_fl_050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79613" y="4292600"/>
            <a:ext cx="2016125" cy="2016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5115" name="Text Box 11"/>
          <p:cNvSpPr txBox="1">
            <a:spLocks noChangeArrowheads="1"/>
          </p:cNvSpPr>
          <p:nvPr/>
        </p:nvSpPr>
        <p:spPr bwMode="auto">
          <a:xfrm>
            <a:off x="755650" y="1501775"/>
            <a:ext cx="2303463" cy="77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73025" tIns="36512" rIns="73025" bIns="36512">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r>
              <a:rPr kumimoji="0" lang="en-US" altLang="zh-CN" sz="1600" b="1">
                <a:latin typeface="Arial" pitchFamily="34" charset="0"/>
              </a:rPr>
              <a:t>ACG</a:t>
            </a:r>
            <a:r>
              <a:rPr kumimoji="0" lang="zh-CN" altLang="en-US" sz="1600" b="1">
                <a:latin typeface="Arial" pitchFamily="34" charset="0"/>
              </a:rPr>
              <a:t>应用控制网关模块</a:t>
            </a:r>
          </a:p>
          <a:p>
            <a:pPr eaLnBrk="1" hangingPunct="1"/>
            <a:r>
              <a:rPr kumimoji="0" lang="zh-CN" altLang="en-US" sz="1000">
                <a:latin typeface="Arial" pitchFamily="34" charset="0"/>
              </a:rPr>
              <a:t>首创</a:t>
            </a:r>
            <a:r>
              <a:rPr kumimoji="0" lang="en-US" altLang="zh-CN" sz="1000">
                <a:latin typeface="Arial" pitchFamily="34" charset="0"/>
              </a:rPr>
              <a:t>UAAE</a:t>
            </a:r>
            <a:r>
              <a:rPr kumimoji="0" lang="zh-CN" altLang="en-US" sz="1000">
                <a:latin typeface="Arial" pitchFamily="34" charset="0"/>
              </a:rPr>
              <a:t>技术，实现对各种</a:t>
            </a:r>
            <a:r>
              <a:rPr kumimoji="0" lang="en-US" altLang="zh-CN" sz="1000">
                <a:latin typeface="Arial" pitchFamily="34" charset="0"/>
              </a:rPr>
              <a:t>P2P</a:t>
            </a:r>
            <a:r>
              <a:rPr kumimoji="0" lang="zh-CN" altLang="en-US" sz="1000">
                <a:latin typeface="Arial" pitchFamily="34" charset="0"/>
              </a:rPr>
              <a:t>与</a:t>
            </a:r>
            <a:r>
              <a:rPr kumimoji="0" lang="en-US" altLang="zh-CN" sz="1000">
                <a:latin typeface="Arial" pitchFamily="34" charset="0"/>
              </a:rPr>
              <a:t>VoIP</a:t>
            </a:r>
            <a:r>
              <a:rPr kumimoji="0" lang="zh-CN" altLang="en-US" sz="1000">
                <a:latin typeface="Arial" pitchFamily="34" charset="0"/>
              </a:rPr>
              <a:t>协议模型的深层次分析和控制</a:t>
            </a:r>
          </a:p>
          <a:p>
            <a:endParaRPr kumimoji="0" lang="en-US" altLang="zh-CN" sz="1000" b="1">
              <a:latin typeface="Arial" pitchFamily="34" charset="0"/>
            </a:endParaRPr>
          </a:p>
        </p:txBody>
      </p:sp>
      <p:sp>
        <p:nvSpPr>
          <p:cNvPr id="175116" name="Text Box 12"/>
          <p:cNvSpPr txBox="1">
            <a:spLocks noChangeArrowheads="1"/>
          </p:cNvSpPr>
          <p:nvPr/>
        </p:nvSpPr>
        <p:spPr bwMode="auto">
          <a:xfrm>
            <a:off x="6659563" y="2997200"/>
            <a:ext cx="2232025" cy="77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73025" tIns="36512" rIns="73025" bIns="36512">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r>
              <a:rPr kumimoji="0" lang="en-US" altLang="zh-CN" sz="1600" b="1">
                <a:latin typeface="Arial" pitchFamily="34" charset="0"/>
              </a:rPr>
              <a:t>AFC</a:t>
            </a:r>
            <a:r>
              <a:rPr kumimoji="0" lang="zh-CN" altLang="en-US" sz="1600" b="1">
                <a:latin typeface="Arial" pitchFamily="34" charset="0"/>
              </a:rPr>
              <a:t>异常流量清洗模块</a:t>
            </a:r>
          </a:p>
          <a:p>
            <a:pPr eaLnBrk="1" hangingPunct="1"/>
            <a:r>
              <a:rPr kumimoji="0" lang="zh-CN" altLang="en-US" sz="1000">
                <a:latin typeface="Arial" pitchFamily="34" charset="0"/>
              </a:rPr>
              <a:t>多核</a:t>
            </a:r>
            <a:r>
              <a:rPr kumimoji="0" lang="en-US" altLang="zh-CN" sz="1000">
                <a:latin typeface="Arial" pitchFamily="34" charset="0"/>
              </a:rPr>
              <a:t>CPU+ASIC</a:t>
            </a:r>
            <a:r>
              <a:rPr kumimoji="0" lang="zh-CN" altLang="en-US" sz="1000">
                <a:latin typeface="Arial" pitchFamily="34" charset="0"/>
              </a:rPr>
              <a:t>硬件架构提供万兆高性能业务处理能力</a:t>
            </a:r>
          </a:p>
          <a:p>
            <a:pPr eaLnBrk="1" hangingPunct="1"/>
            <a:r>
              <a:rPr kumimoji="0" lang="zh-CN" altLang="en-US" sz="1000">
                <a:latin typeface="Arial" pitchFamily="34" charset="0"/>
              </a:rPr>
              <a:t>结合交换机设备实现灵活的网络部署</a:t>
            </a:r>
          </a:p>
        </p:txBody>
      </p:sp>
      <p:sp>
        <p:nvSpPr>
          <p:cNvPr id="175117" name="Text Box 13"/>
          <p:cNvSpPr txBox="1">
            <a:spLocks noChangeArrowheads="1"/>
          </p:cNvSpPr>
          <p:nvPr/>
        </p:nvSpPr>
        <p:spPr bwMode="auto">
          <a:xfrm>
            <a:off x="827088" y="4373563"/>
            <a:ext cx="2159000" cy="927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73025" tIns="36512" rIns="73025" bIns="36512">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r>
              <a:rPr kumimoji="0" lang="en-US" altLang="zh-CN" sz="1600" b="1">
                <a:latin typeface="Arial" pitchFamily="34" charset="0"/>
              </a:rPr>
              <a:t>LB</a:t>
            </a:r>
            <a:r>
              <a:rPr kumimoji="0" lang="zh-CN" altLang="en-US" sz="1600" b="1">
                <a:latin typeface="Arial" pitchFamily="34" charset="0"/>
              </a:rPr>
              <a:t>负载均衡模块</a:t>
            </a:r>
          </a:p>
          <a:p>
            <a:r>
              <a:rPr kumimoji="0" lang="zh-CN" altLang="en-US" sz="1000">
                <a:latin typeface="Arial" pitchFamily="34" charset="0"/>
              </a:rPr>
              <a:t>支持</a:t>
            </a:r>
            <a:r>
              <a:rPr kumimoji="0" lang="en-US" altLang="zh-CN" sz="1000">
                <a:latin typeface="Arial" pitchFamily="34" charset="0"/>
              </a:rPr>
              <a:t>NAT</a:t>
            </a:r>
            <a:r>
              <a:rPr kumimoji="0" lang="zh-CN" altLang="en-US" sz="1000">
                <a:latin typeface="Arial" pitchFamily="34" charset="0"/>
              </a:rPr>
              <a:t>、</a:t>
            </a:r>
            <a:r>
              <a:rPr kumimoji="0" lang="en-US" altLang="zh-CN" sz="1000">
                <a:latin typeface="Arial" pitchFamily="34" charset="0"/>
              </a:rPr>
              <a:t>DR</a:t>
            </a:r>
            <a:r>
              <a:rPr kumimoji="0" lang="zh-CN" altLang="en-US" sz="1000">
                <a:latin typeface="Arial" pitchFamily="34" charset="0"/>
              </a:rPr>
              <a:t>模式以及各种负载均衡算法，满足各类用户的不同需求，在服务器群前端形成有效均衡，极</a:t>
            </a:r>
            <a:r>
              <a:rPr kumimoji="0" lang="en-US" altLang="zh-CN" sz="1000">
                <a:latin typeface="Arial" pitchFamily="34" charset="0"/>
              </a:rPr>
              <a:t>BL</a:t>
            </a:r>
            <a:r>
              <a:rPr kumimoji="0" lang="zh-CN" altLang="en-US" sz="1000">
                <a:latin typeface="Arial" pitchFamily="34" charset="0"/>
              </a:rPr>
              <a:t>大提升服务器组的性能。</a:t>
            </a:r>
          </a:p>
        </p:txBody>
      </p:sp>
      <p:sp>
        <p:nvSpPr>
          <p:cNvPr id="175118" name="Text Box 14"/>
          <p:cNvSpPr txBox="1">
            <a:spLocks noChangeArrowheads="1"/>
          </p:cNvSpPr>
          <p:nvPr/>
        </p:nvSpPr>
        <p:spPr bwMode="auto">
          <a:xfrm>
            <a:off x="2114550" y="5813425"/>
            <a:ext cx="2025650" cy="62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73025" tIns="36512" rIns="73025" bIns="36512">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r>
              <a:rPr kumimoji="0" lang="en-US" altLang="zh-CN" sz="1600" b="1">
                <a:latin typeface="Arial" pitchFamily="34" charset="0"/>
              </a:rPr>
              <a:t>Netstream</a:t>
            </a:r>
            <a:r>
              <a:rPr kumimoji="0" lang="zh-CN" altLang="en-US" sz="1600" b="1">
                <a:latin typeface="Arial" pitchFamily="34" charset="0"/>
              </a:rPr>
              <a:t>模块</a:t>
            </a:r>
          </a:p>
          <a:p>
            <a:pPr eaLnBrk="1" hangingPunct="1"/>
            <a:r>
              <a:rPr kumimoji="0" lang="zh-CN" altLang="en-US" sz="1000">
                <a:latin typeface="Arial" pitchFamily="34" charset="0"/>
              </a:rPr>
              <a:t>全网集中式网流分析功能，可以与</a:t>
            </a:r>
            <a:r>
              <a:rPr kumimoji="0" lang="en-US" altLang="zh-CN" sz="1000">
                <a:latin typeface="Arial" pitchFamily="34" charset="0"/>
              </a:rPr>
              <a:t>iMC NTA</a:t>
            </a:r>
            <a:r>
              <a:rPr kumimoji="0" lang="zh-CN" altLang="en-US" sz="1000">
                <a:latin typeface="Arial" pitchFamily="34" charset="0"/>
              </a:rPr>
              <a:t>组件联动</a:t>
            </a:r>
            <a:endParaRPr kumimoji="0" lang="zh-CN" altLang="en-US" sz="1000" b="1">
              <a:latin typeface="Arial" pitchFamily="34" charset="0"/>
            </a:endParaRPr>
          </a:p>
        </p:txBody>
      </p:sp>
      <p:pic>
        <p:nvPicPr>
          <p:cNvPr id="175119" name="Picture 15" descr="H3C SecBlade FW II_FL_07083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48669">
            <a:off x="6804025" y="695325"/>
            <a:ext cx="1798638" cy="1033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5120" name="Picture 16" descr="LSB1WCM2A0_FL"/>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263849">
            <a:off x="684213" y="1997075"/>
            <a:ext cx="1944687" cy="9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5121" name="Picture 17" descr="H3C SecBlade FW II_FL_07083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48669">
            <a:off x="6805613" y="2060575"/>
            <a:ext cx="1798637" cy="1033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5122" name="Text Box 18"/>
          <p:cNvSpPr txBox="1">
            <a:spLocks noChangeArrowheads="1"/>
          </p:cNvSpPr>
          <p:nvPr/>
        </p:nvSpPr>
        <p:spPr bwMode="auto">
          <a:xfrm>
            <a:off x="6731000" y="1511300"/>
            <a:ext cx="2206625" cy="62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73025" tIns="36512" rIns="73025" bIns="36512">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r>
              <a:rPr kumimoji="0" lang="zh-CN" altLang="en-US" sz="1600" b="1">
                <a:latin typeface="Arial" pitchFamily="34" charset="0"/>
              </a:rPr>
              <a:t>防火墙功能业务模块</a:t>
            </a:r>
          </a:p>
          <a:p>
            <a:r>
              <a:rPr kumimoji="0" lang="zh-CN" altLang="en-US" sz="1000">
                <a:latin typeface="Arial" pitchFamily="34" charset="0"/>
              </a:rPr>
              <a:t>万兆处理能力</a:t>
            </a:r>
          </a:p>
          <a:p>
            <a:r>
              <a:rPr kumimoji="0" lang="zh-CN" altLang="en-US" sz="1000">
                <a:latin typeface="Arial" pitchFamily="34" charset="0"/>
              </a:rPr>
              <a:t>多</a:t>
            </a:r>
            <a:r>
              <a:rPr kumimoji="0" lang="en-US" altLang="zh-CN" sz="1000">
                <a:latin typeface="Arial" pitchFamily="34" charset="0"/>
              </a:rPr>
              <a:t>CPU</a:t>
            </a:r>
            <a:r>
              <a:rPr kumimoji="0" lang="zh-CN" altLang="en-US" sz="1000">
                <a:latin typeface="Arial" pitchFamily="34" charset="0"/>
              </a:rPr>
              <a:t>架构，突破安全处理瓶颈</a:t>
            </a:r>
          </a:p>
        </p:txBody>
      </p:sp>
      <p:sp>
        <p:nvSpPr>
          <p:cNvPr id="175123" name="Oval 19"/>
          <p:cNvSpPr>
            <a:spLocks noChangeArrowheads="1"/>
          </p:cNvSpPr>
          <p:nvPr/>
        </p:nvSpPr>
        <p:spPr bwMode="auto">
          <a:xfrm>
            <a:off x="2987675" y="1268413"/>
            <a:ext cx="3240088" cy="3673475"/>
          </a:xfrm>
          <a:prstGeom prst="ellipse">
            <a:avLst/>
          </a:prstGeom>
          <a:solidFill>
            <a:schemeClr val="accent1"/>
          </a:solidFill>
          <a:ln w="9525">
            <a:solidFill>
              <a:schemeClr val="tx1"/>
            </a:solidFill>
            <a:round/>
            <a:headEnd/>
            <a:tailEnd/>
          </a:ln>
        </p:spPr>
        <p:txBody>
          <a:bodyPr wrap="none" anchor="ct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pic>
        <p:nvPicPr>
          <p:cNvPr id="175124" name="Picture 20" descr="SecBladeFW"/>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804025" y="3767138"/>
            <a:ext cx="1871663" cy="74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5125" name="Picture 21" descr="H3C SecBlade FW II_FL_07083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48669">
            <a:off x="900113" y="736600"/>
            <a:ext cx="1798637" cy="844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5126" name="Rectangle 22"/>
          <p:cNvSpPr>
            <a:spLocks noChangeArrowheads="1"/>
          </p:cNvSpPr>
          <p:nvPr/>
        </p:nvSpPr>
        <p:spPr bwMode="auto">
          <a:xfrm>
            <a:off x="323850" y="260350"/>
            <a:ext cx="8820150" cy="633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91425" tIns="45712" rIns="91425" bIns="45712" anchor="ct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kumimoji="0" lang="en-US" altLang="zh-CN" sz="3200" b="1">
                <a:solidFill>
                  <a:srgbClr val="CC0000"/>
                </a:solidFill>
                <a:latin typeface="Arial" pitchFamily="34" charset="0"/>
                <a:ea typeface="华文细黑" pitchFamily="2" charset="-122"/>
              </a:rPr>
              <a:t>S10500--</a:t>
            </a:r>
            <a:r>
              <a:rPr kumimoji="0" lang="zh-CN" altLang="en-US" sz="3200" b="1">
                <a:solidFill>
                  <a:srgbClr val="CC0000"/>
                </a:solidFill>
                <a:latin typeface="Arial" pitchFamily="34" charset="0"/>
                <a:ea typeface="华文细黑" pitchFamily="2" charset="-122"/>
              </a:rPr>
              <a:t>多业务融合</a:t>
            </a:r>
          </a:p>
        </p:txBody>
      </p:sp>
      <p:pic>
        <p:nvPicPr>
          <p:cNvPr id="175127" name="Picture 23" descr="S10508-V_F_101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356100" y="1339850"/>
            <a:ext cx="2208213" cy="3313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5128" name="Picture 24" descr="S10508_F_101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909888" y="2232025"/>
            <a:ext cx="1806575" cy="270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1612052"/>
      </p:ext>
    </p:extLst>
  </p:cSld>
  <p:clrMapOvr>
    <a:masterClrMapping/>
  </p:clrMapOvr>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2"/>
          <p:cNvSpPr>
            <a:spLocks noGrp="1" noChangeArrowheads="1"/>
          </p:cNvSpPr>
          <p:nvPr>
            <p:ph type="title"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eaLnBrk="1" hangingPunct="1"/>
            <a:r>
              <a:rPr lang="zh-CN" altLang="en-US" smtClean="0">
                <a:effectLst/>
                <a:latin typeface="Arial" pitchFamily="34" charset="0"/>
                <a:ea typeface="黑体" pitchFamily="49" charset="-122"/>
              </a:rPr>
              <a:t>新一代业务模块</a:t>
            </a:r>
          </a:p>
        </p:txBody>
      </p:sp>
      <p:pic>
        <p:nvPicPr>
          <p:cNvPr id="177155" name="Picture 3" descr="diagram_tile64"/>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39750" y="1196975"/>
            <a:ext cx="2538413" cy="3024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77156" name="组合 30"/>
          <p:cNvGrpSpPr>
            <a:grpSpLocks/>
          </p:cNvGrpSpPr>
          <p:nvPr/>
        </p:nvGrpSpPr>
        <p:grpSpPr bwMode="auto">
          <a:xfrm>
            <a:off x="900113" y="5300663"/>
            <a:ext cx="1719262" cy="981075"/>
            <a:chOff x="642910" y="1588887"/>
            <a:chExt cx="1927895" cy="1282748"/>
          </a:xfrm>
        </p:grpSpPr>
        <p:sp>
          <p:nvSpPr>
            <p:cNvPr id="177157" name="Oval 11"/>
            <p:cNvSpPr>
              <a:spLocks noChangeArrowheads="1"/>
            </p:cNvSpPr>
            <p:nvPr/>
          </p:nvSpPr>
          <p:spPr bwMode="ltGray">
            <a:xfrm>
              <a:off x="642910" y="1588887"/>
              <a:ext cx="1927895" cy="1282748"/>
            </a:xfrm>
            <a:prstGeom prst="rect">
              <a:avLst/>
            </a:prstGeom>
            <a:solidFill>
              <a:srgbClr val="1E7BB4"/>
            </a:solidFill>
            <a:ln>
              <a:noFill/>
            </a:ln>
            <a:extLst>
              <a:ext uri="{91240B29-F687-4F45-9708-019B960494DF}">
                <a14:hiddenLine xmlns:a14="http://schemas.microsoft.com/office/drawing/2010/main" w="28575" algn="ctr">
                  <a:solidFill>
                    <a:srgbClr val="000000"/>
                  </a:solidFill>
                  <a:round/>
                  <a:headEnd/>
                  <a:tailEnd/>
                </a14:hiddenLine>
              </a:ext>
            </a:extLst>
          </p:spPr>
          <p:txBody>
            <a:bodyPr wrap="none" anchor="ct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ctr" eaLnBrk="1" hangingPunct="1"/>
              <a:endParaRPr kumimoji="0" lang="zh-CN" altLang="zh-CN" sz="1800">
                <a:latin typeface="Arial" pitchFamily="34" charset="0"/>
                <a:ea typeface="华文细黑" pitchFamily="2" charset="-122"/>
              </a:endParaRPr>
            </a:p>
          </p:txBody>
        </p:sp>
        <p:grpSp>
          <p:nvGrpSpPr>
            <p:cNvPr id="177158" name="Oval 11"/>
            <p:cNvGrpSpPr>
              <a:grpSpLocks/>
            </p:cNvGrpSpPr>
            <p:nvPr/>
          </p:nvGrpSpPr>
          <p:grpSpPr bwMode="auto">
            <a:xfrm>
              <a:off x="655798" y="1592623"/>
              <a:ext cx="2255798" cy="1689740"/>
              <a:chOff x="4791456" y="3779520"/>
              <a:chExt cx="2011680" cy="1292352"/>
            </a:xfrm>
          </p:grpSpPr>
          <p:pic>
            <p:nvPicPr>
              <p:cNvPr id="177159" name="Oval 11"/>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ltGray">
              <a:xfrm>
                <a:off x="4791456" y="3779520"/>
                <a:ext cx="2011680" cy="1292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7160" name="Text Box 41"/>
              <p:cNvSpPr txBox="1">
                <a:spLocks noChangeArrowheads="1"/>
              </p:cNvSpPr>
              <p:nvPr/>
            </p:nvSpPr>
            <p:spPr bwMode="auto">
              <a:xfrm>
                <a:off x="4842472" y="3827950"/>
                <a:ext cx="1594242" cy="878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ctr" eaLnBrk="1" hangingPunct="1"/>
                <a:endParaRPr kumimoji="0" lang="zh-CN" altLang="zh-CN" sz="1800">
                  <a:latin typeface="Arial" pitchFamily="34" charset="0"/>
                  <a:ea typeface="华文细黑" pitchFamily="2" charset="-122"/>
                </a:endParaRPr>
              </a:p>
            </p:txBody>
          </p:sp>
        </p:grpSp>
      </p:grpSp>
      <p:sp>
        <p:nvSpPr>
          <p:cNvPr id="447497" name="Text Box 9"/>
          <p:cNvSpPr txBox="1">
            <a:spLocks noChangeArrowheads="1"/>
          </p:cNvSpPr>
          <p:nvPr/>
        </p:nvSpPr>
        <p:spPr bwMode="auto">
          <a:xfrm>
            <a:off x="1042988" y="5475288"/>
            <a:ext cx="1439862" cy="519112"/>
          </a:xfrm>
          <a:prstGeom prst="rect">
            <a:avLst/>
          </a:prstGeom>
          <a:noFill/>
          <a:ln w="19050" algn="ctr">
            <a:noFill/>
            <a:miter lim="800000"/>
            <a:headEnd/>
            <a:tailEnd/>
          </a:ln>
          <a:effectLst>
            <a:prstShdw prst="shdw17" dist="17961" dir="2700000">
              <a:schemeClr val="accent1">
                <a:gamma/>
                <a:shade val="60000"/>
                <a:invGamma/>
              </a:schemeClr>
            </a:prstShdw>
          </a:effectLst>
        </p:spPr>
        <p:txBody>
          <a:bodyPr>
            <a:spAutoFit/>
          </a:bodyPr>
          <a:lstStyle/>
          <a:p>
            <a:pPr algn="ctr">
              <a:spcBef>
                <a:spcPct val="50000"/>
              </a:spcBef>
              <a:defRPr/>
            </a:pPr>
            <a:r>
              <a:rPr kumimoji="0" lang="en-US" altLang="zh-CN" sz="2800" b="1">
                <a:latin typeface="Arial" charset="0"/>
                <a:ea typeface="宋体" charset="-122"/>
              </a:rPr>
              <a:t>FPGA</a:t>
            </a:r>
          </a:p>
        </p:txBody>
      </p:sp>
      <p:sp>
        <p:nvSpPr>
          <p:cNvPr id="447498" name="AutoShape 10"/>
          <p:cNvSpPr>
            <a:spLocks noChangeArrowheads="1"/>
          </p:cNvSpPr>
          <p:nvPr/>
        </p:nvSpPr>
        <p:spPr bwMode="auto">
          <a:xfrm>
            <a:off x="1547813" y="4510088"/>
            <a:ext cx="360362" cy="358775"/>
          </a:xfrm>
          <a:prstGeom prst="plus">
            <a:avLst>
              <a:gd name="adj" fmla="val 34671"/>
            </a:avLst>
          </a:prstGeom>
          <a:gradFill rotWithShape="1">
            <a:gsLst>
              <a:gs pos="0">
                <a:schemeClr val="tx1"/>
              </a:gs>
              <a:gs pos="100000">
                <a:schemeClr val="accent2"/>
              </a:gs>
            </a:gsLst>
            <a:path path="shape">
              <a:fillToRect l="50000" t="50000" r="50000" b="50000"/>
            </a:path>
          </a:gradFill>
          <a:ln w="19050" algn="ctr">
            <a:noFill/>
            <a:miter lim="800000"/>
            <a:headEnd/>
            <a:tailEnd/>
          </a:ln>
          <a:effectLst>
            <a:prstShdw prst="shdw17" dist="17961" dir="2700000">
              <a:schemeClr val="accent2">
                <a:gamma/>
                <a:shade val="60000"/>
                <a:invGamma/>
              </a:schemeClr>
            </a:prstShdw>
          </a:effectLst>
        </p:spPr>
        <p:txBody>
          <a:bodyPr wrap="none" anchor="ctr"/>
          <a:lstStyle/>
          <a:p>
            <a:pPr>
              <a:defRPr/>
            </a:pPr>
            <a:endParaRPr kumimoji="0" lang="zh-CN" altLang="en-US" sz="1800">
              <a:latin typeface="Arial" charset="0"/>
              <a:ea typeface="宋体" charset="-122"/>
            </a:endParaRPr>
          </a:p>
        </p:txBody>
      </p:sp>
      <p:sp>
        <p:nvSpPr>
          <p:cNvPr id="447499" name="Text Box 11"/>
          <p:cNvSpPr txBox="1">
            <a:spLocks noChangeArrowheads="1"/>
          </p:cNvSpPr>
          <p:nvPr/>
        </p:nvSpPr>
        <p:spPr bwMode="auto">
          <a:xfrm>
            <a:off x="34925" y="3392488"/>
            <a:ext cx="1800225" cy="396875"/>
          </a:xfrm>
          <a:prstGeom prst="rect">
            <a:avLst/>
          </a:prstGeom>
          <a:noFill/>
          <a:ln w="19050" algn="ctr">
            <a:noFill/>
            <a:miter lim="800000"/>
            <a:headEnd/>
            <a:tailEnd/>
          </a:ln>
          <a:effectLst>
            <a:prstShdw prst="shdw17" dist="17961" dir="2700000">
              <a:schemeClr val="accent1">
                <a:gamma/>
                <a:shade val="60000"/>
                <a:invGamma/>
              </a:schemeClr>
            </a:prstShdw>
          </a:effectLst>
        </p:spPr>
        <p:txBody>
          <a:bodyPr>
            <a:spAutoFit/>
          </a:bodyPr>
          <a:lstStyle/>
          <a:p>
            <a:pPr algn="ctr">
              <a:spcBef>
                <a:spcPct val="50000"/>
              </a:spcBef>
              <a:defRPr/>
            </a:pPr>
            <a:r>
              <a:rPr kumimoji="0" lang="zh-CN" altLang="en-US" sz="2000" b="1">
                <a:latin typeface="Arial" charset="0"/>
                <a:ea typeface="华文细黑" pitchFamily="2" charset="-122"/>
              </a:rPr>
              <a:t>多核</a:t>
            </a:r>
            <a:r>
              <a:rPr kumimoji="0" lang="en-US" altLang="zh-CN" sz="2000" b="1">
                <a:latin typeface="Arial" charset="0"/>
                <a:ea typeface="华文细黑" pitchFamily="2" charset="-122"/>
              </a:rPr>
              <a:t>CPU</a:t>
            </a:r>
          </a:p>
        </p:txBody>
      </p:sp>
      <p:sp>
        <p:nvSpPr>
          <p:cNvPr id="18436" name="矩形 20"/>
          <p:cNvSpPr>
            <a:spLocks noChangeArrowheads="1"/>
          </p:cNvSpPr>
          <p:nvPr/>
        </p:nvSpPr>
        <p:spPr bwMode="auto">
          <a:xfrm>
            <a:off x="3348038" y="1484313"/>
            <a:ext cx="5545137" cy="420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lnSpc>
                <a:spcPct val="150000"/>
              </a:lnSpc>
            </a:pPr>
            <a:r>
              <a:rPr kumimoji="0" lang="zh-CN" altLang="en-US" sz="2000" b="1">
                <a:latin typeface="Arial" pitchFamily="34" charset="0"/>
                <a:ea typeface="华文细黑" pitchFamily="2" charset="-122"/>
              </a:rPr>
              <a:t>新一代</a:t>
            </a:r>
            <a:r>
              <a:rPr kumimoji="0" lang="en-US" altLang="zh-CN" sz="2000" b="1">
                <a:latin typeface="Arial" pitchFamily="34" charset="0"/>
                <a:ea typeface="华文细黑" pitchFamily="2" charset="-122"/>
              </a:rPr>
              <a:t>Secblade III</a:t>
            </a:r>
            <a:r>
              <a:rPr kumimoji="0" lang="zh-CN" altLang="en-US" sz="2000" b="1">
                <a:latin typeface="Arial" pitchFamily="34" charset="0"/>
                <a:ea typeface="华文细黑" pitchFamily="2" charset="-122"/>
              </a:rPr>
              <a:t>模块：</a:t>
            </a:r>
          </a:p>
          <a:p>
            <a:pPr eaLnBrk="1" hangingPunct="1">
              <a:lnSpc>
                <a:spcPct val="150000"/>
              </a:lnSpc>
              <a:buClr>
                <a:srgbClr val="F21C2B"/>
              </a:buClr>
              <a:buFont typeface="Wingdings" pitchFamily="2" charset="2"/>
              <a:buChar char="n"/>
            </a:pPr>
            <a:r>
              <a:rPr kumimoji="0" lang="zh-CN" altLang="en-US" sz="2000" b="1">
                <a:latin typeface="Arial" pitchFamily="34" charset="0"/>
                <a:ea typeface="华文细黑" pitchFamily="2" charset="-122"/>
              </a:rPr>
              <a:t>提供业界最高处理性能：单板</a:t>
            </a:r>
            <a:r>
              <a:rPr kumimoji="0" lang="en-US" altLang="zh-CN" sz="2000" b="1">
                <a:latin typeface="Arial" pitchFamily="34" charset="0"/>
                <a:ea typeface="华文细黑" pitchFamily="2" charset="-122"/>
              </a:rPr>
              <a:t>20G</a:t>
            </a:r>
          </a:p>
          <a:p>
            <a:pPr eaLnBrk="1" hangingPunct="1">
              <a:lnSpc>
                <a:spcPct val="150000"/>
              </a:lnSpc>
              <a:buClr>
                <a:srgbClr val="F21C2B"/>
              </a:buClr>
              <a:buFont typeface="Wingdings" pitchFamily="2" charset="2"/>
              <a:buChar char="n"/>
            </a:pPr>
            <a:r>
              <a:rPr kumimoji="0" lang="zh-CN" altLang="en-US" sz="2000" b="1">
                <a:latin typeface="Arial" pitchFamily="34" charset="0"/>
                <a:ea typeface="华文细黑" pitchFamily="2" charset="-122"/>
              </a:rPr>
              <a:t>提供业界最丰富业务：覆盖</a:t>
            </a:r>
            <a:r>
              <a:rPr kumimoji="0" lang="en-US" altLang="zh-CN" sz="2000" b="1">
                <a:latin typeface="Arial" pitchFamily="34" charset="0"/>
                <a:ea typeface="华文细黑" pitchFamily="2" charset="-122"/>
              </a:rPr>
              <a:t>L2</a:t>
            </a:r>
            <a:r>
              <a:rPr kumimoji="0" lang="zh-CN" altLang="en-US" sz="2000" b="1">
                <a:latin typeface="Arial" pitchFamily="34" charset="0"/>
                <a:ea typeface="华文细黑" pitchFamily="2" charset="-122"/>
              </a:rPr>
              <a:t>～</a:t>
            </a:r>
            <a:r>
              <a:rPr kumimoji="0" lang="en-US" altLang="zh-CN" sz="2000" b="1">
                <a:latin typeface="Arial" pitchFamily="34" charset="0"/>
                <a:ea typeface="华文细黑" pitchFamily="2" charset="-122"/>
              </a:rPr>
              <a:t>L7</a:t>
            </a:r>
            <a:r>
              <a:rPr kumimoji="0" lang="zh-CN" altLang="en-US" sz="2000" b="1">
                <a:latin typeface="Arial" pitchFamily="34" charset="0"/>
                <a:ea typeface="华文细黑" pitchFamily="2" charset="-122"/>
              </a:rPr>
              <a:t>的应用安全和应用优化，包括防火墙、</a:t>
            </a:r>
            <a:r>
              <a:rPr kumimoji="0" lang="en-US" altLang="zh-CN" sz="2000" b="1">
                <a:latin typeface="Arial" pitchFamily="34" charset="0"/>
                <a:ea typeface="华文细黑" pitchFamily="2" charset="-122"/>
              </a:rPr>
              <a:t>IPS</a:t>
            </a:r>
            <a:r>
              <a:rPr kumimoji="0" lang="zh-CN" altLang="en-US" sz="2000" b="1">
                <a:latin typeface="Arial" pitchFamily="34" charset="0"/>
                <a:ea typeface="华文细黑" pitchFamily="2" charset="-122"/>
              </a:rPr>
              <a:t>、</a:t>
            </a:r>
            <a:r>
              <a:rPr kumimoji="0" lang="en-US" altLang="zh-CN" sz="2000" b="1">
                <a:latin typeface="Arial" pitchFamily="34" charset="0"/>
                <a:ea typeface="华文细黑" pitchFamily="2" charset="-122"/>
              </a:rPr>
              <a:t>ACG</a:t>
            </a:r>
            <a:r>
              <a:rPr kumimoji="0" lang="zh-CN" altLang="en-US" sz="2000" b="1">
                <a:latin typeface="Arial" pitchFamily="34" charset="0"/>
                <a:ea typeface="华文细黑" pitchFamily="2" charset="-122"/>
              </a:rPr>
              <a:t>、</a:t>
            </a:r>
            <a:r>
              <a:rPr kumimoji="0" lang="en-US" altLang="zh-CN" sz="2000" b="1">
                <a:latin typeface="Arial" pitchFamily="34" charset="0"/>
                <a:ea typeface="华文细黑" pitchFamily="2" charset="-122"/>
              </a:rPr>
              <a:t>LB</a:t>
            </a:r>
            <a:r>
              <a:rPr kumimoji="0" lang="zh-CN" altLang="en-US" sz="2000" b="1">
                <a:latin typeface="Arial" pitchFamily="34" charset="0"/>
                <a:ea typeface="华文细黑" pitchFamily="2" charset="-122"/>
              </a:rPr>
              <a:t>、</a:t>
            </a:r>
            <a:r>
              <a:rPr kumimoji="0" lang="en-US" altLang="zh-CN" sz="2000" b="1">
                <a:latin typeface="Arial" pitchFamily="34" charset="0"/>
                <a:ea typeface="华文细黑" pitchFamily="2" charset="-122"/>
              </a:rPr>
              <a:t>Netstream</a:t>
            </a:r>
            <a:r>
              <a:rPr kumimoji="0" lang="zh-CN" altLang="en-US" sz="2000" b="1">
                <a:latin typeface="Arial" pitchFamily="34" charset="0"/>
                <a:ea typeface="华文细黑" pitchFamily="2" charset="-122"/>
              </a:rPr>
              <a:t>等</a:t>
            </a:r>
          </a:p>
          <a:p>
            <a:pPr eaLnBrk="1" hangingPunct="1">
              <a:lnSpc>
                <a:spcPct val="150000"/>
              </a:lnSpc>
              <a:buClr>
                <a:srgbClr val="F21C2B"/>
              </a:buClr>
              <a:buFont typeface="Wingdings" pitchFamily="2" charset="2"/>
              <a:buChar char="n"/>
            </a:pPr>
            <a:r>
              <a:rPr kumimoji="0" lang="zh-CN" altLang="en-US" sz="2000" b="1">
                <a:latin typeface="Arial" pitchFamily="34" charset="0"/>
                <a:ea typeface="华文细黑" pitchFamily="2" charset="-122"/>
              </a:rPr>
              <a:t>灵活扩展：防火墙性能</a:t>
            </a:r>
            <a:r>
              <a:rPr kumimoji="0" lang="en-US" altLang="zh-CN" sz="2000" b="1">
                <a:latin typeface="Arial" pitchFamily="34" charset="0"/>
                <a:ea typeface="华文细黑" pitchFamily="2" charset="-122"/>
              </a:rPr>
              <a:t>40G~400G </a:t>
            </a:r>
            <a:r>
              <a:rPr kumimoji="0" lang="zh-CN" altLang="en-US" sz="2000" b="1">
                <a:latin typeface="Arial" pitchFamily="34" charset="0"/>
                <a:ea typeface="华文细黑" pitchFamily="2" charset="-122"/>
              </a:rPr>
              <a:t>，</a:t>
            </a:r>
            <a:r>
              <a:rPr kumimoji="0" lang="en-US" altLang="zh-CN" sz="2000" b="1">
                <a:latin typeface="Arial" pitchFamily="34" charset="0"/>
                <a:ea typeface="华文细黑" pitchFamily="2" charset="-122"/>
              </a:rPr>
              <a:t>L7</a:t>
            </a:r>
            <a:r>
              <a:rPr kumimoji="0" lang="zh-CN" altLang="en-US" sz="2000" b="1">
                <a:latin typeface="Arial" pitchFamily="34" charset="0"/>
                <a:ea typeface="华文细黑" pitchFamily="2" charset="-122"/>
              </a:rPr>
              <a:t>业务性能</a:t>
            </a:r>
            <a:r>
              <a:rPr kumimoji="0" lang="en-US" altLang="zh-CN" sz="2000" b="1">
                <a:latin typeface="Arial" pitchFamily="34" charset="0"/>
                <a:ea typeface="华文细黑" pitchFamily="2" charset="-122"/>
              </a:rPr>
              <a:t>10G~100G</a:t>
            </a:r>
            <a:r>
              <a:rPr kumimoji="0" lang="zh-CN" altLang="en-US" sz="2000" b="1">
                <a:latin typeface="Arial" pitchFamily="34" charset="0"/>
                <a:ea typeface="华文细黑" pitchFamily="2" charset="-122"/>
              </a:rPr>
              <a:t>灵活扩展</a:t>
            </a:r>
          </a:p>
          <a:p>
            <a:pPr eaLnBrk="1" hangingPunct="1">
              <a:lnSpc>
                <a:spcPct val="150000"/>
              </a:lnSpc>
              <a:buClr>
                <a:srgbClr val="F21C2B"/>
              </a:buClr>
              <a:buFont typeface="Wingdings" pitchFamily="2" charset="2"/>
              <a:buChar char="n"/>
            </a:pPr>
            <a:r>
              <a:rPr kumimoji="0" lang="zh-CN" altLang="en-US" sz="2000" b="1">
                <a:latin typeface="Arial" pitchFamily="34" charset="0"/>
                <a:ea typeface="华文细黑" pitchFamily="2" charset="-122"/>
              </a:rPr>
              <a:t>基于</a:t>
            </a:r>
            <a:r>
              <a:rPr kumimoji="0" lang="en-US" altLang="zh-CN" sz="2000" b="1">
                <a:latin typeface="Arial" pitchFamily="34" charset="0"/>
                <a:ea typeface="华文细黑" pitchFamily="2" charset="-122"/>
              </a:rPr>
              <a:t>IRF2</a:t>
            </a:r>
            <a:r>
              <a:rPr kumimoji="0" lang="zh-CN" altLang="en-US" sz="2000" b="1">
                <a:latin typeface="Arial" pitchFamily="34" charset="0"/>
                <a:ea typeface="华文细黑" pitchFamily="2" charset="-122"/>
              </a:rPr>
              <a:t>的虚拟化技术，实现跨机箱的转发和管理</a:t>
            </a:r>
          </a:p>
        </p:txBody>
      </p:sp>
    </p:spTree>
    <p:extLst>
      <p:ext uri="{BB962C8B-B14F-4D97-AF65-F5344CB8AC3E}">
        <p14:creationId xmlns:p14="http://schemas.microsoft.com/office/powerpoint/2010/main" val="225100820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6" fill="hold" grpId="0" nodeType="clickEffect">
                                  <p:stCondLst>
                                    <p:cond delay="0"/>
                                  </p:stCondLst>
                                  <p:childTnLst>
                                    <p:set>
                                      <p:cBhvr>
                                        <p:cTn id="6" dur="1" fill="hold">
                                          <p:stCondLst>
                                            <p:cond delay="0"/>
                                          </p:stCondLst>
                                        </p:cTn>
                                        <p:tgtEl>
                                          <p:spTgt spid="18436"/>
                                        </p:tgtEl>
                                        <p:attrNameLst>
                                          <p:attrName>style.visibility</p:attrName>
                                        </p:attrNameLst>
                                      </p:cBhvr>
                                      <p:to>
                                        <p:strVal val="visible"/>
                                      </p:to>
                                    </p:set>
                                    <p:animEffect transition="in" filter="barn(inHorizontal)">
                                      <p:cBhvr>
                                        <p:cTn id="7" dur="500"/>
                                        <p:tgtEl>
                                          <p:spTgt spid="184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6"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2"/>
          <p:cNvSpPr>
            <a:spLocks noGrp="1" noChangeArrowheads="1"/>
          </p:cNvSpPr>
          <p:nvPr>
            <p:ph type="title"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eaLnBrk="1" hangingPunct="1"/>
            <a:r>
              <a:rPr lang="zh-CN" altLang="en-US" smtClean="0">
                <a:effectLst/>
                <a:latin typeface="Arial" pitchFamily="34" charset="0"/>
                <a:ea typeface="黑体" pitchFamily="49" charset="-122"/>
              </a:rPr>
              <a:t>新一代业务模块</a:t>
            </a:r>
          </a:p>
        </p:txBody>
      </p:sp>
      <p:pic>
        <p:nvPicPr>
          <p:cNvPr id="183299" name="Picture 3" descr="diagram_tile64"/>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55650" y="1700213"/>
            <a:ext cx="2538413" cy="3024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83300" name="组合 30"/>
          <p:cNvGrpSpPr>
            <a:grpSpLocks/>
          </p:cNvGrpSpPr>
          <p:nvPr/>
        </p:nvGrpSpPr>
        <p:grpSpPr bwMode="auto">
          <a:xfrm>
            <a:off x="1042988" y="5084763"/>
            <a:ext cx="1719262" cy="981075"/>
            <a:chOff x="642910" y="1588887"/>
            <a:chExt cx="1927895" cy="1282748"/>
          </a:xfrm>
        </p:grpSpPr>
        <p:sp>
          <p:nvSpPr>
            <p:cNvPr id="183301" name="Oval 11"/>
            <p:cNvSpPr>
              <a:spLocks noChangeArrowheads="1"/>
            </p:cNvSpPr>
            <p:nvPr/>
          </p:nvSpPr>
          <p:spPr bwMode="ltGray">
            <a:xfrm>
              <a:off x="642910" y="1588887"/>
              <a:ext cx="1927895" cy="1282748"/>
            </a:xfrm>
            <a:prstGeom prst="rect">
              <a:avLst/>
            </a:prstGeom>
            <a:solidFill>
              <a:srgbClr val="1E7BB4"/>
            </a:solidFill>
            <a:ln>
              <a:noFill/>
            </a:ln>
            <a:extLst>
              <a:ext uri="{91240B29-F687-4F45-9708-019B960494DF}">
                <a14:hiddenLine xmlns:a14="http://schemas.microsoft.com/office/drawing/2010/main" w="28575" algn="ctr">
                  <a:solidFill>
                    <a:srgbClr val="000000"/>
                  </a:solidFill>
                  <a:round/>
                  <a:headEnd/>
                  <a:tailEnd/>
                </a14:hiddenLine>
              </a:ext>
            </a:extLst>
          </p:spPr>
          <p:txBody>
            <a:bodyPr wrap="none" anchor="ct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ctr" eaLnBrk="1" hangingPunct="1"/>
              <a:endParaRPr kumimoji="0" lang="zh-CN" altLang="zh-CN" sz="1800">
                <a:latin typeface="Arial" pitchFamily="34" charset="0"/>
                <a:ea typeface="华文细黑" pitchFamily="2" charset="-122"/>
              </a:endParaRPr>
            </a:p>
          </p:txBody>
        </p:sp>
        <p:grpSp>
          <p:nvGrpSpPr>
            <p:cNvPr id="183302" name="Oval 11"/>
            <p:cNvGrpSpPr>
              <a:grpSpLocks/>
            </p:cNvGrpSpPr>
            <p:nvPr/>
          </p:nvGrpSpPr>
          <p:grpSpPr bwMode="auto">
            <a:xfrm>
              <a:off x="655798" y="1592623"/>
              <a:ext cx="2255798" cy="1689740"/>
              <a:chOff x="4791456" y="3779520"/>
              <a:chExt cx="2011680" cy="1292352"/>
            </a:xfrm>
          </p:grpSpPr>
          <p:pic>
            <p:nvPicPr>
              <p:cNvPr id="183303" name="Oval 11"/>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ltGray">
              <a:xfrm>
                <a:off x="4791456" y="3779520"/>
                <a:ext cx="2011680" cy="1292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3304" name="Text Box 41"/>
              <p:cNvSpPr txBox="1">
                <a:spLocks noChangeArrowheads="1"/>
              </p:cNvSpPr>
              <p:nvPr/>
            </p:nvSpPr>
            <p:spPr bwMode="auto">
              <a:xfrm>
                <a:off x="4842472" y="3827950"/>
                <a:ext cx="1594242" cy="878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ctr" eaLnBrk="1" hangingPunct="1"/>
                <a:endParaRPr kumimoji="0" lang="zh-CN" altLang="zh-CN" sz="1800">
                  <a:latin typeface="Arial" pitchFamily="34" charset="0"/>
                  <a:ea typeface="华文细黑" pitchFamily="2" charset="-122"/>
                </a:endParaRPr>
              </a:p>
            </p:txBody>
          </p:sp>
        </p:grpSp>
      </p:grpSp>
      <p:sp>
        <p:nvSpPr>
          <p:cNvPr id="447497" name="Text Box 9"/>
          <p:cNvSpPr txBox="1">
            <a:spLocks noChangeArrowheads="1"/>
          </p:cNvSpPr>
          <p:nvPr/>
        </p:nvSpPr>
        <p:spPr bwMode="auto">
          <a:xfrm>
            <a:off x="1187450" y="5300663"/>
            <a:ext cx="1439863" cy="519112"/>
          </a:xfrm>
          <a:prstGeom prst="rect">
            <a:avLst/>
          </a:prstGeom>
          <a:noFill/>
          <a:ln w="19050" algn="ctr">
            <a:noFill/>
            <a:miter lim="800000"/>
            <a:headEnd/>
            <a:tailEnd/>
          </a:ln>
          <a:effectLst>
            <a:prstShdw prst="shdw17" dist="17961" dir="2700000">
              <a:schemeClr val="accent1">
                <a:gamma/>
                <a:shade val="60000"/>
                <a:invGamma/>
              </a:schemeClr>
            </a:prstShdw>
          </a:effectLst>
        </p:spPr>
        <p:txBody>
          <a:bodyPr>
            <a:spAutoFit/>
          </a:bodyPr>
          <a:lstStyle/>
          <a:p>
            <a:pPr algn="ctr">
              <a:spcBef>
                <a:spcPct val="50000"/>
              </a:spcBef>
              <a:defRPr/>
            </a:pPr>
            <a:r>
              <a:rPr kumimoji="0" lang="en-US" altLang="zh-CN" sz="2800" b="1">
                <a:latin typeface="Arial" charset="0"/>
                <a:ea typeface="宋体" charset="-122"/>
              </a:rPr>
              <a:t>FPGA</a:t>
            </a:r>
          </a:p>
        </p:txBody>
      </p:sp>
      <p:sp>
        <p:nvSpPr>
          <p:cNvPr id="447498" name="AutoShape 10"/>
          <p:cNvSpPr>
            <a:spLocks noChangeArrowheads="1"/>
          </p:cNvSpPr>
          <p:nvPr/>
        </p:nvSpPr>
        <p:spPr bwMode="auto">
          <a:xfrm>
            <a:off x="1547813" y="4510088"/>
            <a:ext cx="360362" cy="358775"/>
          </a:xfrm>
          <a:prstGeom prst="plus">
            <a:avLst>
              <a:gd name="adj" fmla="val 34671"/>
            </a:avLst>
          </a:prstGeom>
          <a:gradFill rotWithShape="1">
            <a:gsLst>
              <a:gs pos="0">
                <a:schemeClr val="tx1"/>
              </a:gs>
              <a:gs pos="100000">
                <a:schemeClr val="accent2"/>
              </a:gs>
            </a:gsLst>
            <a:path path="shape">
              <a:fillToRect l="50000" t="50000" r="50000" b="50000"/>
            </a:path>
          </a:gradFill>
          <a:ln w="19050" algn="ctr">
            <a:noFill/>
            <a:miter lim="800000"/>
            <a:headEnd/>
            <a:tailEnd/>
          </a:ln>
          <a:effectLst>
            <a:prstShdw prst="shdw17" dist="17961" dir="2700000">
              <a:schemeClr val="accent2">
                <a:gamma/>
                <a:shade val="60000"/>
                <a:invGamma/>
              </a:schemeClr>
            </a:prstShdw>
          </a:effectLst>
        </p:spPr>
        <p:txBody>
          <a:bodyPr wrap="none" anchor="ctr"/>
          <a:lstStyle/>
          <a:p>
            <a:pPr>
              <a:defRPr/>
            </a:pPr>
            <a:endParaRPr kumimoji="0" lang="zh-CN" altLang="en-US" sz="1800">
              <a:latin typeface="Arial" charset="0"/>
              <a:ea typeface="宋体" charset="-122"/>
            </a:endParaRPr>
          </a:p>
        </p:txBody>
      </p:sp>
      <p:sp>
        <p:nvSpPr>
          <p:cNvPr id="447499" name="Text Box 11"/>
          <p:cNvSpPr txBox="1">
            <a:spLocks noChangeArrowheads="1"/>
          </p:cNvSpPr>
          <p:nvPr/>
        </p:nvSpPr>
        <p:spPr bwMode="auto">
          <a:xfrm>
            <a:off x="323850" y="3968750"/>
            <a:ext cx="1800225" cy="396875"/>
          </a:xfrm>
          <a:prstGeom prst="rect">
            <a:avLst/>
          </a:prstGeom>
          <a:noFill/>
          <a:ln w="19050" algn="ctr">
            <a:noFill/>
            <a:miter lim="800000"/>
            <a:headEnd/>
            <a:tailEnd/>
          </a:ln>
          <a:effectLst>
            <a:prstShdw prst="shdw17" dist="17961" dir="2700000">
              <a:schemeClr val="accent1">
                <a:gamma/>
                <a:shade val="60000"/>
                <a:invGamma/>
              </a:schemeClr>
            </a:prstShdw>
          </a:effectLst>
        </p:spPr>
        <p:txBody>
          <a:bodyPr>
            <a:spAutoFit/>
          </a:bodyPr>
          <a:lstStyle/>
          <a:p>
            <a:pPr algn="ctr">
              <a:spcBef>
                <a:spcPct val="50000"/>
              </a:spcBef>
              <a:defRPr/>
            </a:pPr>
            <a:r>
              <a:rPr kumimoji="0" lang="zh-CN" altLang="en-US" sz="2000" b="1">
                <a:latin typeface="Arial" charset="0"/>
                <a:ea typeface="华文细黑" pitchFamily="2" charset="-122"/>
              </a:rPr>
              <a:t>多核</a:t>
            </a:r>
            <a:r>
              <a:rPr kumimoji="0" lang="en-US" altLang="zh-CN" sz="2000" b="1">
                <a:latin typeface="Arial" charset="0"/>
                <a:ea typeface="华文细黑" pitchFamily="2" charset="-122"/>
              </a:rPr>
              <a:t>CPU</a:t>
            </a:r>
          </a:p>
        </p:txBody>
      </p:sp>
      <p:sp>
        <p:nvSpPr>
          <p:cNvPr id="2" name="矩形 20"/>
          <p:cNvSpPr>
            <a:spLocks noChangeArrowheads="1"/>
          </p:cNvSpPr>
          <p:nvPr/>
        </p:nvSpPr>
        <p:spPr bwMode="auto">
          <a:xfrm>
            <a:off x="3419475" y="1557338"/>
            <a:ext cx="5473700" cy="3749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lnSpc>
                <a:spcPct val="150000"/>
              </a:lnSpc>
            </a:pPr>
            <a:r>
              <a:rPr kumimoji="0" lang="zh-CN" altLang="en-US" sz="2000" b="1">
                <a:latin typeface="Arial" pitchFamily="34" charset="0"/>
                <a:ea typeface="华文细黑" pitchFamily="2" charset="-122"/>
              </a:rPr>
              <a:t>新一代高性能无线</a:t>
            </a:r>
            <a:r>
              <a:rPr kumimoji="0" lang="en-US" altLang="zh-CN" sz="2000" b="1">
                <a:latin typeface="Arial" pitchFamily="34" charset="0"/>
                <a:ea typeface="华文细黑" pitchFamily="2" charset="-122"/>
              </a:rPr>
              <a:t>AC</a:t>
            </a:r>
            <a:r>
              <a:rPr kumimoji="0" lang="zh-CN" altLang="en-US" sz="2000" b="1">
                <a:latin typeface="Arial" pitchFamily="34" charset="0"/>
                <a:ea typeface="华文细黑" pitchFamily="2" charset="-122"/>
              </a:rPr>
              <a:t>模块：</a:t>
            </a:r>
          </a:p>
          <a:p>
            <a:pPr eaLnBrk="1" hangingPunct="1">
              <a:lnSpc>
                <a:spcPct val="150000"/>
              </a:lnSpc>
              <a:buClr>
                <a:srgbClr val="F21C2B"/>
              </a:buClr>
              <a:buFont typeface="Wingdings" pitchFamily="2" charset="2"/>
              <a:buChar char="n"/>
            </a:pPr>
            <a:r>
              <a:rPr kumimoji="0" lang="zh-CN" altLang="en-US" sz="2000" b="1">
                <a:latin typeface="Arial" pitchFamily="34" charset="0"/>
                <a:ea typeface="华文细黑" pitchFamily="2" charset="-122"/>
              </a:rPr>
              <a:t>提供业界最高处理性能：单板</a:t>
            </a:r>
            <a:r>
              <a:rPr kumimoji="0" lang="en-US" altLang="zh-CN" sz="2000" b="1">
                <a:latin typeface="Arial" pitchFamily="34" charset="0"/>
                <a:ea typeface="华文细黑" pitchFamily="2" charset="-122"/>
              </a:rPr>
              <a:t>20G</a:t>
            </a:r>
            <a:r>
              <a:rPr kumimoji="0" lang="zh-CN" altLang="en-US" sz="2000" b="1">
                <a:latin typeface="Arial" pitchFamily="34" charset="0"/>
                <a:ea typeface="华文细黑" pitchFamily="2" charset="-122"/>
              </a:rPr>
              <a:t>吞吐量</a:t>
            </a:r>
          </a:p>
          <a:p>
            <a:pPr eaLnBrk="1" hangingPunct="1">
              <a:lnSpc>
                <a:spcPct val="150000"/>
              </a:lnSpc>
              <a:buClr>
                <a:srgbClr val="F21C2B"/>
              </a:buClr>
              <a:buFont typeface="Wingdings" pitchFamily="2" charset="2"/>
              <a:buChar char="n"/>
            </a:pPr>
            <a:r>
              <a:rPr kumimoji="0" lang="zh-CN" altLang="en-US" sz="2000" b="1">
                <a:latin typeface="Arial" pitchFamily="34" charset="0"/>
                <a:ea typeface="华文细黑" pitchFamily="2" charset="-122"/>
              </a:rPr>
              <a:t>提供业界最大管理能力：单板</a:t>
            </a:r>
            <a:r>
              <a:rPr kumimoji="0" lang="en-US" altLang="zh-CN" sz="2000" b="1">
                <a:latin typeface="Arial" pitchFamily="34" charset="0"/>
                <a:ea typeface="华文细黑" pitchFamily="2" charset="-122"/>
              </a:rPr>
              <a:t>1024</a:t>
            </a:r>
            <a:r>
              <a:rPr kumimoji="0" lang="zh-CN" altLang="en-US" sz="2000" b="1">
                <a:latin typeface="Arial" pitchFamily="34" charset="0"/>
                <a:ea typeface="华文细黑" pitchFamily="2" charset="-122"/>
              </a:rPr>
              <a:t>个</a:t>
            </a:r>
            <a:r>
              <a:rPr kumimoji="0" lang="en-US" altLang="zh-CN" sz="2000" b="1">
                <a:latin typeface="Arial" pitchFamily="34" charset="0"/>
                <a:ea typeface="华文细黑" pitchFamily="2" charset="-122"/>
              </a:rPr>
              <a:t>AP</a:t>
            </a:r>
            <a:r>
              <a:rPr kumimoji="0" lang="zh-CN" altLang="en-US" sz="2000" b="1">
                <a:latin typeface="Arial" pitchFamily="34" charset="0"/>
                <a:ea typeface="华文细黑" pitchFamily="2" charset="-122"/>
              </a:rPr>
              <a:t>的管理</a:t>
            </a:r>
          </a:p>
          <a:p>
            <a:pPr eaLnBrk="1" hangingPunct="1">
              <a:lnSpc>
                <a:spcPct val="150000"/>
              </a:lnSpc>
              <a:buClr>
                <a:srgbClr val="F21C2B"/>
              </a:buClr>
              <a:buFont typeface="Wingdings" pitchFamily="2" charset="2"/>
              <a:buChar char="n"/>
            </a:pPr>
            <a:r>
              <a:rPr kumimoji="0" lang="zh-CN" altLang="en-US" sz="2000" b="1">
                <a:latin typeface="Arial" pitchFamily="34" charset="0"/>
                <a:ea typeface="华文细黑" pitchFamily="2" charset="-122"/>
              </a:rPr>
              <a:t>毫秒级主备板卡切换技术</a:t>
            </a:r>
          </a:p>
          <a:p>
            <a:pPr eaLnBrk="1" hangingPunct="1">
              <a:lnSpc>
                <a:spcPct val="150000"/>
              </a:lnSpc>
              <a:buClr>
                <a:srgbClr val="F21C2B"/>
              </a:buClr>
              <a:buFont typeface="Wingdings" pitchFamily="2" charset="2"/>
              <a:buChar char="n"/>
            </a:pPr>
            <a:r>
              <a:rPr kumimoji="0" lang="zh-CN" altLang="en-US" sz="2000" b="1">
                <a:latin typeface="Arial" pitchFamily="34" charset="0"/>
                <a:ea typeface="华文细黑" pitchFamily="2" charset="-122"/>
              </a:rPr>
              <a:t>最丰富的</a:t>
            </a:r>
            <a:r>
              <a:rPr kumimoji="0" lang="en-US" altLang="zh-CN" sz="2000" b="1">
                <a:latin typeface="Arial" pitchFamily="34" charset="0"/>
                <a:ea typeface="华文细黑" pitchFamily="2" charset="-122"/>
              </a:rPr>
              <a:t>RF</a:t>
            </a:r>
            <a:r>
              <a:rPr kumimoji="0" lang="zh-CN" altLang="en-US" sz="2000" b="1">
                <a:latin typeface="Arial" pitchFamily="34" charset="0"/>
                <a:ea typeface="华文细黑" pitchFamily="2" charset="-122"/>
              </a:rPr>
              <a:t>特性：包括频谱导航、环境自适应速率调整、智能带宽保证、信道重用技术、用户公平接入等</a:t>
            </a:r>
          </a:p>
        </p:txBody>
      </p:sp>
    </p:spTree>
    <p:extLst>
      <p:ext uri="{BB962C8B-B14F-4D97-AF65-F5344CB8AC3E}">
        <p14:creationId xmlns:p14="http://schemas.microsoft.com/office/powerpoint/2010/main" val="425647812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Rectangle 2"/>
          <p:cNvSpPr>
            <a:spLocks noGrp="1" noChangeArrowheads="1"/>
          </p:cNvSpPr>
          <p:nvPr>
            <p:ph type="title"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eaLnBrk="1" hangingPunct="1"/>
            <a:r>
              <a:rPr lang="zh-CN" altLang="en-US" smtClean="0">
                <a:effectLst/>
                <a:latin typeface="Arial" pitchFamily="34" charset="0"/>
                <a:ea typeface="黑体" pitchFamily="49" charset="-122"/>
              </a:rPr>
              <a:t>园区网应用</a:t>
            </a:r>
          </a:p>
        </p:txBody>
      </p:sp>
      <p:sp>
        <p:nvSpPr>
          <p:cNvPr id="179203" name="AutoShape 17"/>
          <p:cNvSpPr>
            <a:spLocks noChangeArrowheads="1"/>
          </p:cNvSpPr>
          <p:nvPr/>
        </p:nvSpPr>
        <p:spPr bwMode="auto">
          <a:xfrm>
            <a:off x="427038" y="1309688"/>
            <a:ext cx="1741487" cy="1371600"/>
          </a:xfrm>
          <a:prstGeom prst="roundRect">
            <a:avLst>
              <a:gd name="adj" fmla="val 0"/>
            </a:avLst>
          </a:prstGeom>
          <a:gradFill rotWithShape="1">
            <a:gsLst>
              <a:gs pos="0">
                <a:srgbClr val="FFFFFF"/>
              </a:gs>
              <a:gs pos="100000">
                <a:srgbClr val="6699FF">
                  <a:alpha val="50000"/>
                </a:srgbClr>
              </a:gs>
            </a:gsLst>
            <a:path path="shape">
              <a:fillToRect l="50000" t="50000" r="50000" b="50000"/>
            </a:path>
          </a:gradFill>
          <a:ln>
            <a:noFill/>
          </a:ln>
          <a:extLst>
            <a:ext uri="{91240B29-F687-4F45-9708-019B960494DF}">
              <a14:hiddenLine xmlns:a14="http://schemas.microsoft.com/office/drawing/2010/main" w="9525" algn="ctr">
                <a:solidFill>
                  <a:srgbClr val="000000"/>
                </a:solidFill>
                <a:round/>
                <a:headEnd/>
                <a:tailEnd/>
              </a14:hiddenLine>
            </a:ext>
          </a:extLst>
        </p:spPr>
        <p:txBody>
          <a:bodyPr wrap="none" anchor="ct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lnSpc>
                <a:spcPct val="140000"/>
              </a:lnSpc>
              <a:spcBef>
                <a:spcPct val="20000"/>
              </a:spcBef>
              <a:buClr>
                <a:srgbClr val="808080"/>
              </a:buClr>
              <a:buFont typeface="Wingdings" pitchFamily="2" charset="2"/>
              <a:buChar char="n"/>
            </a:pPr>
            <a:endParaRPr kumimoji="0" lang="zh-CN" altLang="zh-CN" sz="1800">
              <a:latin typeface="华文细黑" pitchFamily="2" charset="-122"/>
              <a:ea typeface="华文细黑" pitchFamily="2" charset="-122"/>
            </a:endParaRPr>
          </a:p>
        </p:txBody>
      </p:sp>
      <p:sp>
        <p:nvSpPr>
          <p:cNvPr id="179204" name="Rectangle 124"/>
          <p:cNvSpPr>
            <a:spLocks noChangeArrowheads="1"/>
          </p:cNvSpPr>
          <p:nvPr/>
        </p:nvSpPr>
        <p:spPr bwMode="auto">
          <a:xfrm>
            <a:off x="3460750" y="4217988"/>
            <a:ext cx="1182688" cy="1587500"/>
          </a:xfrm>
          <a:prstGeom prst="rect">
            <a:avLst/>
          </a:prstGeom>
          <a:gradFill rotWithShape="1">
            <a:gsLst>
              <a:gs pos="0">
                <a:srgbClr val="FFFFFF"/>
              </a:gs>
              <a:gs pos="100000">
                <a:srgbClr val="CCFF99"/>
              </a:gs>
            </a:gsLst>
            <a:path path="shape">
              <a:fillToRect l="50000" t="50000" r="50000" b="50000"/>
            </a:path>
          </a:gra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lnSpc>
                <a:spcPct val="140000"/>
              </a:lnSpc>
              <a:spcBef>
                <a:spcPct val="20000"/>
              </a:spcBef>
              <a:buClr>
                <a:srgbClr val="808080"/>
              </a:buClr>
              <a:buFont typeface="Wingdings" pitchFamily="2" charset="2"/>
              <a:buChar char="n"/>
            </a:pPr>
            <a:endParaRPr kumimoji="0" lang="zh-CN" altLang="zh-CN" sz="1800">
              <a:latin typeface="华文细黑" pitchFamily="2" charset="-122"/>
              <a:ea typeface="华文细黑" pitchFamily="2" charset="-122"/>
            </a:endParaRPr>
          </a:p>
        </p:txBody>
      </p:sp>
      <p:sp>
        <p:nvSpPr>
          <p:cNvPr id="179205" name="Rectangle 124"/>
          <p:cNvSpPr>
            <a:spLocks noChangeArrowheads="1"/>
          </p:cNvSpPr>
          <p:nvPr/>
        </p:nvSpPr>
        <p:spPr bwMode="auto">
          <a:xfrm>
            <a:off x="1587500" y="2968625"/>
            <a:ext cx="1657350" cy="1084263"/>
          </a:xfrm>
          <a:prstGeom prst="rect">
            <a:avLst/>
          </a:prstGeom>
          <a:gradFill rotWithShape="1">
            <a:gsLst>
              <a:gs pos="0">
                <a:srgbClr val="FFFFEF"/>
              </a:gs>
              <a:gs pos="100000">
                <a:srgbClr val="FFFF99"/>
              </a:gs>
            </a:gsLst>
            <a:path path="shape">
              <a:fillToRect l="50000" t="50000" r="50000" b="50000"/>
            </a:path>
          </a:gra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lnSpc>
                <a:spcPct val="140000"/>
              </a:lnSpc>
              <a:spcBef>
                <a:spcPct val="20000"/>
              </a:spcBef>
              <a:buClr>
                <a:srgbClr val="808080"/>
              </a:buClr>
              <a:buFont typeface="Wingdings" pitchFamily="2" charset="2"/>
              <a:buChar char="n"/>
            </a:pPr>
            <a:endParaRPr kumimoji="0" lang="zh-CN" altLang="zh-CN" sz="1800">
              <a:latin typeface="华文细黑" pitchFamily="2" charset="-122"/>
              <a:ea typeface="华文细黑" pitchFamily="2" charset="-122"/>
            </a:endParaRPr>
          </a:p>
        </p:txBody>
      </p:sp>
      <p:sp>
        <p:nvSpPr>
          <p:cNvPr id="179206" name="Rectangle 124"/>
          <p:cNvSpPr>
            <a:spLocks noChangeArrowheads="1"/>
          </p:cNvSpPr>
          <p:nvPr/>
        </p:nvSpPr>
        <p:spPr bwMode="auto">
          <a:xfrm>
            <a:off x="1524000" y="4213225"/>
            <a:ext cx="1812925" cy="1592263"/>
          </a:xfrm>
          <a:prstGeom prst="rect">
            <a:avLst/>
          </a:prstGeom>
          <a:gradFill rotWithShape="1">
            <a:gsLst>
              <a:gs pos="0">
                <a:srgbClr val="FFFFFF"/>
              </a:gs>
              <a:gs pos="100000">
                <a:srgbClr val="CCFF99"/>
              </a:gs>
            </a:gsLst>
            <a:path path="shape">
              <a:fillToRect l="50000" t="50000" r="50000" b="50000"/>
            </a:path>
          </a:gra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lnSpc>
                <a:spcPct val="140000"/>
              </a:lnSpc>
              <a:spcBef>
                <a:spcPct val="20000"/>
              </a:spcBef>
              <a:buClr>
                <a:srgbClr val="808080"/>
              </a:buClr>
              <a:buFont typeface="Wingdings" pitchFamily="2" charset="2"/>
              <a:buChar char="n"/>
            </a:pPr>
            <a:endParaRPr kumimoji="0" lang="zh-CN" altLang="zh-CN" sz="1800">
              <a:latin typeface="华文细黑" pitchFamily="2" charset="-122"/>
              <a:ea typeface="华文细黑" pitchFamily="2" charset="-122"/>
            </a:endParaRPr>
          </a:p>
        </p:txBody>
      </p:sp>
      <p:grpSp>
        <p:nvGrpSpPr>
          <p:cNvPr id="179207" name="Group 7"/>
          <p:cNvGrpSpPr>
            <a:grpSpLocks noChangeAspect="1"/>
          </p:cNvGrpSpPr>
          <p:nvPr/>
        </p:nvGrpSpPr>
        <p:grpSpPr bwMode="auto">
          <a:xfrm>
            <a:off x="2468563" y="4318000"/>
            <a:ext cx="696912" cy="215900"/>
            <a:chOff x="4287" y="1312"/>
            <a:chExt cx="1057" cy="366"/>
          </a:xfrm>
        </p:grpSpPr>
        <p:grpSp>
          <p:nvGrpSpPr>
            <p:cNvPr id="179208" name="Group 8"/>
            <p:cNvGrpSpPr>
              <a:grpSpLocks noChangeAspect="1"/>
            </p:cNvGrpSpPr>
            <p:nvPr/>
          </p:nvGrpSpPr>
          <p:grpSpPr bwMode="auto">
            <a:xfrm>
              <a:off x="4287" y="1312"/>
              <a:ext cx="1057" cy="366"/>
              <a:chOff x="4263" y="2364"/>
              <a:chExt cx="930" cy="1043"/>
            </a:xfrm>
          </p:grpSpPr>
          <p:grpSp>
            <p:nvGrpSpPr>
              <p:cNvPr id="179209" name="Group 9"/>
              <p:cNvGrpSpPr>
                <a:grpSpLocks noChangeAspect="1"/>
              </p:cNvGrpSpPr>
              <p:nvPr/>
            </p:nvGrpSpPr>
            <p:grpSpPr bwMode="auto">
              <a:xfrm>
                <a:off x="4263" y="2387"/>
                <a:ext cx="903" cy="1018"/>
                <a:chOff x="1383" y="460"/>
                <a:chExt cx="744" cy="924"/>
              </a:xfrm>
            </p:grpSpPr>
            <p:pic>
              <p:nvPicPr>
                <p:cNvPr id="179210" name="Picture 10" descr="中继器"/>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83" y="550"/>
                  <a:ext cx="743" cy="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9211" name="Picture 11" descr="通用交换机"/>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83" y="460"/>
                  <a:ext cx="744" cy="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79212" name="Freeform 12"/>
              <p:cNvSpPr>
                <a:spLocks noChangeAspect="1"/>
              </p:cNvSpPr>
              <p:nvPr/>
            </p:nvSpPr>
            <p:spPr bwMode="auto">
              <a:xfrm>
                <a:off x="4263" y="2364"/>
                <a:ext cx="930" cy="1043"/>
              </a:xfrm>
              <a:custGeom>
                <a:avLst/>
                <a:gdLst>
                  <a:gd name="T0" fmla="*/ 0 w 952"/>
                  <a:gd name="T1" fmla="*/ 245 h 1066"/>
                  <a:gd name="T2" fmla="*/ 465 w 952"/>
                  <a:gd name="T3" fmla="*/ 0 h 1066"/>
                  <a:gd name="T4" fmla="*/ 930 w 952"/>
                  <a:gd name="T5" fmla="*/ 245 h 1066"/>
                  <a:gd name="T6" fmla="*/ 930 w 952"/>
                  <a:gd name="T7" fmla="*/ 799 h 1066"/>
                  <a:gd name="T8" fmla="*/ 443 w 952"/>
                  <a:gd name="T9" fmla="*/ 1043 h 1066"/>
                  <a:gd name="T10" fmla="*/ 0 w 952"/>
                  <a:gd name="T11" fmla="*/ 799 h 1066"/>
                  <a:gd name="T12" fmla="*/ 0 w 952"/>
                  <a:gd name="T13" fmla="*/ 245 h 1066"/>
                  <a:gd name="T14" fmla="*/ 0 60000 65536"/>
                  <a:gd name="T15" fmla="*/ 0 60000 65536"/>
                  <a:gd name="T16" fmla="*/ 0 60000 65536"/>
                  <a:gd name="T17" fmla="*/ 0 60000 65536"/>
                  <a:gd name="T18" fmla="*/ 0 60000 65536"/>
                  <a:gd name="T19" fmla="*/ 0 60000 65536"/>
                  <a:gd name="T20" fmla="*/ 0 60000 65536"/>
                  <a:gd name="T21" fmla="*/ 0 w 952"/>
                  <a:gd name="T22" fmla="*/ 0 h 1066"/>
                  <a:gd name="T23" fmla="*/ 952 w 952"/>
                  <a:gd name="T24" fmla="*/ 1066 h 106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52" h="1066">
                    <a:moveTo>
                      <a:pt x="0" y="250"/>
                    </a:moveTo>
                    <a:lnTo>
                      <a:pt x="476" y="0"/>
                    </a:lnTo>
                    <a:lnTo>
                      <a:pt x="952" y="250"/>
                    </a:lnTo>
                    <a:lnTo>
                      <a:pt x="952" y="817"/>
                    </a:lnTo>
                    <a:lnTo>
                      <a:pt x="453" y="1066"/>
                    </a:lnTo>
                    <a:lnTo>
                      <a:pt x="0" y="817"/>
                    </a:lnTo>
                    <a:lnTo>
                      <a:pt x="0" y="250"/>
                    </a:lnTo>
                    <a:close/>
                  </a:path>
                </a:pathLst>
              </a:custGeom>
              <a:solidFill>
                <a:srgbClr val="FFFFFF">
                  <a:alpha val="58038"/>
                </a:srgbClr>
              </a:solidFill>
              <a:ln w="28575">
                <a:solidFill>
                  <a:srgbClr val="C0C0C0"/>
                </a:solidFill>
                <a:round/>
                <a:headEnd/>
                <a:tailEnd/>
              </a:ln>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grpSp>
        <p:grpSp>
          <p:nvGrpSpPr>
            <p:cNvPr id="179213" name="Group 13"/>
            <p:cNvGrpSpPr>
              <a:grpSpLocks noChangeAspect="1"/>
            </p:cNvGrpSpPr>
            <p:nvPr/>
          </p:nvGrpSpPr>
          <p:grpSpPr bwMode="auto">
            <a:xfrm>
              <a:off x="4329" y="1329"/>
              <a:ext cx="490" cy="343"/>
              <a:chOff x="4034" y="2692"/>
              <a:chExt cx="307" cy="319"/>
            </a:xfrm>
          </p:grpSpPr>
          <p:pic>
            <p:nvPicPr>
              <p:cNvPr id="179214" name="Picture 14" descr="通用交换机"/>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34" y="2818"/>
                <a:ext cx="279" cy="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9215" name="Picture 15" descr="SecBlade 防火墙模块02 [转换]"/>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34" y="2781"/>
                <a:ext cx="307" cy="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9216" name="Picture 16" descr="通用交换机"/>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34" y="2738"/>
                <a:ext cx="279" cy="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9217" name="Picture 17" descr="SecBlade 防火墙模块02 [转换]"/>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34" y="2692"/>
                <a:ext cx="307" cy="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79218" name="Group 18"/>
            <p:cNvGrpSpPr>
              <a:grpSpLocks noChangeAspect="1"/>
            </p:cNvGrpSpPr>
            <p:nvPr/>
          </p:nvGrpSpPr>
          <p:grpSpPr bwMode="auto">
            <a:xfrm>
              <a:off x="4819" y="1329"/>
              <a:ext cx="491" cy="343"/>
              <a:chOff x="4034" y="2692"/>
              <a:chExt cx="307" cy="319"/>
            </a:xfrm>
          </p:grpSpPr>
          <p:pic>
            <p:nvPicPr>
              <p:cNvPr id="179219" name="Picture 19" descr="通用交换机"/>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34" y="2818"/>
                <a:ext cx="279" cy="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9220" name="Picture 20" descr="SecBlade 防火墙模块02 [转换]"/>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34" y="2781"/>
                <a:ext cx="307" cy="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9221" name="Picture 21" descr="通用交换机"/>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34" y="2738"/>
                <a:ext cx="279" cy="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9222" name="Picture 22" descr="SecBlade 防火墙模块02 [转换]"/>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34" y="2692"/>
                <a:ext cx="307" cy="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179223" name="Group 23"/>
          <p:cNvGrpSpPr>
            <a:grpSpLocks noChangeAspect="1"/>
          </p:cNvGrpSpPr>
          <p:nvPr/>
        </p:nvGrpSpPr>
        <p:grpSpPr bwMode="auto">
          <a:xfrm>
            <a:off x="2468563" y="4878388"/>
            <a:ext cx="334962" cy="101600"/>
            <a:chOff x="3120" y="4464"/>
            <a:chExt cx="432" cy="167"/>
          </a:xfrm>
        </p:grpSpPr>
        <p:grpSp>
          <p:nvGrpSpPr>
            <p:cNvPr id="179224" name="Group 24"/>
            <p:cNvGrpSpPr>
              <a:grpSpLocks noChangeAspect="1"/>
            </p:cNvGrpSpPr>
            <p:nvPr/>
          </p:nvGrpSpPr>
          <p:grpSpPr bwMode="auto">
            <a:xfrm>
              <a:off x="3120" y="4464"/>
              <a:ext cx="424" cy="167"/>
              <a:chOff x="4263" y="2364"/>
              <a:chExt cx="930" cy="1043"/>
            </a:xfrm>
          </p:grpSpPr>
          <p:grpSp>
            <p:nvGrpSpPr>
              <p:cNvPr id="179225" name="Group 25"/>
              <p:cNvGrpSpPr>
                <a:grpSpLocks noChangeAspect="1"/>
              </p:cNvGrpSpPr>
              <p:nvPr/>
            </p:nvGrpSpPr>
            <p:grpSpPr bwMode="auto">
              <a:xfrm>
                <a:off x="4263" y="2387"/>
                <a:ext cx="903" cy="1018"/>
                <a:chOff x="1383" y="460"/>
                <a:chExt cx="744" cy="924"/>
              </a:xfrm>
            </p:grpSpPr>
            <p:pic>
              <p:nvPicPr>
                <p:cNvPr id="179226" name="Picture 26" descr="中继器"/>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383" y="550"/>
                  <a:ext cx="743" cy="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9227" name="Picture 27" descr="通用交换机"/>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383" y="460"/>
                  <a:ext cx="744" cy="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79228" name="Freeform 28"/>
              <p:cNvSpPr>
                <a:spLocks noChangeAspect="1"/>
              </p:cNvSpPr>
              <p:nvPr/>
            </p:nvSpPr>
            <p:spPr bwMode="auto">
              <a:xfrm>
                <a:off x="4263" y="2364"/>
                <a:ext cx="930" cy="1043"/>
              </a:xfrm>
              <a:custGeom>
                <a:avLst/>
                <a:gdLst>
                  <a:gd name="T0" fmla="*/ 0 w 952"/>
                  <a:gd name="T1" fmla="*/ 245 h 1066"/>
                  <a:gd name="T2" fmla="*/ 465 w 952"/>
                  <a:gd name="T3" fmla="*/ 0 h 1066"/>
                  <a:gd name="T4" fmla="*/ 930 w 952"/>
                  <a:gd name="T5" fmla="*/ 245 h 1066"/>
                  <a:gd name="T6" fmla="*/ 930 w 952"/>
                  <a:gd name="T7" fmla="*/ 799 h 1066"/>
                  <a:gd name="T8" fmla="*/ 443 w 952"/>
                  <a:gd name="T9" fmla="*/ 1043 h 1066"/>
                  <a:gd name="T10" fmla="*/ 0 w 952"/>
                  <a:gd name="T11" fmla="*/ 799 h 1066"/>
                  <a:gd name="T12" fmla="*/ 0 w 952"/>
                  <a:gd name="T13" fmla="*/ 245 h 1066"/>
                  <a:gd name="T14" fmla="*/ 0 60000 65536"/>
                  <a:gd name="T15" fmla="*/ 0 60000 65536"/>
                  <a:gd name="T16" fmla="*/ 0 60000 65536"/>
                  <a:gd name="T17" fmla="*/ 0 60000 65536"/>
                  <a:gd name="T18" fmla="*/ 0 60000 65536"/>
                  <a:gd name="T19" fmla="*/ 0 60000 65536"/>
                  <a:gd name="T20" fmla="*/ 0 60000 65536"/>
                  <a:gd name="T21" fmla="*/ 0 w 952"/>
                  <a:gd name="T22" fmla="*/ 0 h 1066"/>
                  <a:gd name="T23" fmla="*/ 952 w 952"/>
                  <a:gd name="T24" fmla="*/ 1066 h 106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52" h="1066">
                    <a:moveTo>
                      <a:pt x="0" y="250"/>
                    </a:moveTo>
                    <a:lnTo>
                      <a:pt x="476" y="0"/>
                    </a:lnTo>
                    <a:lnTo>
                      <a:pt x="952" y="250"/>
                    </a:lnTo>
                    <a:lnTo>
                      <a:pt x="952" y="817"/>
                    </a:lnTo>
                    <a:lnTo>
                      <a:pt x="453" y="1066"/>
                    </a:lnTo>
                    <a:lnTo>
                      <a:pt x="0" y="817"/>
                    </a:lnTo>
                    <a:lnTo>
                      <a:pt x="0" y="250"/>
                    </a:lnTo>
                    <a:close/>
                  </a:path>
                </a:pathLst>
              </a:custGeom>
              <a:solidFill>
                <a:srgbClr val="FFFFFF">
                  <a:alpha val="58038"/>
                </a:srgbClr>
              </a:solidFill>
              <a:ln w="28575">
                <a:solidFill>
                  <a:srgbClr val="C0C0C0"/>
                </a:solidFill>
                <a:round/>
                <a:headEnd/>
                <a:tailEnd/>
              </a:ln>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grpSp>
        <p:pic>
          <p:nvPicPr>
            <p:cNvPr id="179229" name="Picture 147" descr="边缘交换机"/>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120" y="4495"/>
              <a:ext cx="211" cy="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9230" name="Picture 147" descr="边缘交换机"/>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341" y="4495"/>
              <a:ext cx="211" cy="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79231" name="Group 31"/>
          <p:cNvGrpSpPr>
            <a:grpSpLocks noChangeAspect="1"/>
          </p:cNvGrpSpPr>
          <p:nvPr/>
        </p:nvGrpSpPr>
        <p:grpSpPr bwMode="auto">
          <a:xfrm>
            <a:off x="2844800" y="4878388"/>
            <a:ext cx="334963" cy="101600"/>
            <a:chOff x="3120" y="4464"/>
            <a:chExt cx="432" cy="167"/>
          </a:xfrm>
        </p:grpSpPr>
        <p:grpSp>
          <p:nvGrpSpPr>
            <p:cNvPr id="179232" name="Group 32"/>
            <p:cNvGrpSpPr>
              <a:grpSpLocks noChangeAspect="1"/>
            </p:cNvGrpSpPr>
            <p:nvPr/>
          </p:nvGrpSpPr>
          <p:grpSpPr bwMode="auto">
            <a:xfrm>
              <a:off x="3120" y="4464"/>
              <a:ext cx="424" cy="167"/>
              <a:chOff x="4263" y="2364"/>
              <a:chExt cx="930" cy="1043"/>
            </a:xfrm>
          </p:grpSpPr>
          <p:grpSp>
            <p:nvGrpSpPr>
              <p:cNvPr id="179233" name="Group 33"/>
              <p:cNvGrpSpPr>
                <a:grpSpLocks noChangeAspect="1"/>
              </p:cNvGrpSpPr>
              <p:nvPr/>
            </p:nvGrpSpPr>
            <p:grpSpPr bwMode="auto">
              <a:xfrm>
                <a:off x="4263" y="2387"/>
                <a:ext cx="903" cy="1018"/>
                <a:chOff x="1383" y="460"/>
                <a:chExt cx="744" cy="924"/>
              </a:xfrm>
            </p:grpSpPr>
            <p:pic>
              <p:nvPicPr>
                <p:cNvPr id="179234" name="Picture 34" descr="中继器"/>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383" y="550"/>
                  <a:ext cx="743" cy="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9235" name="Picture 35" descr="通用交换机"/>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383" y="460"/>
                  <a:ext cx="744" cy="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79236" name="Freeform 36"/>
              <p:cNvSpPr>
                <a:spLocks noChangeAspect="1"/>
              </p:cNvSpPr>
              <p:nvPr/>
            </p:nvSpPr>
            <p:spPr bwMode="auto">
              <a:xfrm>
                <a:off x="4263" y="2364"/>
                <a:ext cx="930" cy="1043"/>
              </a:xfrm>
              <a:custGeom>
                <a:avLst/>
                <a:gdLst>
                  <a:gd name="T0" fmla="*/ 0 w 952"/>
                  <a:gd name="T1" fmla="*/ 245 h 1066"/>
                  <a:gd name="T2" fmla="*/ 465 w 952"/>
                  <a:gd name="T3" fmla="*/ 0 h 1066"/>
                  <a:gd name="T4" fmla="*/ 930 w 952"/>
                  <a:gd name="T5" fmla="*/ 245 h 1066"/>
                  <a:gd name="T6" fmla="*/ 930 w 952"/>
                  <a:gd name="T7" fmla="*/ 799 h 1066"/>
                  <a:gd name="T8" fmla="*/ 443 w 952"/>
                  <a:gd name="T9" fmla="*/ 1043 h 1066"/>
                  <a:gd name="T10" fmla="*/ 0 w 952"/>
                  <a:gd name="T11" fmla="*/ 799 h 1066"/>
                  <a:gd name="T12" fmla="*/ 0 w 952"/>
                  <a:gd name="T13" fmla="*/ 245 h 1066"/>
                  <a:gd name="T14" fmla="*/ 0 60000 65536"/>
                  <a:gd name="T15" fmla="*/ 0 60000 65536"/>
                  <a:gd name="T16" fmla="*/ 0 60000 65536"/>
                  <a:gd name="T17" fmla="*/ 0 60000 65536"/>
                  <a:gd name="T18" fmla="*/ 0 60000 65536"/>
                  <a:gd name="T19" fmla="*/ 0 60000 65536"/>
                  <a:gd name="T20" fmla="*/ 0 60000 65536"/>
                  <a:gd name="T21" fmla="*/ 0 w 952"/>
                  <a:gd name="T22" fmla="*/ 0 h 1066"/>
                  <a:gd name="T23" fmla="*/ 952 w 952"/>
                  <a:gd name="T24" fmla="*/ 1066 h 106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52" h="1066">
                    <a:moveTo>
                      <a:pt x="0" y="250"/>
                    </a:moveTo>
                    <a:lnTo>
                      <a:pt x="476" y="0"/>
                    </a:lnTo>
                    <a:lnTo>
                      <a:pt x="952" y="250"/>
                    </a:lnTo>
                    <a:lnTo>
                      <a:pt x="952" y="817"/>
                    </a:lnTo>
                    <a:lnTo>
                      <a:pt x="453" y="1066"/>
                    </a:lnTo>
                    <a:lnTo>
                      <a:pt x="0" y="817"/>
                    </a:lnTo>
                    <a:lnTo>
                      <a:pt x="0" y="250"/>
                    </a:lnTo>
                    <a:close/>
                  </a:path>
                </a:pathLst>
              </a:custGeom>
              <a:solidFill>
                <a:srgbClr val="FFFFFF">
                  <a:alpha val="58038"/>
                </a:srgbClr>
              </a:solidFill>
              <a:ln w="28575">
                <a:solidFill>
                  <a:srgbClr val="C0C0C0"/>
                </a:solidFill>
                <a:round/>
                <a:headEnd/>
                <a:tailEnd/>
              </a:ln>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grpSp>
        <p:pic>
          <p:nvPicPr>
            <p:cNvPr id="179237" name="Picture 147" descr="边缘交换机"/>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120" y="4495"/>
              <a:ext cx="211" cy="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9238" name="Picture 147" descr="边缘交换机"/>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341" y="4495"/>
              <a:ext cx="211" cy="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79239" name="Group 39"/>
          <p:cNvGrpSpPr>
            <a:grpSpLocks noChangeAspect="1"/>
          </p:cNvGrpSpPr>
          <p:nvPr/>
        </p:nvGrpSpPr>
        <p:grpSpPr bwMode="auto">
          <a:xfrm>
            <a:off x="2468563" y="5092700"/>
            <a:ext cx="746125" cy="114300"/>
            <a:chOff x="4719" y="3782"/>
            <a:chExt cx="1041" cy="267"/>
          </a:xfrm>
        </p:grpSpPr>
        <p:pic>
          <p:nvPicPr>
            <p:cNvPr id="179240" name="Picture 51" descr="服务器终端"/>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285" y="3782"/>
              <a:ext cx="223" cy="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9241" name="Picture 52" descr="可视电话"/>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524" y="3849"/>
              <a:ext cx="236" cy="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9242" name="Picture 57" descr="台式电脑"/>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024" y="3827"/>
              <a:ext cx="179" cy="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9243" name="Picture 58" descr="笔记本"/>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719" y="3816"/>
              <a:ext cx="158" cy="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79244" name="Picture 57" descr="台式电脑"/>
          <p:cNvPicPr preferRelativeResize="0">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697288" y="5170488"/>
            <a:ext cx="158750" cy="10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9245" name="Rectangle 124"/>
          <p:cNvSpPr>
            <a:spLocks noChangeArrowheads="1"/>
          </p:cNvSpPr>
          <p:nvPr/>
        </p:nvSpPr>
        <p:spPr bwMode="auto">
          <a:xfrm>
            <a:off x="449263" y="4205288"/>
            <a:ext cx="944562" cy="1600200"/>
          </a:xfrm>
          <a:prstGeom prst="rect">
            <a:avLst/>
          </a:prstGeom>
          <a:gradFill rotWithShape="1">
            <a:gsLst>
              <a:gs pos="0">
                <a:srgbClr val="FFFFFF"/>
              </a:gs>
              <a:gs pos="100000">
                <a:srgbClr val="CCFF99"/>
              </a:gs>
            </a:gsLst>
            <a:path path="shape">
              <a:fillToRect l="50000" t="50000" r="50000" b="50000"/>
            </a:path>
          </a:gra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lnSpc>
                <a:spcPct val="140000"/>
              </a:lnSpc>
              <a:spcBef>
                <a:spcPct val="20000"/>
              </a:spcBef>
              <a:buClr>
                <a:srgbClr val="808080"/>
              </a:buClr>
              <a:buFont typeface="Wingdings" pitchFamily="2" charset="2"/>
              <a:buChar char="n"/>
            </a:pPr>
            <a:endParaRPr kumimoji="0" lang="zh-CN" altLang="zh-CN" sz="1800">
              <a:latin typeface="华文细黑" pitchFamily="2" charset="-122"/>
              <a:ea typeface="华文细黑" pitchFamily="2" charset="-122"/>
            </a:endParaRPr>
          </a:p>
        </p:txBody>
      </p:sp>
      <p:pic>
        <p:nvPicPr>
          <p:cNvPr id="179246" name="Picture 58" descr="笔记本"/>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27050" y="5111750"/>
            <a:ext cx="171450" cy="12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9247" name="Picture 58" descr="笔记本"/>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20750" y="5111750"/>
            <a:ext cx="173038" cy="12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79248" name="Group 48"/>
          <p:cNvGrpSpPr>
            <a:grpSpLocks noChangeAspect="1"/>
          </p:cNvGrpSpPr>
          <p:nvPr/>
        </p:nvGrpSpPr>
        <p:grpSpPr bwMode="auto">
          <a:xfrm>
            <a:off x="763588" y="5111750"/>
            <a:ext cx="96837" cy="160338"/>
            <a:chOff x="3887" y="273"/>
            <a:chExt cx="236" cy="500"/>
          </a:xfrm>
        </p:grpSpPr>
        <p:sp>
          <p:nvSpPr>
            <p:cNvPr id="179249" name="AutoShape 49"/>
            <p:cNvSpPr>
              <a:spLocks noChangeAspect="1" noChangeArrowheads="1" noTextEdit="1"/>
            </p:cNvSpPr>
            <p:nvPr/>
          </p:nvSpPr>
          <p:spPr bwMode="auto">
            <a:xfrm>
              <a:off x="3887" y="273"/>
              <a:ext cx="236" cy="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79250" name="Freeform 50"/>
            <p:cNvSpPr>
              <a:spLocks/>
            </p:cNvSpPr>
            <p:nvPr/>
          </p:nvSpPr>
          <p:spPr bwMode="auto">
            <a:xfrm>
              <a:off x="4102" y="389"/>
              <a:ext cx="21" cy="384"/>
            </a:xfrm>
            <a:custGeom>
              <a:avLst/>
              <a:gdLst>
                <a:gd name="T0" fmla="*/ 1 w 21"/>
                <a:gd name="T1" fmla="*/ 12 h 384"/>
                <a:gd name="T2" fmla="*/ 21 w 21"/>
                <a:gd name="T3" fmla="*/ 0 h 384"/>
                <a:gd name="T4" fmla="*/ 20 w 21"/>
                <a:gd name="T5" fmla="*/ 373 h 384"/>
                <a:gd name="T6" fmla="*/ 0 w 21"/>
                <a:gd name="T7" fmla="*/ 384 h 384"/>
                <a:gd name="T8" fmla="*/ 1 w 21"/>
                <a:gd name="T9" fmla="*/ 12 h 384"/>
                <a:gd name="T10" fmla="*/ 1 w 21"/>
                <a:gd name="T11" fmla="*/ 12 h 384"/>
                <a:gd name="T12" fmla="*/ 1 w 21"/>
                <a:gd name="T13" fmla="*/ 12 h 384"/>
                <a:gd name="T14" fmla="*/ 1 w 21"/>
                <a:gd name="T15" fmla="*/ 12 h 384"/>
                <a:gd name="T16" fmla="*/ 0 60000 65536"/>
                <a:gd name="T17" fmla="*/ 0 60000 65536"/>
                <a:gd name="T18" fmla="*/ 0 60000 65536"/>
                <a:gd name="T19" fmla="*/ 0 60000 65536"/>
                <a:gd name="T20" fmla="*/ 0 60000 65536"/>
                <a:gd name="T21" fmla="*/ 0 60000 65536"/>
                <a:gd name="T22" fmla="*/ 0 60000 65536"/>
                <a:gd name="T23" fmla="*/ 0 60000 65536"/>
                <a:gd name="T24" fmla="*/ 0 w 21"/>
                <a:gd name="T25" fmla="*/ 0 h 384"/>
                <a:gd name="T26" fmla="*/ 21 w 21"/>
                <a:gd name="T27" fmla="*/ 384 h 38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 h="384">
                  <a:moveTo>
                    <a:pt x="1" y="12"/>
                  </a:moveTo>
                  <a:lnTo>
                    <a:pt x="21" y="0"/>
                  </a:lnTo>
                  <a:lnTo>
                    <a:pt x="20" y="373"/>
                  </a:lnTo>
                  <a:lnTo>
                    <a:pt x="0" y="384"/>
                  </a:lnTo>
                  <a:lnTo>
                    <a:pt x="1" y="12"/>
                  </a:lnTo>
                  <a:close/>
                </a:path>
              </a:pathLst>
            </a:custGeom>
            <a:solidFill>
              <a:srgbClr val="1D2977"/>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79251" name="Freeform 51"/>
            <p:cNvSpPr>
              <a:spLocks/>
            </p:cNvSpPr>
            <p:nvPr/>
          </p:nvSpPr>
          <p:spPr bwMode="auto">
            <a:xfrm>
              <a:off x="3902" y="273"/>
              <a:ext cx="221" cy="128"/>
            </a:xfrm>
            <a:custGeom>
              <a:avLst/>
              <a:gdLst>
                <a:gd name="T0" fmla="*/ 0 w 221"/>
                <a:gd name="T1" fmla="*/ 11 h 128"/>
                <a:gd name="T2" fmla="*/ 20 w 221"/>
                <a:gd name="T3" fmla="*/ 0 h 128"/>
                <a:gd name="T4" fmla="*/ 221 w 221"/>
                <a:gd name="T5" fmla="*/ 116 h 128"/>
                <a:gd name="T6" fmla="*/ 201 w 221"/>
                <a:gd name="T7" fmla="*/ 128 h 128"/>
                <a:gd name="T8" fmla="*/ 0 w 221"/>
                <a:gd name="T9" fmla="*/ 11 h 128"/>
                <a:gd name="T10" fmla="*/ 0 w 221"/>
                <a:gd name="T11" fmla="*/ 11 h 128"/>
                <a:gd name="T12" fmla="*/ 0 w 221"/>
                <a:gd name="T13" fmla="*/ 11 h 128"/>
                <a:gd name="T14" fmla="*/ 0 w 221"/>
                <a:gd name="T15" fmla="*/ 11 h 128"/>
                <a:gd name="T16" fmla="*/ 0 60000 65536"/>
                <a:gd name="T17" fmla="*/ 0 60000 65536"/>
                <a:gd name="T18" fmla="*/ 0 60000 65536"/>
                <a:gd name="T19" fmla="*/ 0 60000 65536"/>
                <a:gd name="T20" fmla="*/ 0 60000 65536"/>
                <a:gd name="T21" fmla="*/ 0 60000 65536"/>
                <a:gd name="T22" fmla="*/ 0 60000 65536"/>
                <a:gd name="T23" fmla="*/ 0 60000 65536"/>
                <a:gd name="T24" fmla="*/ 0 w 221"/>
                <a:gd name="T25" fmla="*/ 0 h 128"/>
                <a:gd name="T26" fmla="*/ 221 w 221"/>
                <a:gd name="T27" fmla="*/ 128 h 12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21" h="128">
                  <a:moveTo>
                    <a:pt x="0" y="11"/>
                  </a:moveTo>
                  <a:lnTo>
                    <a:pt x="20" y="0"/>
                  </a:lnTo>
                  <a:lnTo>
                    <a:pt x="221" y="116"/>
                  </a:lnTo>
                  <a:lnTo>
                    <a:pt x="201" y="128"/>
                  </a:lnTo>
                  <a:lnTo>
                    <a:pt x="0" y="11"/>
                  </a:lnTo>
                  <a:close/>
                </a:path>
              </a:pathLst>
            </a:custGeom>
            <a:solidFill>
              <a:srgbClr val="4D61A4"/>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79252" name="Freeform 52"/>
            <p:cNvSpPr>
              <a:spLocks/>
            </p:cNvSpPr>
            <p:nvPr/>
          </p:nvSpPr>
          <p:spPr bwMode="auto">
            <a:xfrm>
              <a:off x="3900" y="284"/>
              <a:ext cx="203" cy="489"/>
            </a:xfrm>
            <a:custGeom>
              <a:avLst/>
              <a:gdLst>
                <a:gd name="T0" fmla="*/ 203 w 203"/>
                <a:gd name="T1" fmla="*/ 117 h 489"/>
                <a:gd name="T2" fmla="*/ 202 w 203"/>
                <a:gd name="T3" fmla="*/ 489 h 489"/>
                <a:gd name="T4" fmla="*/ 0 w 203"/>
                <a:gd name="T5" fmla="*/ 373 h 489"/>
                <a:gd name="T6" fmla="*/ 2 w 203"/>
                <a:gd name="T7" fmla="*/ 0 h 489"/>
                <a:gd name="T8" fmla="*/ 203 w 203"/>
                <a:gd name="T9" fmla="*/ 117 h 489"/>
                <a:gd name="T10" fmla="*/ 203 w 203"/>
                <a:gd name="T11" fmla="*/ 117 h 489"/>
                <a:gd name="T12" fmla="*/ 203 w 203"/>
                <a:gd name="T13" fmla="*/ 117 h 489"/>
                <a:gd name="T14" fmla="*/ 203 w 203"/>
                <a:gd name="T15" fmla="*/ 117 h 489"/>
                <a:gd name="T16" fmla="*/ 0 60000 65536"/>
                <a:gd name="T17" fmla="*/ 0 60000 65536"/>
                <a:gd name="T18" fmla="*/ 0 60000 65536"/>
                <a:gd name="T19" fmla="*/ 0 60000 65536"/>
                <a:gd name="T20" fmla="*/ 0 60000 65536"/>
                <a:gd name="T21" fmla="*/ 0 60000 65536"/>
                <a:gd name="T22" fmla="*/ 0 60000 65536"/>
                <a:gd name="T23" fmla="*/ 0 60000 65536"/>
                <a:gd name="T24" fmla="*/ 0 w 203"/>
                <a:gd name="T25" fmla="*/ 0 h 489"/>
                <a:gd name="T26" fmla="*/ 203 w 203"/>
                <a:gd name="T27" fmla="*/ 489 h 48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03" h="489">
                  <a:moveTo>
                    <a:pt x="203" y="117"/>
                  </a:moveTo>
                  <a:lnTo>
                    <a:pt x="202" y="489"/>
                  </a:lnTo>
                  <a:lnTo>
                    <a:pt x="0" y="373"/>
                  </a:lnTo>
                  <a:lnTo>
                    <a:pt x="2" y="0"/>
                  </a:lnTo>
                  <a:lnTo>
                    <a:pt x="203" y="117"/>
                  </a:lnTo>
                  <a:close/>
                </a:path>
              </a:pathLst>
            </a:custGeom>
            <a:solidFill>
              <a:srgbClr val="36458A"/>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79253" name="Freeform 53"/>
            <p:cNvSpPr>
              <a:spLocks/>
            </p:cNvSpPr>
            <p:nvPr/>
          </p:nvSpPr>
          <p:spPr bwMode="auto">
            <a:xfrm>
              <a:off x="4089" y="716"/>
              <a:ext cx="8" cy="57"/>
            </a:xfrm>
            <a:custGeom>
              <a:avLst/>
              <a:gdLst>
                <a:gd name="T0" fmla="*/ 0 w 8"/>
                <a:gd name="T1" fmla="*/ 5 h 57"/>
                <a:gd name="T2" fmla="*/ 8 w 8"/>
                <a:gd name="T3" fmla="*/ 0 h 57"/>
                <a:gd name="T4" fmla="*/ 8 w 8"/>
                <a:gd name="T5" fmla="*/ 53 h 57"/>
                <a:gd name="T6" fmla="*/ 0 w 8"/>
                <a:gd name="T7" fmla="*/ 57 h 57"/>
                <a:gd name="T8" fmla="*/ 0 w 8"/>
                <a:gd name="T9" fmla="*/ 5 h 57"/>
                <a:gd name="T10" fmla="*/ 0 w 8"/>
                <a:gd name="T11" fmla="*/ 5 h 57"/>
                <a:gd name="T12" fmla="*/ 0 w 8"/>
                <a:gd name="T13" fmla="*/ 5 h 57"/>
                <a:gd name="T14" fmla="*/ 0 w 8"/>
                <a:gd name="T15" fmla="*/ 5 h 57"/>
                <a:gd name="T16" fmla="*/ 0 60000 65536"/>
                <a:gd name="T17" fmla="*/ 0 60000 65536"/>
                <a:gd name="T18" fmla="*/ 0 60000 65536"/>
                <a:gd name="T19" fmla="*/ 0 60000 65536"/>
                <a:gd name="T20" fmla="*/ 0 60000 65536"/>
                <a:gd name="T21" fmla="*/ 0 60000 65536"/>
                <a:gd name="T22" fmla="*/ 0 60000 65536"/>
                <a:gd name="T23" fmla="*/ 0 60000 65536"/>
                <a:gd name="T24" fmla="*/ 0 w 8"/>
                <a:gd name="T25" fmla="*/ 0 h 57"/>
                <a:gd name="T26" fmla="*/ 8 w 8"/>
                <a:gd name="T27" fmla="*/ 57 h 5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8" h="57">
                  <a:moveTo>
                    <a:pt x="0" y="5"/>
                  </a:moveTo>
                  <a:lnTo>
                    <a:pt x="8" y="0"/>
                  </a:lnTo>
                  <a:lnTo>
                    <a:pt x="8" y="53"/>
                  </a:lnTo>
                  <a:lnTo>
                    <a:pt x="0" y="57"/>
                  </a:lnTo>
                  <a:lnTo>
                    <a:pt x="0" y="5"/>
                  </a:lnTo>
                  <a:close/>
                </a:path>
              </a:pathLst>
            </a:custGeom>
            <a:solidFill>
              <a:srgbClr val="1D2977"/>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79254" name="Freeform 54"/>
            <p:cNvSpPr>
              <a:spLocks/>
            </p:cNvSpPr>
            <p:nvPr/>
          </p:nvSpPr>
          <p:spPr bwMode="auto">
            <a:xfrm>
              <a:off x="3888" y="599"/>
              <a:ext cx="209" cy="122"/>
            </a:xfrm>
            <a:custGeom>
              <a:avLst/>
              <a:gdLst>
                <a:gd name="T0" fmla="*/ 0 w 209"/>
                <a:gd name="T1" fmla="*/ 5 h 122"/>
                <a:gd name="T2" fmla="*/ 8 w 209"/>
                <a:gd name="T3" fmla="*/ 0 h 122"/>
                <a:gd name="T4" fmla="*/ 209 w 209"/>
                <a:gd name="T5" fmla="*/ 117 h 122"/>
                <a:gd name="T6" fmla="*/ 201 w 209"/>
                <a:gd name="T7" fmla="*/ 122 h 122"/>
                <a:gd name="T8" fmla="*/ 0 w 209"/>
                <a:gd name="T9" fmla="*/ 5 h 122"/>
                <a:gd name="T10" fmla="*/ 0 w 209"/>
                <a:gd name="T11" fmla="*/ 5 h 122"/>
                <a:gd name="T12" fmla="*/ 0 w 209"/>
                <a:gd name="T13" fmla="*/ 5 h 122"/>
                <a:gd name="T14" fmla="*/ 0 w 209"/>
                <a:gd name="T15" fmla="*/ 5 h 122"/>
                <a:gd name="T16" fmla="*/ 0 60000 65536"/>
                <a:gd name="T17" fmla="*/ 0 60000 65536"/>
                <a:gd name="T18" fmla="*/ 0 60000 65536"/>
                <a:gd name="T19" fmla="*/ 0 60000 65536"/>
                <a:gd name="T20" fmla="*/ 0 60000 65536"/>
                <a:gd name="T21" fmla="*/ 0 60000 65536"/>
                <a:gd name="T22" fmla="*/ 0 60000 65536"/>
                <a:gd name="T23" fmla="*/ 0 60000 65536"/>
                <a:gd name="T24" fmla="*/ 0 w 209"/>
                <a:gd name="T25" fmla="*/ 0 h 122"/>
                <a:gd name="T26" fmla="*/ 209 w 209"/>
                <a:gd name="T27" fmla="*/ 122 h 12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09" h="122">
                  <a:moveTo>
                    <a:pt x="0" y="5"/>
                  </a:moveTo>
                  <a:lnTo>
                    <a:pt x="8" y="0"/>
                  </a:lnTo>
                  <a:lnTo>
                    <a:pt x="209" y="117"/>
                  </a:lnTo>
                  <a:lnTo>
                    <a:pt x="201" y="122"/>
                  </a:lnTo>
                  <a:lnTo>
                    <a:pt x="0" y="5"/>
                  </a:lnTo>
                  <a:close/>
                </a:path>
              </a:pathLst>
            </a:custGeom>
            <a:solidFill>
              <a:srgbClr val="4D61A4"/>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79255" name="Freeform 55"/>
            <p:cNvSpPr>
              <a:spLocks/>
            </p:cNvSpPr>
            <p:nvPr/>
          </p:nvSpPr>
          <p:spPr bwMode="auto">
            <a:xfrm>
              <a:off x="3888" y="604"/>
              <a:ext cx="201" cy="169"/>
            </a:xfrm>
            <a:custGeom>
              <a:avLst/>
              <a:gdLst>
                <a:gd name="T0" fmla="*/ 201 w 201"/>
                <a:gd name="T1" fmla="*/ 117 h 169"/>
                <a:gd name="T2" fmla="*/ 201 w 201"/>
                <a:gd name="T3" fmla="*/ 169 h 169"/>
                <a:gd name="T4" fmla="*/ 0 w 201"/>
                <a:gd name="T5" fmla="*/ 53 h 169"/>
                <a:gd name="T6" fmla="*/ 0 w 201"/>
                <a:gd name="T7" fmla="*/ 0 h 169"/>
                <a:gd name="T8" fmla="*/ 201 w 201"/>
                <a:gd name="T9" fmla="*/ 117 h 169"/>
                <a:gd name="T10" fmla="*/ 201 w 201"/>
                <a:gd name="T11" fmla="*/ 117 h 169"/>
                <a:gd name="T12" fmla="*/ 201 w 201"/>
                <a:gd name="T13" fmla="*/ 117 h 169"/>
                <a:gd name="T14" fmla="*/ 201 w 201"/>
                <a:gd name="T15" fmla="*/ 117 h 169"/>
                <a:gd name="T16" fmla="*/ 0 60000 65536"/>
                <a:gd name="T17" fmla="*/ 0 60000 65536"/>
                <a:gd name="T18" fmla="*/ 0 60000 65536"/>
                <a:gd name="T19" fmla="*/ 0 60000 65536"/>
                <a:gd name="T20" fmla="*/ 0 60000 65536"/>
                <a:gd name="T21" fmla="*/ 0 60000 65536"/>
                <a:gd name="T22" fmla="*/ 0 60000 65536"/>
                <a:gd name="T23" fmla="*/ 0 60000 65536"/>
                <a:gd name="T24" fmla="*/ 0 w 201"/>
                <a:gd name="T25" fmla="*/ 0 h 169"/>
                <a:gd name="T26" fmla="*/ 201 w 201"/>
                <a:gd name="T27" fmla="*/ 169 h 16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01" h="169">
                  <a:moveTo>
                    <a:pt x="201" y="117"/>
                  </a:moveTo>
                  <a:lnTo>
                    <a:pt x="201" y="169"/>
                  </a:lnTo>
                  <a:lnTo>
                    <a:pt x="0" y="53"/>
                  </a:lnTo>
                  <a:lnTo>
                    <a:pt x="0" y="0"/>
                  </a:lnTo>
                  <a:lnTo>
                    <a:pt x="201" y="117"/>
                  </a:lnTo>
                  <a:close/>
                </a:path>
              </a:pathLst>
            </a:custGeom>
            <a:solidFill>
              <a:srgbClr val="36458A"/>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79256" name="Freeform 56"/>
            <p:cNvSpPr>
              <a:spLocks/>
            </p:cNvSpPr>
            <p:nvPr/>
          </p:nvSpPr>
          <p:spPr bwMode="auto">
            <a:xfrm>
              <a:off x="4088" y="402"/>
              <a:ext cx="9" cy="308"/>
            </a:xfrm>
            <a:custGeom>
              <a:avLst/>
              <a:gdLst>
                <a:gd name="T0" fmla="*/ 1 w 9"/>
                <a:gd name="T1" fmla="*/ 5 h 308"/>
                <a:gd name="T2" fmla="*/ 9 w 9"/>
                <a:gd name="T3" fmla="*/ 0 h 308"/>
                <a:gd name="T4" fmla="*/ 8 w 9"/>
                <a:gd name="T5" fmla="*/ 304 h 308"/>
                <a:gd name="T6" fmla="*/ 0 w 9"/>
                <a:gd name="T7" fmla="*/ 308 h 308"/>
                <a:gd name="T8" fmla="*/ 1 w 9"/>
                <a:gd name="T9" fmla="*/ 5 h 308"/>
                <a:gd name="T10" fmla="*/ 1 w 9"/>
                <a:gd name="T11" fmla="*/ 5 h 308"/>
                <a:gd name="T12" fmla="*/ 1 w 9"/>
                <a:gd name="T13" fmla="*/ 5 h 308"/>
                <a:gd name="T14" fmla="*/ 1 w 9"/>
                <a:gd name="T15" fmla="*/ 5 h 308"/>
                <a:gd name="T16" fmla="*/ 0 60000 65536"/>
                <a:gd name="T17" fmla="*/ 0 60000 65536"/>
                <a:gd name="T18" fmla="*/ 0 60000 65536"/>
                <a:gd name="T19" fmla="*/ 0 60000 65536"/>
                <a:gd name="T20" fmla="*/ 0 60000 65536"/>
                <a:gd name="T21" fmla="*/ 0 60000 65536"/>
                <a:gd name="T22" fmla="*/ 0 60000 65536"/>
                <a:gd name="T23" fmla="*/ 0 60000 65536"/>
                <a:gd name="T24" fmla="*/ 0 w 9"/>
                <a:gd name="T25" fmla="*/ 0 h 308"/>
                <a:gd name="T26" fmla="*/ 9 w 9"/>
                <a:gd name="T27" fmla="*/ 308 h 30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9" h="308">
                  <a:moveTo>
                    <a:pt x="1" y="5"/>
                  </a:moveTo>
                  <a:lnTo>
                    <a:pt x="9" y="0"/>
                  </a:lnTo>
                  <a:lnTo>
                    <a:pt x="8" y="304"/>
                  </a:lnTo>
                  <a:lnTo>
                    <a:pt x="0" y="308"/>
                  </a:lnTo>
                  <a:lnTo>
                    <a:pt x="1" y="5"/>
                  </a:lnTo>
                  <a:close/>
                </a:path>
              </a:pathLst>
            </a:custGeom>
            <a:solidFill>
              <a:srgbClr val="7172A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79257" name="Freeform 57"/>
            <p:cNvSpPr>
              <a:spLocks/>
            </p:cNvSpPr>
            <p:nvPr/>
          </p:nvSpPr>
          <p:spPr bwMode="auto">
            <a:xfrm>
              <a:off x="3889" y="287"/>
              <a:ext cx="208" cy="120"/>
            </a:xfrm>
            <a:custGeom>
              <a:avLst/>
              <a:gdLst>
                <a:gd name="T0" fmla="*/ 0 w 208"/>
                <a:gd name="T1" fmla="*/ 5 h 120"/>
                <a:gd name="T2" fmla="*/ 9 w 208"/>
                <a:gd name="T3" fmla="*/ 0 h 120"/>
                <a:gd name="T4" fmla="*/ 208 w 208"/>
                <a:gd name="T5" fmla="*/ 115 h 120"/>
                <a:gd name="T6" fmla="*/ 200 w 208"/>
                <a:gd name="T7" fmla="*/ 120 h 120"/>
                <a:gd name="T8" fmla="*/ 0 w 208"/>
                <a:gd name="T9" fmla="*/ 5 h 120"/>
                <a:gd name="T10" fmla="*/ 0 w 208"/>
                <a:gd name="T11" fmla="*/ 5 h 120"/>
                <a:gd name="T12" fmla="*/ 0 w 208"/>
                <a:gd name="T13" fmla="*/ 5 h 120"/>
                <a:gd name="T14" fmla="*/ 0 w 208"/>
                <a:gd name="T15" fmla="*/ 5 h 120"/>
                <a:gd name="T16" fmla="*/ 0 60000 65536"/>
                <a:gd name="T17" fmla="*/ 0 60000 65536"/>
                <a:gd name="T18" fmla="*/ 0 60000 65536"/>
                <a:gd name="T19" fmla="*/ 0 60000 65536"/>
                <a:gd name="T20" fmla="*/ 0 60000 65536"/>
                <a:gd name="T21" fmla="*/ 0 60000 65536"/>
                <a:gd name="T22" fmla="*/ 0 60000 65536"/>
                <a:gd name="T23" fmla="*/ 0 60000 65536"/>
                <a:gd name="T24" fmla="*/ 0 w 208"/>
                <a:gd name="T25" fmla="*/ 0 h 120"/>
                <a:gd name="T26" fmla="*/ 208 w 208"/>
                <a:gd name="T27" fmla="*/ 120 h 12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08" h="120">
                  <a:moveTo>
                    <a:pt x="0" y="5"/>
                  </a:moveTo>
                  <a:lnTo>
                    <a:pt x="9" y="0"/>
                  </a:lnTo>
                  <a:lnTo>
                    <a:pt x="208" y="115"/>
                  </a:lnTo>
                  <a:lnTo>
                    <a:pt x="200" y="120"/>
                  </a:lnTo>
                  <a:lnTo>
                    <a:pt x="0" y="5"/>
                  </a:lnTo>
                  <a:close/>
                </a:path>
              </a:pathLst>
            </a:custGeom>
            <a:solidFill>
              <a:srgbClr val="8C88C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79258" name="Freeform 58"/>
            <p:cNvSpPr>
              <a:spLocks/>
            </p:cNvSpPr>
            <p:nvPr/>
          </p:nvSpPr>
          <p:spPr bwMode="auto">
            <a:xfrm>
              <a:off x="3889" y="292"/>
              <a:ext cx="200" cy="418"/>
            </a:xfrm>
            <a:custGeom>
              <a:avLst/>
              <a:gdLst>
                <a:gd name="T0" fmla="*/ 200 w 200"/>
                <a:gd name="T1" fmla="*/ 115 h 418"/>
                <a:gd name="T2" fmla="*/ 199 w 200"/>
                <a:gd name="T3" fmla="*/ 418 h 418"/>
                <a:gd name="T4" fmla="*/ 0 w 200"/>
                <a:gd name="T5" fmla="*/ 303 h 418"/>
                <a:gd name="T6" fmla="*/ 0 w 200"/>
                <a:gd name="T7" fmla="*/ 0 h 418"/>
                <a:gd name="T8" fmla="*/ 200 w 200"/>
                <a:gd name="T9" fmla="*/ 115 h 418"/>
                <a:gd name="T10" fmla="*/ 200 w 200"/>
                <a:gd name="T11" fmla="*/ 115 h 418"/>
                <a:gd name="T12" fmla="*/ 200 w 200"/>
                <a:gd name="T13" fmla="*/ 115 h 418"/>
                <a:gd name="T14" fmla="*/ 200 w 200"/>
                <a:gd name="T15" fmla="*/ 115 h 418"/>
                <a:gd name="T16" fmla="*/ 0 60000 65536"/>
                <a:gd name="T17" fmla="*/ 0 60000 65536"/>
                <a:gd name="T18" fmla="*/ 0 60000 65536"/>
                <a:gd name="T19" fmla="*/ 0 60000 65536"/>
                <a:gd name="T20" fmla="*/ 0 60000 65536"/>
                <a:gd name="T21" fmla="*/ 0 60000 65536"/>
                <a:gd name="T22" fmla="*/ 0 60000 65536"/>
                <a:gd name="T23" fmla="*/ 0 60000 65536"/>
                <a:gd name="T24" fmla="*/ 0 w 200"/>
                <a:gd name="T25" fmla="*/ 0 h 418"/>
                <a:gd name="T26" fmla="*/ 200 w 200"/>
                <a:gd name="T27" fmla="*/ 418 h 41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00" h="418">
                  <a:moveTo>
                    <a:pt x="200" y="115"/>
                  </a:moveTo>
                  <a:lnTo>
                    <a:pt x="199" y="418"/>
                  </a:lnTo>
                  <a:lnTo>
                    <a:pt x="0" y="303"/>
                  </a:lnTo>
                  <a:lnTo>
                    <a:pt x="0" y="0"/>
                  </a:lnTo>
                  <a:lnTo>
                    <a:pt x="200" y="115"/>
                  </a:lnTo>
                  <a:close/>
                </a:path>
              </a:pathLst>
            </a:custGeom>
            <a:solidFill>
              <a:srgbClr val="7F8FC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79259" name="Freeform 59"/>
            <p:cNvSpPr>
              <a:spLocks/>
            </p:cNvSpPr>
            <p:nvPr/>
          </p:nvSpPr>
          <p:spPr bwMode="auto">
            <a:xfrm>
              <a:off x="3902" y="580"/>
              <a:ext cx="180" cy="104"/>
            </a:xfrm>
            <a:custGeom>
              <a:avLst/>
              <a:gdLst>
                <a:gd name="T0" fmla="*/ 0 w 180"/>
                <a:gd name="T1" fmla="*/ 5 h 104"/>
                <a:gd name="T2" fmla="*/ 8 w 180"/>
                <a:gd name="T3" fmla="*/ 0 h 104"/>
                <a:gd name="T4" fmla="*/ 180 w 180"/>
                <a:gd name="T5" fmla="*/ 100 h 104"/>
                <a:gd name="T6" fmla="*/ 172 w 180"/>
                <a:gd name="T7" fmla="*/ 104 h 104"/>
                <a:gd name="T8" fmla="*/ 0 w 180"/>
                <a:gd name="T9" fmla="*/ 5 h 104"/>
                <a:gd name="T10" fmla="*/ 0 w 180"/>
                <a:gd name="T11" fmla="*/ 5 h 104"/>
                <a:gd name="T12" fmla="*/ 0 w 180"/>
                <a:gd name="T13" fmla="*/ 5 h 104"/>
                <a:gd name="T14" fmla="*/ 0 w 180"/>
                <a:gd name="T15" fmla="*/ 5 h 104"/>
                <a:gd name="T16" fmla="*/ 0 60000 65536"/>
                <a:gd name="T17" fmla="*/ 0 60000 65536"/>
                <a:gd name="T18" fmla="*/ 0 60000 65536"/>
                <a:gd name="T19" fmla="*/ 0 60000 65536"/>
                <a:gd name="T20" fmla="*/ 0 60000 65536"/>
                <a:gd name="T21" fmla="*/ 0 60000 65536"/>
                <a:gd name="T22" fmla="*/ 0 60000 65536"/>
                <a:gd name="T23" fmla="*/ 0 60000 65536"/>
                <a:gd name="T24" fmla="*/ 0 w 180"/>
                <a:gd name="T25" fmla="*/ 0 h 104"/>
                <a:gd name="T26" fmla="*/ 180 w 180"/>
                <a:gd name="T27" fmla="*/ 104 h 10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80" h="104">
                  <a:moveTo>
                    <a:pt x="0" y="5"/>
                  </a:moveTo>
                  <a:lnTo>
                    <a:pt x="8" y="0"/>
                  </a:lnTo>
                  <a:lnTo>
                    <a:pt x="180" y="100"/>
                  </a:lnTo>
                  <a:lnTo>
                    <a:pt x="172" y="104"/>
                  </a:lnTo>
                  <a:lnTo>
                    <a:pt x="0" y="5"/>
                  </a:lnTo>
                  <a:close/>
                </a:path>
              </a:pathLst>
            </a:custGeom>
            <a:solidFill>
              <a:srgbClr val="4D61A4"/>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79260" name="Freeform 60"/>
            <p:cNvSpPr>
              <a:spLocks/>
            </p:cNvSpPr>
            <p:nvPr/>
          </p:nvSpPr>
          <p:spPr bwMode="auto">
            <a:xfrm>
              <a:off x="3902" y="313"/>
              <a:ext cx="9" cy="272"/>
            </a:xfrm>
            <a:custGeom>
              <a:avLst/>
              <a:gdLst>
                <a:gd name="T0" fmla="*/ 1 w 9"/>
                <a:gd name="T1" fmla="*/ 4 h 272"/>
                <a:gd name="T2" fmla="*/ 9 w 9"/>
                <a:gd name="T3" fmla="*/ 0 h 272"/>
                <a:gd name="T4" fmla="*/ 8 w 9"/>
                <a:gd name="T5" fmla="*/ 267 h 272"/>
                <a:gd name="T6" fmla="*/ 0 w 9"/>
                <a:gd name="T7" fmla="*/ 272 h 272"/>
                <a:gd name="T8" fmla="*/ 1 w 9"/>
                <a:gd name="T9" fmla="*/ 4 h 272"/>
                <a:gd name="T10" fmla="*/ 1 w 9"/>
                <a:gd name="T11" fmla="*/ 4 h 272"/>
                <a:gd name="T12" fmla="*/ 1 w 9"/>
                <a:gd name="T13" fmla="*/ 4 h 272"/>
                <a:gd name="T14" fmla="*/ 1 w 9"/>
                <a:gd name="T15" fmla="*/ 4 h 272"/>
                <a:gd name="T16" fmla="*/ 0 60000 65536"/>
                <a:gd name="T17" fmla="*/ 0 60000 65536"/>
                <a:gd name="T18" fmla="*/ 0 60000 65536"/>
                <a:gd name="T19" fmla="*/ 0 60000 65536"/>
                <a:gd name="T20" fmla="*/ 0 60000 65536"/>
                <a:gd name="T21" fmla="*/ 0 60000 65536"/>
                <a:gd name="T22" fmla="*/ 0 60000 65536"/>
                <a:gd name="T23" fmla="*/ 0 60000 65536"/>
                <a:gd name="T24" fmla="*/ 0 w 9"/>
                <a:gd name="T25" fmla="*/ 0 h 272"/>
                <a:gd name="T26" fmla="*/ 9 w 9"/>
                <a:gd name="T27" fmla="*/ 272 h 27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9" h="272">
                  <a:moveTo>
                    <a:pt x="1" y="4"/>
                  </a:moveTo>
                  <a:lnTo>
                    <a:pt x="9" y="0"/>
                  </a:lnTo>
                  <a:lnTo>
                    <a:pt x="8" y="267"/>
                  </a:lnTo>
                  <a:lnTo>
                    <a:pt x="0" y="272"/>
                  </a:lnTo>
                  <a:lnTo>
                    <a:pt x="1" y="4"/>
                  </a:lnTo>
                  <a:close/>
                </a:path>
              </a:pathLst>
            </a:custGeom>
            <a:solidFill>
              <a:srgbClr val="1D2977"/>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79261" name="Freeform 61"/>
            <p:cNvSpPr>
              <a:spLocks/>
            </p:cNvSpPr>
            <p:nvPr/>
          </p:nvSpPr>
          <p:spPr bwMode="auto">
            <a:xfrm>
              <a:off x="4089" y="402"/>
              <a:ext cx="9" cy="309"/>
            </a:xfrm>
            <a:custGeom>
              <a:avLst/>
              <a:gdLst>
                <a:gd name="T0" fmla="*/ 1 w 9"/>
                <a:gd name="T1" fmla="*/ 5 h 309"/>
                <a:gd name="T2" fmla="*/ 9 w 9"/>
                <a:gd name="T3" fmla="*/ 0 h 309"/>
                <a:gd name="T4" fmla="*/ 8 w 9"/>
                <a:gd name="T5" fmla="*/ 304 h 309"/>
                <a:gd name="T6" fmla="*/ 0 w 9"/>
                <a:gd name="T7" fmla="*/ 309 h 309"/>
                <a:gd name="T8" fmla="*/ 1 w 9"/>
                <a:gd name="T9" fmla="*/ 5 h 309"/>
                <a:gd name="T10" fmla="*/ 1 w 9"/>
                <a:gd name="T11" fmla="*/ 5 h 309"/>
                <a:gd name="T12" fmla="*/ 1 w 9"/>
                <a:gd name="T13" fmla="*/ 5 h 309"/>
                <a:gd name="T14" fmla="*/ 1 w 9"/>
                <a:gd name="T15" fmla="*/ 5 h 309"/>
                <a:gd name="T16" fmla="*/ 0 60000 65536"/>
                <a:gd name="T17" fmla="*/ 0 60000 65536"/>
                <a:gd name="T18" fmla="*/ 0 60000 65536"/>
                <a:gd name="T19" fmla="*/ 0 60000 65536"/>
                <a:gd name="T20" fmla="*/ 0 60000 65536"/>
                <a:gd name="T21" fmla="*/ 0 60000 65536"/>
                <a:gd name="T22" fmla="*/ 0 60000 65536"/>
                <a:gd name="T23" fmla="*/ 0 60000 65536"/>
                <a:gd name="T24" fmla="*/ 0 w 9"/>
                <a:gd name="T25" fmla="*/ 0 h 309"/>
                <a:gd name="T26" fmla="*/ 9 w 9"/>
                <a:gd name="T27" fmla="*/ 309 h 30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9" h="309">
                  <a:moveTo>
                    <a:pt x="1" y="5"/>
                  </a:moveTo>
                  <a:lnTo>
                    <a:pt x="9" y="0"/>
                  </a:lnTo>
                  <a:lnTo>
                    <a:pt x="8" y="304"/>
                  </a:lnTo>
                  <a:lnTo>
                    <a:pt x="0" y="309"/>
                  </a:lnTo>
                  <a:lnTo>
                    <a:pt x="1" y="5"/>
                  </a:lnTo>
                  <a:close/>
                </a:path>
              </a:pathLst>
            </a:custGeom>
            <a:solidFill>
              <a:srgbClr val="1D2977"/>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79262" name="Freeform 62"/>
            <p:cNvSpPr>
              <a:spLocks/>
            </p:cNvSpPr>
            <p:nvPr/>
          </p:nvSpPr>
          <p:spPr bwMode="auto">
            <a:xfrm>
              <a:off x="3889" y="286"/>
              <a:ext cx="209" cy="121"/>
            </a:xfrm>
            <a:custGeom>
              <a:avLst/>
              <a:gdLst>
                <a:gd name="T0" fmla="*/ 0 w 209"/>
                <a:gd name="T1" fmla="*/ 5 h 121"/>
                <a:gd name="T2" fmla="*/ 8 w 209"/>
                <a:gd name="T3" fmla="*/ 0 h 121"/>
                <a:gd name="T4" fmla="*/ 209 w 209"/>
                <a:gd name="T5" fmla="*/ 116 h 121"/>
                <a:gd name="T6" fmla="*/ 201 w 209"/>
                <a:gd name="T7" fmla="*/ 121 h 121"/>
                <a:gd name="T8" fmla="*/ 0 w 209"/>
                <a:gd name="T9" fmla="*/ 5 h 121"/>
                <a:gd name="T10" fmla="*/ 0 w 209"/>
                <a:gd name="T11" fmla="*/ 5 h 121"/>
                <a:gd name="T12" fmla="*/ 0 w 209"/>
                <a:gd name="T13" fmla="*/ 5 h 121"/>
                <a:gd name="T14" fmla="*/ 0 w 209"/>
                <a:gd name="T15" fmla="*/ 5 h 121"/>
                <a:gd name="T16" fmla="*/ 0 60000 65536"/>
                <a:gd name="T17" fmla="*/ 0 60000 65536"/>
                <a:gd name="T18" fmla="*/ 0 60000 65536"/>
                <a:gd name="T19" fmla="*/ 0 60000 65536"/>
                <a:gd name="T20" fmla="*/ 0 60000 65536"/>
                <a:gd name="T21" fmla="*/ 0 60000 65536"/>
                <a:gd name="T22" fmla="*/ 0 60000 65536"/>
                <a:gd name="T23" fmla="*/ 0 60000 65536"/>
                <a:gd name="T24" fmla="*/ 0 w 209"/>
                <a:gd name="T25" fmla="*/ 0 h 121"/>
                <a:gd name="T26" fmla="*/ 209 w 209"/>
                <a:gd name="T27" fmla="*/ 121 h 12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09" h="121">
                  <a:moveTo>
                    <a:pt x="0" y="5"/>
                  </a:moveTo>
                  <a:lnTo>
                    <a:pt x="8" y="0"/>
                  </a:lnTo>
                  <a:lnTo>
                    <a:pt x="209" y="116"/>
                  </a:lnTo>
                  <a:lnTo>
                    <a:pt x="201" y="121"/>
                  </a:lnTo>
                  <a:lnTo>
                    <a:pt x="0" y="5"/>
                  </a:lnTo>
                  <a:close/>
                </a:path>
              </a:pathLst>
            </a:custGeom>
            <a:solidFill>
              <a:srgbClr val="4D61A4"/>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79263" name="Freeform 63"/>
            <p:cNvSpPr>
              <a:spLocks noEditPoints="1"/>
            </p:cNvSpPr>
            <p:nvPr/>
          </p:nvSpPr>
          <p:spPr bwMode="auto">
            <a:xfrm>
              <a:off x="3887" y="291"/>
              <a:ext cx="203" cy="420"/>
            </a:xfrm>
            <a:custGeom>
              <a:avLst/>
              <a:gdLst>
                <a:gd name="T0" fmla="*/ 2 w 203"/>
                <a:gd name="T1" fmla="*/ 0 h 420"/>
                <a:gd name="T2" fmla="*/ 203 w 203"/>
                <a:gd name="T3" fmla="*/ 116 h 420"/>
                <a:gd name="T4" fmla="*/ 202 w 203"/>
                <a:gd name="T5" fmla="*/ 420 h 420"/>
                <a:gd name="T6" fmla="*/ 0 w 203"/>
                <a:gd name="T7" fmla="*/ 304 h 420"/>
                <a:gd name="T8" fmla="*/ 2 w 203"/>
                <a:gd name="T9" fmla="*/ 0 h 420"/>
                <a:gd name="T10" fmla="*/ 2 w 203"/>
                <a:gd name="T11" fmla="*/ 0 h 420"/>
                <a:gd name="T12" fmla="*/ 2 w 203"/>
                <a:gd name="T13" fmla="*/ 0 h 420"/>
                <a:gd name="T14" fmla="*/ 2 w 203"/>
                <a:gd name="T15" fmla="*/ 0 h 420"/>
                <a:gd name="T16" fmla="*/ 187 w 203"/>
                <a:gd name="T17" fmla="*/ 393 h 420"/>
                <a:gd name="T18" fmla="*/ 188 w 203"/>
                <a:gd name="T19" fmla="*/ 126 h 420"/>
                <a:gd name="T20" fmla="*/ 16 w 203"/>
                <a:gd name="T21" fmla="*/ 26 h 420"/>
                <a:gd name="T22" fmla="*/ 15 w 203"/>
                <a:gd name="T23" fmla="*/ 294 h 420"/>
                <a:gd name="T24" fmla="*/ 187 w 203"/>
                <a:gd name="T25" fmla="*/ 393 h 42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03"/>
                <a:gd name="T40" fmla="*/ 0 h 420"/>
                <a:gd name="T41" fmla="*/ 203 w 203"/>
                <a:gd name="T42" fmla="*/ 420 h 42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03" h="420">
                  <a:moveTo>
                    <a:pt x="2" y="0"/>
                  </a:moveTo>
                  <a:lnTo>
                    <a:pt x="203" y="116"/>
                  </a:lnTo>
                  <a:lnTo>
                    <a:pt x="202" y="420"/>
                  </a:lnTo>
                  <a:lnTo>
                    <a:pt x="0" y="304"/>
                  </a:lnTo>
                  <a:lnTo>
                    <a:pt x="2" y="0"/>
                  </a:lnTo>
                  <a:close/>
                  <a:moveTo>
                    <a:pt x="187" y="393"/>
                  </a:moveTo>
                  <a:lnTo>
                    <a:pt x="188" y="126"/>
                  </a:lnTo>
                  <a:lnTo>
                    <a:pt x="16" y="26"/>
                  </a:lnTo>
                  <a:lnTo>
                    <a:pt x="15" y="294"/>
                  </a:lnTo>
                  <a:lnTo>
                    <a:pt x="187" y="393"/>
                  </a:lnTo>
                  <a:close/>
                </a:path>
              </a:pathLst>
            </a:custGeom>
            <a:solidFill>
              <a:srgbClr val="36458A"/>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79264" name="Freeform 64"/>
            <p:cNvSpPr>
              <a:spLocks noEditPoints="1"/>
            </p:cNvSpPr>
            <p:nvPr/>
          </p:nvSpPr>
          <p:spPr bwMode="auto">
            <a:xfrm>
              <a:off x="3887" y="291"/>
              <a:ext cx="203" cy="420"/>
            </a:xfrm>
            <a:custGeom>
              <a:avLst/>
              <a:gdLst>
                <a:gd name="T0" fmla="*/ 2 w 203"/>
                <a:gd name="T1" fmla="*/ 0 h 420"/>
                <a:gd name="T2" fmla="*/ 203 w 203"/>
                <a:gd name="T3" fmla="*/ 116 h 420"/>
                <a:gd name="T4" fmla="*/ 202 w 203"/>
                <a:gd name="T5" fmla="*/ 420 h 420"/>
                <a:gd name="T6" fmla="*/ 0 w 203"/>
                <a:gd name="T7" fmla="*/ 304 h 420"/>
                <a:gd name="T8" fmla="*/ 2 w 203"/>
                <a:gd name="T9" fmla="*/ 0 h 420"/>
                <a:gd name="T10" fmla="*/ 2 w 203"/>
                <a:gd name="T11" fmla="*/ 0 h 420"/>
                <a:gd name="T12" fmla="*/ 2 w 203"/>
                <a:gd name="T13" fmla="*/ 0 h 420"/>
                <a:gd name="T14" fmla="*/ 2 w 203"/>
                <a:gd name="T15" fmla="*/ 0 h 420"/>
                <a:gd name="T16" fmla="*/ 187 w 203"/>
                <a:gd name="T17" fmla="*/ 393 h 420"/>
                <a:gd name="T18" fmla="*/ 188 w 203"/>
                <a:gd name="T19" fmla="*/ 126 h 420"/>
                <a:gd name="T20" fmla="*/ 16 w 203"/>
                <a:gd name="T21" fmla="*/ 26 h 420"/>
                <a:gd name="T22" fmla="*/ 15 w 203"/>
                <a:gd name="T23" fmla="*/ 294 h 420"/>
                <a:gd name="T24" fmla="*/ 187 w 203"/>
                <a:gd name="T25" fmla="*/ 393 h 42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03"/>
                <a:gd name="T40" fmla="*/ 0 h 420"/>
                <a:gd name="T41" fmla="*/ 203 w 203"/>
                <a:gd name="T42" fmla="*/ 420 h 42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03" h="420">
                  <a:moveTo>
                    <a:pt x="2" y="0"/>
                  </a:moveTo>
                  <a:lnTo>
                    <a:pt x="203" y="116"/>
                  </a:lnTo>
                  <a:lnTo>
                    <a:pt x="202" y="420"/>
                  </a:lnTo>
                  <a:lnTo>
                    <a:pt x="0" y="304"/>
                  </a:lnTo>
                  <a:lnTo>
                    <a:pt x="2" y="0"/>
                  </a:lnTo>
                  <a:moveTo>
                    <a:pt x="187" y="393"/>
                  </a:moveTo>
                  <a:lnTo>
                    <a:pt x="188" y="126"/>
                  </a:lnTo>
                  <a:lnTo>
                    <a:pt x="16" y="26"/>
                  </a:lnTo>
                  <a:lnTo>
                    <a:pt x="15" y="294"/>
                  </a:lnTo>
                  <a:lnTo>
                    <a:pt x="187" y="39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grpSp>
      <p:grpSp>
        <p:nvGrpSpPr>
          <p:cNvPr id="179265" name="Group 65"/>
          <p:cNvGrpSpPr>
            <a:grpSpLocks noChangeAspect="1"/>
          </p:cNvGrpSpPr>
          <p:nvPr/>
        </p:nvGrpSpPr>
        <p:grpSpPr bwMode="auto">
          <a:xfrm>
            <a:off x="1157288" y="5111750"/>
            <a:ext cx="96837" cy="160338"/>
            <a:chOff x="3887" y="273"/>
            <a:chExt cx="236" cy="500"/>
          </a:xfrm>
        </p:grpSpPr>
        <p:sp>
          <p:nvSpPr>
            <p:cNvPr id="179266" name="AutoShape 66"/>
            <p:cNvSpPr>
              <a:spLocks noChangeAspect="1" noChangeArrowheads="1" noTextEdit="1"/>
            </p:cNvSpPr>
            <p:nvPr/>
          </p:nvSpPr>
          <p:spPr bwMode="auto">
            <a:xfrm>
              <a:off x="3887" y="273"/>
              <a:ext cx="236" cy="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79267" name="Freeform 67"/>
            <p:cNvSpPr>
              <a:spLocks/>
            </p:cNvSpPr>
            <p:nvPr/>
          </p:nvSpPr>
          <p:spPr bwMode="auto">
            <a:xfrm>
              <a:off x="4102" y="389"/>
              <a:ext cx="21" cy="384"/>
            </a:xfrm>
            <a:custGeom>
              <a:avLst/>
              <a:gdLst>
                <a:gd name="T0" fmla="*/ 1 w 21"/>
                <a:gd name="T1" fmla="*/ 12 h 384"/>
                <a:gd name="T2" fmla="*/ 21 w 21"/>
                <a:gd name="T3" fmla="*/ 0 h 384"/>
                <a:gd name="T4" fmla="*/ 20 w 21"/>
                <a:gd name="T5" fmla="*/ 373 h 384"/>
                <a:gd name="T6" fmla="*/ 0 w 21"/>
                <a:gd name="T7" fmla="*/ 384 h 384"/>
                <a:gd name="T8" fmla="*/ 1 w 21"/>
                <a:gd name="T9" fmla="*/ 12 h 384"/>
                <a:gd name="T10" fmla="*/ 1 w 21"/>
                <a:gd name="T11" fmla="*/ 12 h 384"/>
                <a:gd name="T12" fmla="*/ 1 w 21"/>
                <a:gd name="T13" fmla="*/ 12 h 384"/>
                <a:gd name="T14" fmla="*/ 1 w 21"/>
                <a:gd name="T15" fmla="*/ 12 h 384"/>
                <a:gd name="T16" fmla="*/ 0 60000 65536"/>
                <a:gd name="T17" fmla="*/ 0 60000 65536"/>
                <a:gd name="T18" fmla="*/ 0 60000 65536"/>
                <a:gd name="T19" fmla="*/ 0 60000 65536"/>
                <a:gd name="T20" fmla="*/ 0 60000 65536"/>
                <a:gd name="T21" fmla="*/ 0 60000 65536"/>
                <a:gd name="T22" fmla="*/ 0 60000 65536"/>
                <a:gd name="T23" fmla="*/ 0 60000 65536"/>
                <a:gd name="T24" fmla="*/ 0 w 21"/>
                <a:gd name="T25" fmla="*/ 0 h 384"/>
                <a:gd name="T26" fmla="*/ 21 w 21"/>
                <a:gd name="T27" fmla="*/ 384 h 38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 h="384">
                  <a:moveTo>
                    <a:pt x="1" y="12"/>
                  </a:moveTo>
                  <a:lnTo>
                    <a:pt x="21" y="0"/>
                  </a:lnTo>
                  <a:lnTo>
                    <a:pt x="20" y="373"/>
                  </a:lnTo>
                  <a:lnTo>
                    <a:pt x="0" y="384"/>
                  </a:lnTo>
                  <a:lnTo>
                    <a:pt x="1" y="12"/>
                  </a:lnTo>
                  <a:close/>
                </a:path>
              </a:pathLst>
            </a:custGeom>
            <a:solidFill>
              <a:srgbClr val="1D2977"/>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79268" name="Freeform 68"/>
            <p:cNvSpPr>
              <a:spLocks/>
            </p:cNvSpPr>
            <p:nvPr/>
          </p:nvSpPr>
          <p:spPr bwMode="auto">
            <a:xfrm>
              <a:off x="3902" y="273"/>
              <a:ext cx="221" cy="128"/>
            </a:xfrm>
            <a:custGeom>
              <a:avLst/>
              <a:gdLst>
                <a:gd name="T0" fmla="*/ 0 w 221"/>
                <a:gd name="T1" fmla="*/ 11 h 128"/>
                <a:gd name="T2" fmla="*/ 20 w 221"/>
                <a:gd name="T3" fmla="*/ 0 h 128"/>
                <a:gd name="T4" fmla="*/ 221 w 221"/>
                <a:gd name="T5" fmla="*/ 116 h 128"/>
                <a:gd name="T6" fmla="*/ 201 w 221"/>
                <a:gd name="T7" fmla="*/ 128 h 128"/>
                <a:gd name="T8" fmla="*/ 0 w 221"/>
                <a:gd name="T9" fmla="*/ 11 h 128"/>
                <a:gd name="T10" fmla="*/ 0 w 221"/>
                <a:gd name="T11" fmla="*/ 11 h 128"/>
                <a:gd name="T12" fmla="*/ 0 w 221"/>
                <a:gd name="T13" fmla="*/ 11 h 128"/>
                <a:gd name="T14" fmla="*/ 0 w 221"/>
                <a:gd name="T15" fmla="*/ 11 h 128"/>
                <a:gd name="T16" fmla="*/ 0 60000 65536"/>
                <a:gd name="T17" fmla="*/ 0 60000 65536"/>
                <a:gd name="T18" fmla="*/ 0 60000 65536"/>
                <a:gd name="T19" fmla="*/ 0 60000 65536"/>
                <a:gd name="T20" fmla="*/ 0 60000 65536"/>
                <a:gd name="T21" fmla="*/ 0 60000 65536"/>
                <a:gd name="T22" fmla="*/ 0 60000 65536"/>
                <a:gd name="T23" fmla="*/ 0 60000 65536"/>
                <a:gd name="T24" fmla="*/ 0 w 221"/>
                <a:gd name="T25" fmla="*/ 0 h 128"/>
                <a:gd name="T26" fmla="*/ 221 w 221"/>
                <a:gd name="T27" fmla="*/ 128 h 12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21" h="128">
                  <a:moveTo>
                    <a:pt x="0" y="11"/>
                  </a:moveTo>
                  <a:lnTo>
                    <a:pt x="20" y="0"/>
                  </a:lnTo>
                  <a:lnTo>
                    <a:pt x="221" y="116"/>
                  </a:lnTo>
                  <a:lnTo>
                    <a:pt x="201" y="128"/>
                  </a:lnTo>
                  <a:lnTo>
                    <a:pt x="0" y="11"/>
                  </a:lnTo>
                  <a:close/>
                </a:path>
              </a:pathLst>
            </a:custGeom>
            <a:solidFill>
              <a:srgbClr val="4D61A4"/>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79269" name="Freeform 69"/>
            <p:cNvSpPr>
              <a:spLocks/>
            </p:cNvSpPr>
            <p:nvPr/>
          </p:nvSpPr>
          <p:spPr bwMode="auto">
            <a:xfrm>
              <a:off x="3900" y="284"/>
              <a:ext cx="203" cy="489"/>
            </a:xfrm>
            <a:custGeom>
              <a:avLst/>
              <a:gdLst>
                <a:gd name="T0" fmla="*/ 203 w 203"/>
                <a:gd name="T1" fmla="*/ 117 h 489"/>
                <a:gd name="T2" fmla="*/ 202 w 203"/>
                <a:gd name="T3" fmla="*/ 489 h 489"/>
                <a:gd name="T4" fmla="*/ 0 w 203"/>
                <a:gd name="T5" fmla="*/ 373 h 489"/>
                <a:gd name="T6" fmla="*/ 2 w 203"/>
                <a:gd name="T7" fmla="*/ 0 h 489"/>
                <a:gd name="T8" fmla="*/ 203 w 203"/>
                <a:gd name="T9" fmla="*/ 117 h 489"/>
                <a:gd name="T10" fmla="*/ 203 w 203"/>
                <a:gd name="T11" fmla="*/ 117 h 489"/>
                <a:gd name="T12" fmla="*/ 203 w 203"/>
                <a:gd name="T13" fmla="*/ 117 h 489"/>
                <a:gd name="T14" fmla="*/ 203 w 203"/>
                <a:gd name="T15" fmla="*/ 117 h 489"/>
                <a:gd name="T16" fmla="*/ 0 60000 65536"/>
                <a:gd name="T17" fmla="*/ 0 60000 65536"/>
                <a:gd name="T18" fmla="*/ 0 60000 65536"/>
                <a:gd name="T19" fmla="*/ 0 60000 65536"/>
                <a:gd name="T20" fmla="*/ 0 60000 65536"/>
                <a:gd name="T21" fmla="*/ 0 60000 65536"/>
                <a:gd name="T22" fmla="*/ 0 60000 65536"/>
                <a:gd name="T23" fmla="*/ 0 60000 65536"/>
                <a:gd name="T24" fmla="*/ 0 w 203"/>
                <a:gd name="T25" fmla="*/ 0 h 489"/>
                <a:gd name="T26" fmla="*/ 203 w 203"/>
                <a:gd name="T27" fmla="*/ 489 h 48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03" h="489">
                  <a:moveTo>
                    <a:pt x="203" y="117"/>
                  </a:moveTo>
                  <a:lnTo>
                    <a:pt x="202" y="489"/>
                  </a:lnTo>
                  <a:lnTo>
                    <a:pt x="0" y="373"/>
                  </a:lnTo>
                  <a:lnTo>
                    <a:pt x="2" y="0"/>
                  </a:lnTo>
                  <a:lnTo>
                    <a:pt x="203" y="117"/>
                  </a:lnTo>
                  <a:close/>
                </a:path>
              </a:pathLst>
            </a:custGeom>
            <a:solidFill>
              <a:srgbClr val="36458A"/>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79270" name="Freeform 70"/>
            <p:cNvSpPr>
              <a:spLocks/>
            </p:cNvSpPr>
            <p:nvPr/>
          </p:nvSpPr>
          <p:spPr bwMode="auto">
            <a:xfrm>
              <a:off x="4089" y="716"/>
              <a:ext cx="8" cy="57"/>
            </a:xfrm>
            <a:custGeom>
              <a:avLst/>
              <a:gdLst>
                <a:gd name="T0" fmla="*/ 0 w 8"/>
                <a:gd name="T1" fmla="*/ 5 h 57"/>
                <a:gd name="T2" fmla="*/ 8 w 8"/>
                <a:gd name="T3" fmla="*/ 0 h 57"/>
                <a:gd name="T4" fmla="*/ 8 w 8"/>
                <a:gd name="T5" fmla="*/ 53 h 57"/>
                <a:gd name="T6" fmla="*/ 0 w 8"/>
                <a:gd name="T7" fmla="*/ 57 h 57"/>
                <a:gd name="T8" fmla="*/ 0 w 8"/>
                <a:gd name="T9" fmla="*/ 5 h 57"/>
                <a:gd name="T10" fmla="*/ 0 w 8"/>
                <a:gd name="T11" fmla="*/ 5 h 57"/>
                <a:gd name="T12" fmla="*/ 0 w 8"/>
                <a:gd name="T13" fmla="*/ 5 h 57"/>
                <a:gd name="T14" fmla="*/ 0 w 8"/>
                <a:gd name="T15" fmla="*/ 5 h 57"/>
                <a:gd name="T16" fmla="*/ 0 60000 65536"/>
                <a:gd name="T17" fmla="*/ 0 60000 65536"/>
                <a:gd name="T18" fmla="*/ 0 60000 65536"/>
                <a:gd name="T19" fmla="*/ 0 60000 65536"/>
                <a:gd name="T20" fmla="*/ 0 60000 65536"/>
                <a:gd name="T21" fmla="*/ 0 60000 65536"/>
                <a:gd name="T22" fmla="*/ 0 60000 65536"/>
                <a:gd name="T23" fmla="*/ 0 60000 65536"/>
                <a:gd name="T24" fmla="*/ 0 w 8"/>
                <a:gd name="T25" fmla="*/ 0 h 57"/>
                <a:gd name="T26" fmla="*/ 8 w 8"/>
                <a:gd name="T27" fmla="*/ 57 h 5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8" h="57">
                  <a:moveTo>
                    <a:pt x="0" y="5"/>
                  </a:moveTo>
                  <a:lnTo>
                    <a:pt x="8" y="0"/>
                  </a:lnTo>
                  <a:lnTo>
                    <a:pt x="8" y="53"/>
                  </a:lnTo>
                  <a:lnTo>
                    <a:pt x="0" y="57"/>
                  </a:lnTo>
                  <a:lnTo>
                    <a:pt x="0" y="5"/>
                  </a:lnTo>
                  <a:close/>
                </a:path>
              </a:pathLst>
            </a:custGeom>
            <a:solidFill>
              <a:srgbClr val="1D2977"/>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79271" name="Freeform 71"/>
            <p:cNvSpPr>
              <a:spLocks/>
            </p:cNvSpPr>
            <p:nvPr/>
          </p:nvSpPr>
          <p:spPr bwMode="auto">
            <a:xfrm>
              <a:off x="3888" y="599"/>
              <a:ext cx="209" cy="122"/>
            </a:xfrm>
            <a:custGeom>
              <a:avLst/>
              <a:gdLst>
                <a:gd name="T0" fmla="*/ 0 w 209"/>
                <a:gd name="T1" fmla="*/ 5 h 122"/>
                <a:gd name="T2" fmla="*/ 8 w 209"/>
                <a:gd name="T3" fmla="*/ 0 h 122"/>
                <a:gd name="T4" fmla="*/ 209 w 209"/>
                <a:gd name="T5" fmla="*/ 117 h 122"/>
                <a:gd name="T6" fmla="*/ 201 w 209"/>
                <a:gd name="T7" fmla="*/ 122 h 122"/>
                <a:gd name="T8" fmla="*/ 0 w 209"/>
                <a:gd name="T9" fmla="*/ 5 h 122"/>
                <a:gd name="T10" fmla="*/ 0 w 209"/>
                <a:gd name="T11" fmla="*/ 5 h 122"/>
                <a:gd name="T12" fmla="*/ 0 w 209"/>
                <a:gd name="T13" fmla="*/ 5 h 122"/>
                <a:gd name="T14" fmla="*/ 0 w 209"/>
                <a:gd name="T15" fmla="*/ 5 h 122"/>
                <a:gd name="T16" fmla="*/ 0 60000 65536"/>
                <a:gd name="T17" fmla="*/ 0 60000 65536"/>
                <a:gd name="T18" fmla="*/ 0 60000 65536"/>
                <a:gd name="T19" fmla="*/ 0 60000 65536"/>
                <a:gd name="T20" fmla="*/ 0 60000 65536"/>
                <a:gd name="T21" fmla="*/ 0 60000 65536"/>
                <a:gd name="T22" fmla="*/ 0 60000 65536"/>
                <a:gd name="T23" fmla="*/ 0 60000 65536"/>
                <a:gd name="T24" fmla="*/ 0 w 209"/>
                <a:gd name="T25" fmla="*/ 0 h 122"/>
                <a:gd name="T26" fmla="*/ 209 w 209"/>
                <a:gd name="T27" fmla="*/ 122 h 12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09" h="122">
                  <a:moveTo>
                    <a:pt x="0" y="5"/>
                  </a:moveTo>
                  <a:lnTo>
                    <a:pt x="8" y="0"/>
                  </a:lnTo>
                  <a:lnTo>
                    <a:pt x="209" y="117"/>
                  </a:lnTo>
                  <a:lnTo>
                    <a:pt x="201" y="122"/>
                  </a:lnTo>
                  <a:lnTo>
                    <a:pt x="0" y="5"/>
                  </a:lnTo>
                  <a:close/>
                </a:path>
              </a:pathLst>
            </a:custGeom>
            <a:solidFill>
              <a:srgbClr val="4D61A4"/>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79272" name="Freeform 72"/>
            <p:cNvSpPr>
              <a:spLocks/>
            </p:cNvSpPr>
            <p:nvPr/>
          </p:nvSpPr>
          <p:spPr bwMode="auto">
            <a:xfrm>
              <a:off x="3888" y="604"/>
              <a:ext cx="201" cy="169"/>
            </a:xfrm>
            <a:custGeom>
              <a:avLst/>
              <a:gdLst>
                <a:gd name="T0" fmla="*/ 201 w 201"/>
                <a:gd name="T1" fmla="*/ 117 h 169"/>
                <a:gd name="T2" fmla="*/ 201 w 201"/>
                <a:gd name="T3" fmla="*/ 169 h 169"/>
                <a:gd name="T4" fmla="*/ 0 w 201"/>
                <a:gd name="T5" fmla="*/ 53 h 169"/>
                <a:gd name="T6" fmla="*/ 0 w 201"/>
                <a:gd name="T7" fmla="*/ 0 h 169"/>
                <a:gd name="T8" fmla="*/ 201 w 201"/>
                <a:gd name="T9" fmla="*/ 117 h 169"/>
                <a:gd name="T10" fmla="*/ 201 w 201"/>
                <a:gd name="T11" fmla="*/ 117 h 169"/>
                <a:gd name="T12" fmla="*/ 201 w 201"/>
                <a:gd name="T13" fmla="*/ 117 h 169"/>
                <a:gd name="T14" fmla="*/ 201 w 201"/>
                <a:gd name="T15" fmla="*/ 117 h 169"/>
                <a:gd name="T16" fmla="*/ 0 60000 65536"/>
                <a:gd name="T17" fmla="*/ 0 60000 65536"/>
                <a:gd name="T18" fmla="*/ 0 60000 65536"/>
                <a:gd name="T19" fmla="*/ 0 60000 65536"/>
                <a:gd name="T20" fmla="*/ 0 60000 65536"/>
                <a:gd name="T21" fmla="*/ 0 60000 65536"/>
                <a:gd name="T22" fmla="*/ 0 60000 65536"/>
                <a:gd name="T23" fmla="*/ 0 60000 65536"/>
                <a:gd name="T24" fmla="*/ 0 w 201"/>
                <a:gd name="T25" fmla="*/ 0 h 169"/>
                <a:gd name="T26" fmla="*/ 201 w 201"/>
                <a:gd name="T27" fmla="*/ 169 h 16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01" h="169">
                  <a:moveTo>
                    <a:pt x="201" y="117"/>
                  </a:moveTo>
                  <a:lnTo>
                    <a:pt x="201" y="169"/>
                  </a:lnTo>
                  <a:lnTo>
                    <a:pt x="0" y="53"/>
                  </a:lnTo>
                  <a:lnTo>
                    <a:pt x="0" y="0"/>
                  </a:lnTo>
                  <a:lnTo>
                    <a:pt x="201" y="117"/>
                  </a:lnTo>
                  <a:close/>
                </a:path>
              </a:pathLst>
            </a:custGeom>
            <a:solidFill>
              <a:srgbClr val="36458A"/>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79273" name="Freeform 73"/>
            <p:cNvSpPr>
              <a:spLocks/>
            </p:cNvSpPr>
            <p:nvPr/>
          </p:nvSpPr>
          <p:spPr bwMode="auto">
            <a:xfrm>
              <a:off x="4088" y="402"/>
              <a:ext cx="9" cy="308"/>
            </a:xfrm>
            <a:custGeom>
              <a:avLst/>
              <a:gdLst>
                <a:gd name="T0" fmla="*/ 1 w 9"/>
                <a:gd name="T1" fmla="*/ 5 h 308"/>
                <a:gd name="T2" fmla="*/ 9 w 9"/>
                <a:gd name="T3" fmla="*/ 0 h 308"/>
                <a:gd name="T4" fmla="*/ 8 w 9"/>
                <a:gd name="T5" fmla="*/ 304 h 308"/>
                <a:gd name="T6" fmla="*/ 0 w 9"/>
                <a:gd name="T7" fmla="*/ 308 h 308"/>
                <a:gd name="T8" fmla="*/ 1 w 9"/>
                <a:gd name="T9" fmla="*/ 5 h 308"/>
                <a:gd name="T10" fmla="*/ 1 w 9"/>
                <a:gd name="T11" fmla="*/ 5 h 308"/>
                <a:gd name="T12" fmla="*/ 1 w 9"/>
                <a:gd name="T13" fmla="*/ 5 h 308"/>
                <a:gd name="T14" fmla="*/ 1 w 9"/>
                <a:gd name="T15" fmla="*/ 5 h 308"/>
                <a:gd name="T16" fmla="*/ 0 60000 65536"/>
                <a:gd name="T17" fmla="*/ 0 60000 65536"/>
                <a:gd name="T18" fmla="*/ 0 60000 65536"/>
                <a:gd name="T19" fmla="*/ 0 60000 65536"/>
                <a:gd name="T20" fmla="*/ 0 60000 65536"/>
                <a:gd name="T21" fmla="*/ 0 60000 65536"/>
                <a:gd name="T22" fmla="*/ 0 60000 65536"/>
                <a:gd name="T23" fmla="*/ 0 60000 65536"/>
                <a:gd name="T24" fmla="*/ 0 w 9"/>
                <a:gd name="T25" fmla="*/ 0 h 308"/>
                <a:gd name="T26" fmla="*/ 9 w 9"/>
                <a:gd name="T27" fmla="*/ 308 h 30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9" h="308">
                  <a:moveTo>
                    <a:pt x="1" y="5"/>
                  </a:moveTo>
                  <a:lnTo>
                    <a:pt x="9" y="0"/>
                  </a:lnTo>
                  <a:lnTo>
                    <a:pt x="8" y="304"/>
                  </a:lnTo>
                  <a:lnTo>
                    <a:pt x="0" y="308"/>
                  </a:lnTo>
                  <a:lnTo>
                    <a:pt x="1" y="5"/>
                  </a:lnTo>
                  <a:close/>
                </a:path>
              </a:pathLst>
            </a:custGeom>
            <a:solidFill>
              <a:srgbClr val="7172A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79274" name="Freeform 74"/>
            <p:cNvSpPr>
              <a:spLocks/>
            </p:cNvSpPr>
            <p:nvPr/>
          </p:nvSpPr>
          <p:spPr bwMode="auto">
            <a:xfrm>
              <a:off x="3889" y="287"/>
              <a:ext cx="208" cy="120"/>
            </a:xfrm>
            <a:custGeom>
              <a:avLst/>
              <a:gdLst>
                <a:gd name="T0" fmla="*/ 0 w 208"/>
                <a:gd name="T1" fmla="*/ 5 h 120"/>
                <a:gd name="T2" fmla="*/ 9 w 208"/>
                <a:gd name="T3" fmla="*/ 0 h 120"/>
                <a:gd name="T4" fmla="*/ 208 w 208"/>
                <a:gd name="T5" fmla="*/ 115 h 120"/>
                <a:gd name="T6" fmla="*/ 200 w 208"/>
                <a:gd name="T7" fmla="*/ 120 h 120"/>
                <a:gd name="T8" fmla="*/ 0 w 208"/>
                <a:gd name="T9" fmla="*/ 5 h 120"/>
                <a:gd name="T10" fmla="*/ 0 w 208"/>
                <a:gd name="T11" fmla="*/ 5 h 120"/>
                <a:gd name="T12" fmla="*/ 0 w 208"/>
                <a:gd name="T13" fmla="*/ 5 h 120"/>
                <a:gd name="T14" fmla="*/ 0 w 208"/>
                <a:gd name="T15" fmla="*/ 5 h 120"/>
                <a:gd name="T16" fmla="*/ 0 60000 65536"/>
                <a:gd name="T17" fmla="*/ 0 60000 65536"/>
                <a:gd name="T18" fmla="*/ 0 60000 65536"/>
                <a:gd name="T19" fmla="*/ 0 60000 65536"/>
                <a:gd name="T20" fmla="*/ 0 60000 65536"/>
                <a:gd name="T21" fmla="*/ 0 60000 65536"/>
                <a:gd name="T22" fmla="*/ 0 60000 65536"/>
                <a:gd name="T23" fmla="*/ 0 60000 65536"/>
                <a:gd name="T24" fmla="*/ 0 w 208"/>
                <a:gd name="T25" fmla="*/ 0 h 120"/>
                <a:gd name="T26" fmla="*/ 208 w 208"/>
                <a:gd name="T27" fmla="*/ 120 h 12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08" h="120">
                  <a:moveTo>
                    <a:pt x="0" y="5"/>
                  </a:moveTo>
                  <a:lnTo>
                    <a:pt x="9" y="0"/>
                  </a:lnTo>
                  <a:lnTo>
                    <a:pt x="208" y="115"/>
                  </a:lnTo>
                  <a:lnTo>
                    <a:pt x="200" y="120"/>
                  </a:lnTo>
                  <a:lnTo>
                    <a:pt x="0" y="5"/>
                  </a:lnTo>
                  <a:close/>
                </a:path>
              </a:pathLst>
            </a:custGeom>
            <a:solidFill>
              <a:srgbClr val="8C88C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79275" name="Freeform 75"/>
            <p:cNvSpPr>
              <a:spLocks/>
            </p:cNvSpPr>
            <p:nvPr/>
          </p:nvSpPr>
          <p:spPr bwMode="auto">
            <a:xfrm>
              <a:off x="3889" y="292"/>
              <a:ext cx="200" cy="418"/>
            </a:xfrm>
            <a:custGeom>
              <a:avLst/>
              <a:gdLst>
                <a:gd name="T0" fmla="*/ 200 w 200"/>
                <a:gd name="T1" fmla="*/ 115 h 418"/>
                <a:gd name="T2" fmla="*/ 199 w 200"/>
                <a:gd name="T3" fmla="*/ 418 h 418"/>
                <a:gd name="T4" fmla="*/ 0 w 200"/>
                <a:gd name="T5" fmla="*/ 303 h 418"/>
                <a:gd name="T6" fmla="*/ 0 w 200"/>
                <a:gd name="T7" fmla="*/ 0 h 418"/>
                <a:gd name="T8" fmla="*/ 200 w 200"/>
                <a:gd name="T9" fmla="*/ 115 h 418"/>
                <a:gd name="T10" fmla="*/ 200 w 200"/>
                <a:gd name="T11" fmla="*/ 115 h 418"/>
                <a:gd name="T12" fmla="*/ 200 w 200"/>
                <a:gd name="T13" fmla="*/ 115 h 418"/>
                <a:gd name="T14" fmla="*/ 200 w 200"/>
                <a:gd name="T15" fmla="*/ 115 h 418"/>
                <a:gd name="T16" fmla="*/ 0 60000 65536"/>
                <a:gd name="T17" fmla="*/ 0 60000 65536"/>
                <a:gd name="T18" fmla="*/ 0 60000 65536"/>
                <a:gd name="T19" fmla="*/ 0 60000 65536"/>
                <a:gd name="T20" fmla="*/ 0 60000 65536"/>
                <a:gd name="T21" fmla="*/ 0 60000 65536"/>
                <a:gd name="T22" fmla="*/ 0 60000 65536"/>
                <a:gd name="T23" fmla="*/ 0 60000 65536"/>
                <a:gd name="T24" fmla="*/ 0 w 200"/>
                <a:gd name="T25" fmla="*/ 0 h 418"/>
                <a:gd name="T26" fmla="*/ 200 w 200"/>
                <a:gd name="T27" fmla="*/ 418 h 41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00" h="418">
                  <a:moveTo>
                    <a:pt x="200" y="115"/>
                  </a:moveTo>
                  <a:lnTo>
                    <a:pt x="199" y="418"/>
                  </a:lnTo>
                  <a:lnTo>
                    <a:pt x="0" y="303"/>
                  </a:lnTo>
                  <a:lnTo>
                    <a:pt x="0" y="0"/>
                  </a:lnTo>
                  <a:lnTo>
                    <a:pt x="200" y="115"/>
                  </a:lnTo>
                  <a:close/>
                </a:path>
              </a:pathLst>
            </a:custGeom>
            <a:solidFill>
              <a:srgbClr val="7F8FC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79276" name="Freeform 76"/>
            <p:cNvSpPr>
              <a:spLocks/>
            </p:cNvSpPr>
            <p:nvPr/>
          </p:nvSpPr>
          <p:spPr bwMode="auto">
            <a:xfrm>
              <a:off x="3902" y="580"/>
              <a:ext cx="180" cy="104"/>
            </a:xfrm>
            <a:custGeom>
              <a:avLst/>
              <a:gdLst>
                <a:gd name="T0" fmla="*/ 0 w 180"/>
                <a:gd name="T1" fmla="*/ 5 h 104"/>
                <a:gd name="T2" fmla="*/ 8 w 180"/>
                <a:gd name="T3" fmla="*/ 0 h 104"/>
                <a:gd name="T4" fmla="*/ 180 w 180"/>
                <a:gd name="T5" fmla="*/ 100 h 104"/>
                <a:gd name="T6" fmla="*/ 172 w 180"/>
                <a:gd name="T7" fmla="*/ 104 h 104"/>
                <a:gd name="T8" fmla="*/ 0 w 180"/>
                <a:gd name="T9" fmla="*/ 5 h 104"/>
                <a:gd name="T10" fmla="*/ 0 w 180"/>
                <a:gd name="T11" fmla="*/ 5 h 104"/>
                <a:gd name="T12" fmla="*/ 0 w 180"/>
                <a:gd name="T13" fmla="*/ 5 h 104"/>
                <a:gd name="T14" fmla="*/ 0 w 180"/>
                <a:gd name="T15" fmla="*/ 5 h 104"/>
                <a:gd name="T16" fmla="*/ 0 60000 65536"/>
                <a:gd name="T17" fmla="*/ 0 60000 65536"/>
                <a:gd name="T18" fmla="*/ 0 60000 65536"/>
                <a:gd name="T19" fmla="*/ 0 60000 65536"/>
                <a:gd name="T20" fmla="*/ 0 60000 65536"/>
                <a:gd name="T21" fmla="*/ 0 60000 65536"/>
                <a:gd name="T22" fmla="*/ 0 60000 65536"/>
                <a:gd name="T23" fmla="*/ 0 60000 65536"/>
                <a:gd name="T24" fmla="*/ 0 w 180"/>
                <a:gd name="T25" fmla="*/ 0 h 104"/>
                <a:gd name="T26" fmla="*/ 180 w 180"/>
                <a:gd name="T27" fmla="*/ 104 h 10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80" h="104">
                  <a:moveTo>
                    <a:pt x="0" y="5"/>
                  </a:moveTo>
                  <a:lnTo>
                    <a:pt x="8" y="0"/>
                  </a:lnTo>
                  <a:lnTo>
                    <a:pt x="180" y="100"/>
                  </a:lnTo>
                  <a:lnTo>
                    <a:pt x="172" y="104"/>
                  </a:lnTo>
                  <a:lnTo>
                    <a:pt x="0" y="5"/>
                  </a:lnTo>
                  <a:close/>
                </a:path>
              </a:pathLst>
            </a:custGeom>
            <a:solidFill>
              <a:srgbClr val="4D61A4"/>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79277" name="Freeform 77"/>
            <p:cNvSpPr>
              <a:spLocks/>
            </p:cNvSpPr>
            <p:nvPr/>
          </p:nvSpPr>
          <p:spPr bwMode="auto">
            <a:xfrm>
              <a:off x="3902" y="313"/>
              <a:ext cx="9" cy="272"/>
            </a:xfrm>
            <a:custGeom>
              <a:avLst/>
              <a:gdLst>
                <a:gd name="T0" fmla="*/ 1 w 9"/>
                <a:gd name="T1" fmla="*/ 4 h 272"/>
                <a:gd name="T2" fmla="*/ 9 w 9"/>
                <a:gd name="T3" fmla="*/ 0 h 272"/>
                <a:gd name="T4" fmla="*/ 8 w 9"/>
                <a:gd name="T5" fmla="*/ 267 h 272"/>
                <a:gd name="T6" fmla="*/ 0 w 9"/>
                <a:gd name="T7" fmla="*/ 272 h 272"/>
                <a:gd name="T8" fmla="*/ 1 w 9"/>
                <a:gd name="T9" fmla="*/ 4 h 272"/>
                <a:gd name="T10" fmla="*/ 1 w 9"/>
                <a:gd name="T11" fmla="*/ 4 h 272"/>
                <a:gd name="T12" fmla="*/ 1 w 9"/>
                <a:gd name="T13" fmla="*/ 4 h 272"/>
                <a:gd name="T14" fmla="*/ 1 w 9"/>
                <a:gd name="T15" fmla="*/ 4 h 272"/>
                <a:gd name="T16" fmla="*/ 0 60000 65536"/>
                <a:gd name="T17" fmla="*/ 0 60000 65536"/>
                <a:gd name="T18" fmla="*/ 0 60000 65536"/>
                <a:gd name="T19" fmla="*/ 0 60000 65536"/>
                <a:gd name="T20" fmla="*/ 0 60000 65536"/>
                <a:gd name="T21" fmla="*/ 0 60000 65536"/>
                <a:gd name="T22" fmla="*/ 0 60000 65536"/>
                <a:gd name="T23" fmla="*/ 0 60000 65536"/>
                <a:gd name="T24" fmla="*/ 0 w 9"/>
                <a:gd name="T25" fmla="*/ 0 h 272"/>
                <a:gd name="T26" fmla="*/ 9 w 9"/>
                <a:gd name="T27" fmla="*/ 272 h 27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9" h="272">
                  <a:moveTo>
                    <a:pt x="1" y="4"/>
                  </a:moveTo>
                  <a:lnTo>
                    <a:pt x="9" y="0"/>
                  </a:lnTo>
                  <a:lnTo>
                    <a:pt x="8" y="267"/>
                  </a:lnTo>
                  <a:lnTo>
                    <a:pt x="0" y="272"/>
                  </a:lnTo>
                  <a:lnTo>
                    <a:pt x="1" y="4"/>
                  </a:lnTo>
                  <a:close/>
                </a:path>
              </a:pathLst>
            </a:custGeom>
            <a:solidFill>
              <a:srgbClr val="1D2977"/>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79278" name="Freeform 78"/>
            <p:cNvSpPr>
              <a:spLocks/>
            </p:cNvSpPr>
            <p:nvPr/>
          </p:nvSpPr>
          <p:spPr bwMode="auto">
            <a:xfrm>
              <a:off x="4089" y="402"/>
              <a:ext cx="9" cy="309"/>
            </a:xfrm>
            <a:custGeom>
              <a:avLst/>
              <a:gdLst>
                <a:gd name="T0" fmla="*/ 1 w 9"/>
                <a:gd name="T1" fmla="*/ 5 h 309"/>
                <a:gd name="T2" fmla="*/ 9 w 9"/>
                <a:gd name="T3" fmla="*/ 0 h 309"/>
                <a:gd name="T4" fmla="*/ 8 w 9"/>
                <a:gd name="T5" fmla="*/ 304 h 309"/>
                <a:gd name="T6" fmla="*/ 0 w 9"/>
                <a:gd name="T7" fmla="*/ 309 h 309"/>
                <a:gd name="T8" fmla="*/ 1 w 9"/>
                <a:gd name="T9" fmla="*/ 5 h 309"/>
                <a:gd name="T10" fmla="*/ 1 w 9"/>
                <a:gd name="T11" fmla="*/ 5 h 309"/>
                <a:gd name="T12" fmla="*/ 1 w 9"/>
                <a:gd name="T13" fmla="*/ 5 h 309"/>
                <a:gd name="T14" fmla="*/ 1 w 9"/>
                <a:gd name="T15" fmla="*/ 5 h 309"/>
                <a:gd name="T16" fmla="*/ 0 60000 65536"/>
                <a:gd name="T17" fmla="*/ 0 60000 65536"/>
                <a:gd name="T18" fmla="*/ 0 60000 65536"/>
                <a:gd name="T19" fmla="*/ 0 60000 65536"/>
                <a:gd name="T20" fmla="*/ 0 60000 65536"/>
                <a:gd name="T21" fmla="*/ 0 60000 65536"/>
                <a:gd name="T22" fmla="*/ 0 60000 65536"/>
                <a:gd name="T23" fmla="*/ 0 60000 65536"/>
                <a:gd name="T24" fmla="*/ 0 w 9"/>
                <a:gd name="T25" fmla="*/ 0 h 309"/>
                <a:gd name="T26" fmla="*/ 9 w 9"/>
                <a:gd name="T27" fmla="*/ 309 h 30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9" h="309">
                  <a:moveTo>
                    <a:pt x="1" y="5"/>
                  </a:moveTo>
                  <a:lnTo>
                    <a:pt x="9" y="0"/>
                  </a:lnTo>
                  <a:lnTo>
                    <a:pt x="8" y="304"/>
                  </a:lnTo>
                  <a:lnTo>
                    <a:pt x="0" y="309"/>
                  </a:lnTo>
                  <a:lnTo>
                    <a:pt x="1" y="5"/>
                  </a:lnTo>
                  <a:close/>
                </a:path>
              </a:pathLst>
            </a:custGeom>
            <a:solidFill>
              <a:srgbClr val="1D2977"/>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79279" name="Freeform 79"/>
            <p:cNvSpPr>
              <a:spLocks/>
            </p:cNvSpPr>
            <p:nvPr/>
          </p:nvSpPr>
          <p:spPr bwMode="auto">
            <a:xfrm>
              <a:off x="3889" y="286"/>
              <a:ext cx="209" cy="121"/>
            </a:xfrm>
            <a:custGeom>
              <a:avLst/>
              <a:gdLst>
                <a:gd name="T0" fmla="*/ 0 w 209"/>
                <a:gd name="T1" fmla="*/ 5 h 121"/>
                <a:gd name="T2" fmla="*/ 8 w 209"/>
                <a:gd name="T3" fmla="*/ 0 h 121"/>
                <a:gd name="T4" fmla="*/ 209 w 209"/>
                <a:gd name="T5" fmla="*/ 116 h 121"/>
                <a:gd name="T6" fmla="*/ 201 w 209"/>
                <a:gd name="T7" fmla="*/ 121 h 121"/>
                <a:gd name="T8" fmla="*/ 0 w 209"/>
                <a:gd name="T9" fmla="*/ 5 h 121"/>
                <a:gd name="T10" fmla="*/ 0 w 209"/>
                <a:gd name="T11" fmla="*/ 5 h 121"/>
                <a:gd name="T12" fmla="*/ 0 w 209"/>
                <a:gd name="T13" fmla="*/ 5 h 121"/>
                <a:gd name="T14" fmla="*/ 0 w 209"/>
                <a:gd name="T15" fmla="*/ 5 h 121"/>
                <a:gd name="T16" fmla="*/ 0 60000 65536"/>
                <a:gd name="T17" fmla="*/ 0 60000 65536"/>
                <a:gd name="T18" fmla="*/ 0 60000 65536"/>
                <a:gd name="T19" fmla="*/ 0 60000 65536"/>
                <a:gd name="T20" fmla="*/ 0 60000 65536"/>
                <a:gd name="T21" fmla="*/ 0 60000 65536"/>
                <a:gd name="T22" fmla="*/ 0 60000 65536"/>
                <a:gd name="T23" fmla="*/ 0 60000 65536"/>
                <a:gd name="T24" fmla="*/ 0 w 209"/>
                <a:gd name="T25" fmla="*/ 0 h 121"/>
                <a:gd name="T26" fmla="*/ 209 w 209"/>
                <a:gd name="T27" fmla="*/ 121 h 12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09" h="121">
                  <a:moveTo>
                    <a:pt x="0" y="5"/>
                  </a:moveTo>
                  <a:lnTo>
                    <a:pt x="8" y="0"/>
                  </a:lnTo>
                  <a:lnTo>
                    <a:pt x="209" y="116"/>
                  </a:lnTo>
                  <a:lnTo>
                    <a:pt x="201" y="121"/>
                  </a:lnTo>
                  <a:lnTo>
                    <a:pt x="0" y="5"/>
                  </a:lnTo>
                  <a:close/>
                </a:path>
              </a:pathLst>
            </a:custGeom>
            <a:solidFill>
              <a:srgbClr val="4D61A4"/>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79280" name="Freeform 80"/>
            <p:cNvSpPr>
              <a:spLocks noEditPoints="1"/>
            </p:cNvSpPr>
            <p:nvPr/>
          </p:nvSpPr>
          <p:spPr bwMode="auto">
            <a:xfrm>
              <a:off x="3887" y="291"/>
              <a:ext cx="203" cy="420"/>
            </a:xfrm>
            <a:custGeom>
              <a:avLst/>
              <a:gdLst>
                <a:gd name="T0" fmla="*/ 2 w 203"/>
                <a:gd name="T1" fmla="*/ 0 h 420"/>
                <a:gd name="T2" fmla="*/ 203 w 203"/>
                <a:gd name="T3" fmla="*/ 116 h 420"/>
                <a:gd name="T4" fmla="*/ 202 w 203"/>
                <a:gd name="T5" fmla="*/ 420 h 420"/>
                <a:gd name="T6" fmla="*/ 0 w 203"/>
                <a:gd name="T7" fmla="*/ 304 h 420"/>
                <a:gd name="T8" fmla="*/ 2 w 203"/>
                <a:gd name="T9" fmla="*/ 0 h 420"/>
                <a:gd name="T10" fmla="*/ 2 w 203"/>
                <a:gd name="T11" fmla="*/ 0 h 420"/>
                <a:gd name="T12" fmla="*/ 2 w 203"/>
                <a:gd name="T13" fmla="*/ 0 h 420"/>
                <a:gd name="T14" fmla="*/ 2 w 203"/>
                <a:gd name="T15" fmla="*/ 0 h 420"/>
                <a:gd name="T16" fmla="*/ 187 w 203"/>
                <a:gd name="T17" fmla="*/ 393 h 420"/>
                <a:gd name="T18" fmla="*/ 188 w 203"/>
                <a:gd name="T19" fmla="*/ 126 h 420"/>
                <a:gd name="T20" fmla="*/ 16 w 203"/>
                <a:gd name="T21" fmla="*/ 26 h 420"/>
                <a:gd name="T22" fmla="*/ 15 w 203"/>
                <a:gd name="T23" fmla="*/ 294 h 420"/>
                <a:gd name="T24" fmla="*/ 187 w 203"/>
                <a:gd name="T25" fmla="*/ 393 h 42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03"/>
                <a:gd name="T40" fmla="*/ 0 h 420"/>
                <a:gd name="T41" fmla="*/ 203 w 203"/>
                <a:gd name="T42" fmla="*/ 420 h 42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03" h="420">
                  <a:moveTo>
                    <a:pt x="2" y="0"/>
                  </a:moveTo>
                  <a:lnTo>
                    <a:pt x="203" y="116"/>
                  </a:lnTo>
                  <a:lnTo>
                    <a:pt x="202" y="420"/>
                  </a:lnTo>
                  <a:lnTo>
                    <a:pt x="0" y="304"/>
                  </a:lnTo>
                  <a:lnTo>
                    <a:pt x="2" y="0"/>
                  </a:lnTo>
                  <a:close/>
                  <a:moveTo>
                    <a:pt x="187" y="393"/>
                  </a:moveTo>
                  <a:lnTo>
                    <a:pt x="188" y="126"/>
                  </a:lnTo>
                  <a:lnTo>
                    <a:pt x="16" y="26"/>
                  </a:lnTo>
                  <a:lnTo>
                    <a:pt x="15" y="294"/>
                  </a:lnTo>
                  <a:lnTo>
                    <a:pt x="187" y="393"/>
                  </a:lnTo>
                  <a:close/>
                </a:path>
              </a:pathLst>
            </a:custGeom>
            <a:solidFill>
              <a:srgbClr val="36458A"/>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79281" name="Freeform 81"/>
            <p:cNvSpPr>
              <a:spLocks noEditPoints="1"/>
            </p:cNvSpPr>
            <p:nvPr/>
          </p:nvSpPr>
          <p:spPr bwMode="auto">
            <a:xfrm>
              <a:off x="3887" y="291"/>
              <a:ext cx="203" cy="420"/>
            </a:xfrm>
            <a:custGeom>
              <a:avLst/>
              <a:gdLst>
                <a:gd name="T0" fmla="*/ 2 w 203"/>
                <a:gd name="T1" fmla="*/ 0 h 420"/>
                <a:gd name="T2" fmla="*/ 203 w 203"/>
                <a:gd name="T3" fmla="*/ 116 h 420"/>
                <a:gd name="T4" fmla="*/ 202 w 203"/>
                <a:gd name="T5" fmla="*/ 420 h 420"/>
                <a:gd name="T6" fmla="*/ 0 w 203"/>
                <a:gd name="T7" fmla="*/ 304 h 420"/>
                <a:gd name="T8" fmla="*/ 2 w 203"/>
                <a:gd name="T9" fmla="*/ 0 h 420"/>
                <a:gd name="T10" fmla="*/ 2 w 203"/>
                <a:gd name="T11" fmla="*/ 0 h 420"/>
                <a:gd name="T12" fmla="*/ 2 w 203"/>
                <a:gd name="T13" fmla="*/ 0 h 420"/>
                <a:gd name="T14" fmla="*/ 2 w 203"/>
                <a:gd name="T15" fmla="*/ 0 h 420"/>
                <a:gd name="T16" fmla="*/ 187 w 203"/>
                <a:gd name="T17" fmla="*/ 393 h 420"/>
                <a:gd name="T18" fmla="*/ 188 w 203"/>
                <a:gd name="T19" fmla="*/ 126 h 420"/>
                <a:gd name="T20" fmla="*/ 16 w 203"/>
                <a:gd name="T21" fmla="*/ 26 h 420"/>
                <a:gd name="T22" fmla="*/ 15 w 203"/>
                <a:gd name="T23" fmla="*/ 294 h 420"/>
                <a:gd name="T24" fmla="*/ 187 w 203"/>
                <a:gd name="T25" fmla="*/ 393 h 42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03"/>
                <a:gd name="T40" fmla="*/ 0 h 420"/>
                <a:gd name="T41" fmla="*/ 203 w 203"/>
                <a:gd name="T42" fmla="*/ 420 h 42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03" h="420">
                  <a:moveTo>
                    <a:pt x="2" y="0"/>
                  </a:moveTo>
                  <a:lnTo>
                    <a:pt x="203" y="116"/>
                  </a:lnTo>
                  <a:lnTo>
                    <a:pt x="202" y="420"/>
                  </a:lnTo>
                  <a:lnTo>
                    <a:pt x="0" y="304"/>
                  </a:lnTo>
                  <a:lnTo>
                    <a:pt x="2" y="0"/>
                  </a:lnTo>
                  <a:moveTo>
                    <a:pt x="187" y="393"/>
                  </a:moveTo>
                  <a:lnTo>
                    <a:pt x="188" y="126"/>
                  </a:lnTo>
                  <a:lnTo>
                    <a:pt x="16" y="26"/>
                  </a:lnTo>
                  <a:lnTo>
                    <a:pt x="15" y="294"/>
                  </a:lnTo>
                  <a:lnTo>
                    <a:pt x="187" y="39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grpSp>
      <p:sp>
        <p:nvSpPr>
          <p:cNvPr id="179282" name="Freeform 718"/>
          <p:cNvSpPr>
            <a:spLocks noChangeAspect="1"/>
          </p:cNvSpPr>
          <p:nvPr/>
        </p:nvSpPr>
        <p:spPr bwMode="auto">
          <a:xfrm rot="1977066">
            <a:off x="615950" y="4892675"/>
            <a:ext cx="65088" cy="150813"/>
          </a:xfrm>
          <a:custGeom>
            <a:avLst/>
            <a:gdLst>
              <a:gd name="T0" fmla="*/ 10486256 w 404"/>
              <a:gd name="T1" fmla="*/ 10472762 h 1294"/>
              <a:gd name="T2" fmla="*/ 2258102 w 404"/>
              <a:gd name="T3" fmla="*/ 0 h 1294"/>
              <a:gd name="T4" fmla="*/ 5814099 w 404"/>
              <a:gd name="T5" fmla="*/ 7796940 h 1294"/>
              <a:gd name="T6" fmla="*/ 0 w 404"/>
              <a:gd name="T7" fmla="*/ 6329833 h 1294"/>
              <a:gd name="T8" fmla="*/ 7812816 w 404"/>
              <a:gd name="T9" fmla="*/ 17576941 h 1294"/>
              <a:gd name="T10" fmla="*/ 4023212 w 404"/>
              <a:gd name="T11" fmla="*/ 9318239 h 1294"/>
              <a:gd name="T12" fmla="*/ 10486256 w 404"/>
              <a:gd name="T13" fmla="*/ 10472762 h 1294"/>
              <a:gd name="T14" fmla="*/ 0 60000 65536"/>
              <a:gd name="T15" fmla="*/ 0 60000 65536"/>
              <a:gd name="T16" fmla="*/ 0 60000 65536"/>
              <a:gd name="T17" fmla="*/ 0 60000 65536"/>
              <a:gd name="T18" fmla="*/ 0 60000 65536"/>
              <a:gd name="T19" fmla="*/ 0 60000 65536"/>
              <a:gd name="T20" fmla="*/ 0 60000 65536"/>
              <a:gd name="T21" fmla="*/ 0 w 404"/>
              <a:gd name="T22" fmla="*/ 0 h 1294"/>
              <a:gd name="T23" fmla="*/ 404 w 404"/>
              <a:gd name="T24" fmla="*/ 1294 h 129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4" h="1294">
                <a:moveTo>
                  <a:pt x="404" y="771"/>
                </a:moveTo>
                <a:lnTo>
                  <a:pt x="87" y="0"/>
                </a:lnTo>
                <a:lnTo>
                  <a:pt x="224" y="574"/>
                </a:lnTo>
                <a:lnTo>
                  <a:pt x="0" y="466"/>
                </a:lnTo>
                <a:lnTo>
                  <a:pt x="301" y="1294"/>
                </a:lnTo>
                <a:lnTo>
                  <a:pt x="155" y="686"/>
                </a:lnTo>
                <a:lnTo>
                  <a:pt x="404" y="771"/>
                </a:lnTo>
                <a:close/>
              </a:path>
            </a:pathLst>
          </a:custGeom>
          <a:solidFill>
            <a:srgbClr val="FF9900"/>
          </a:solidFill>
          <a:ln w="9525">
            <a:solidFill>
              <a:srgbClr val="FF9900"/>
            </a:solidFill>
            <a:round/>
            <a:headEnd/>
            <a:tailEnd/>
          </a:ln>
        </p:spPr>
        <p:txBody>
          <a:bodyPr wrap="none" anchor="ct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lnSpc>
                <a:spcPct val="140000"/>
              </a:lnSpc>
              <a:spcBef>
                <a:spcPct val="20000"/>
              </a:spcBef>
              <a:buClr>
                <a:srgbClr val="808080"/>
              </a:buClr>
              <a:buFont typeface="Wingdings" pitchFamily="2" charset="2"/>
              <a:buChar char="n"/>
            </a:pPr>
            <a:endParaRPr kumimoji="0" lang="zh-CN" altLang="zh-CN" sz="1800">
              <a:latin typeface="华文细黑" pitchFamily="2" charset="-122"/>
              <a:ea typeface="华文细黑" pitchFamily="2" charset="-122"/>
            </a:endParaRPr>
          </a:p>
        </p:txBody>
      </p:sp>
      <p:sp>
        <p:nvSpPr>
          <p:cNvPr id="179283" name="Freeform 718"/>
          <p:cNvSpPr>
            <a:spLocks noChangeAspect="1"/>
          </p:cNvSpPr>
          <p:nvPr/>
        </p:nvSpPr>
        <p:spPr bwMode="auto">
          <a:xfrm rot="1977066">
            <a:off x="777875" y="4892675"/>
            <a:ext cx="65088" cy="150813"/>
          </a:xfrm>
          <a:custGeom>
            <a:avLst/>
            <a:gdLst>
              <a:gd name="T0" fmla="*/ 10486256 w 404"/>
              <a:gd name="T1" fmla="*/ 10472762 h 1294"/>
              <a:gd name="T2" fmla="*/ 2258102 w 404"/>
              <a:gd name="T3" fmla="*/ 0 h 1294"/>
              <a:gd name="T4" fmla="*/ 5814099 w 404"/>
              <a:gd name="T5" fmla="*/ 7796940 h 1294"/>
              <a:gd name="T6" fmla="*/ 0 w 404"/>
              <a:gd name="T7" fmla="*/ 6329833 h 1294"/>
              <a:gd name="T8" fmla="*/ 7812816 w 404"/>
              <a:gd name="T9" fmla="*/ 17576941 h 1294"/>
              <a:gd name="T10" fmla="*/ 4023212 w 404"/>
              <a:gd name="T11" fmla="*/ 9318239 h 1294"/>
              <a:gd name="T12" fmla="*/ 10486256 w 404"/>
              <a:gd name="T13" fmla="*/ 10472762 h 1294"/>
              <a:gd name="T14" fmla="*/ 0 60000 65536"/>
              <a:gd name="T15" fmla="*/ 0 60000 65536"/>
              <a:gd name="T16" fmla="*/ 0 60000 65536"/>
              <a:gd name="T17" fmla="*/ 0 60000 65536"/>
              <a:gd name="T18" fmla="*/ 0 60000 65536"/>
              <a:gd name="T19" fmla="*/ 0 60000 65536"/>
              <a:gd name="T20" fmla="*/ 0 60000 65536"/>
              <a:gd name="T21" fmla="*/ 0 w 404"/>
              <a:gd name="T22" fmla="*/ 0 h 1294"/>
              <a:gd name="T23" fmla="*/ 404 w 404"/>
              <a:gd name="T24" fmla="*/ 1294 h 129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4" h="1294">
                <a:moveTo>
                  <a:pt x="404" y="771"/>
                </a:moveTo>
                <a:lnTo>
                  <a:pt x="87" y="0"/>
                </a:lnTo>
                <a:lnTo>
                  <a:pt x="224" y="574"/>
                </a:lnTo>
                <a:lnTo>
                  <a:pt x="0" y="466"/>
                </a:lnTo>
                <a:lnTo>
                  <a:pt x="301" y="1294"/>
                </a:lnTo>
                <a:lnTo>
                  <a:pt x="155" y="686"/>
                </a:lnTo>
                <a:lnTo>
                  <a:pt x="404" y="771"/>
                </a:lnTo>
                <a:close/>
              </a:path>
            </a:pathLst>
          </a:custGeom>
          <a:solidFill>
            <a:srgbClr val="FF9900"/>
          </a:solidFill>
          <a:ln w="9525">
            <a:solidFill>
              <a:srgbClr val="FF9900"/>
            </a:solidFill>
            <a:round/>
            <a:headEnd/>
            <a:tailEnd/>
          </a:ln>
        </p:spPr>
        <p:txBody>
          <a:bodyPr wrap="none" anchor="ct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lnSpc>
                <a:spcPct val="140000"/>
              </a:lnSpc>
              <a:spcBef>
                <a:spcPct val="20000"/>
              </a:spcBef>
              <a:buClr>
                <a:srgbClr val="808080"/>
              </a:buClr>
              <a:buFont typeface="Wingdings" pitchFamily="2" charset="2"/>
              <a:buChar char="n"/>
            </a:pPr>
            <a:endParaRPr kumimoji="0" lang="zh-CN" altLang="zh-CN" sz="1800">
              <a:latin typeface="华文细黑" pitchFamily="2" charset="-122"/>
              <a:ea typeface="华文细黑" pitchFamily="2" charset="-122"/>
            </a:endParaRPr>
          </a:p>
        </p:txBody>
      </p:sp>
      <p:sp>
        <p:nvSpPr>
          <p:cNvPr id="179284" name="Freeform 718"/>
          <p:cNvSpPr>
            <a:spLocks noChangeAspect="1"/>
          </p:cNvSpPr>
          <p:nvPr/>
        </p:nvSpPr>
        <p:spPr bwMode="auto">
          <a:xfrm rot="1977066">
            <a:off x="1009650" y="4892675"/>
            <a:ext cx="65088" cy="150813"/>
          </a:xfrm>
          <a:custGeom>
            <a:avLst/>
            <a:gdLst>
              <a:gd name="T0" fmla="*/ 10486256 w 404"/>
              <a:gd name="T1" fmla="*/ 10472762 h 1294"/>
              <a:gd name="T2" fmla="*/ 2258102 w 404"/>
              <a:gd name="T3" fmla="*/ 0 h 1294"/>
              <a:gd name="T4" fmla="*/ 5814099 w 404"/>
              <a:gd name="T5" fmla="*/ 7796940 h 1294"/>
              <a:gd name="T6" fmla="*/ 0 w 404"/>
              <a:gd name="T7" fmla="*/ 6329833 h 1294"/>
              <a:gd name="T8" fmla="*/ 7812816 w 404"/>
              <a:gd name="T9" fmla="*/ 17576941 h 1294"/>
              <a:gd name="T10" fmla="*/ 4023212 w 404"/>
              <a:gd name="T11" fmla="*/ 9318239 h 1294"/>
              <a:gd name="T12" fmla="*/ 10486256 w 404"/>
              <a:gd name="T13" fmla="*/ 10472762 h 1294"/>
              <a:gd name="T14" fmla="*/ 0 60000 65536"/>
              <a:gd name="T15" fmla="*/ 0 60000 65536"/>
              <a:gd name="T16" fmla="*/ 0 60000 65536"/>
              <a:gd name="T17" fmla="*/ 0 60000 65536"/>
              <a:gd name="T18" fmla="*/ 0 60000 65536"/>
              <a:gd name="T19" fmla="*/ 0 60000 65536"/>
              <a:gd name="T20" fmla="*/ 0 60000 65536"/>
              <a:gd name="T21" fmla="*/ 0 w 404"/>
              <a:gd name="T22" fmla="*/ 0 h 1294"/>
              <a:gd name="T23" fmla="*/ 404 w 404"/>
              <a:gd name="T24" fmla="*/ 1294 h 129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4" h="1294">
                <a:moveTo>
                  <a:pt x="404" y="771"/>
                </a:moveTo>
                <a:lnTo>
                  <a:pt x="87" y="0"/>
                </a:lnTo>
                <a:lnTo>
                  <a:pt x="224" y="574"/>
                </a:lnTo>
                <a:lnTo>
                  <a:pt x="0" y="466"/>
                </a:lnTo>
                <a:lnTo>
                  <a:pt x="301" y="1294"/>
                </a:lnTo>
                <a:lnTo>
                  <a:pt x="155" y="686"/>
                </a:lnTo>
                <a:lnTo>
                  <a:pt x="404" y="771"/>
                </a:lnTo>
                <a:close/>
              </a:path>
            </a:pathLst>
          </a:custGeom>
          <a:solidFill>
            <a:srgbClr val="FF9900"/>
          </a:solidFill>
          <a:ln w="9525">
            <a:solidFill>
              <a:srgbClr val="FF9900"/>
            </a:solidFill>
            <a:round/>
            <a:headEnd/>
            <a:tailEnd/>
          </a:ln>
        </p:spPr>
        <p:txBody>
          <a:bodyPr wrap="none" anchor="ct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lnSpc>
                <a:spcPct val="140000"/>
              </a:lnSpc>
              <a:spcBef>
                <a:spcPct val="20000"/>
              </a:spcBef>
              <a:buClr>
                <a:srgbClr val="808080"/>
              </a:buClr>
              <a:buFont typeface="Wingdings" pitchFamily="2" charset="2"/>
              <a:buChar char="n"/>
            </a:pPr>
            <a:endParaRPr kumimoji="0" lang="zh-CN" altLang="zh-CN" sz="1800">
              <a:latin typeface="华文细黑" pitchFamily="2" charset="-122"/>
              <a:ea typeface="华文细黑" pitchFamily="2" charset="-122"/>
            </a:endParaRPr>
          </a:p>
        </p:txBody>
      </p:sp>
      <p:sp>
        <p:nvSpPr>
          <p:cNvPr id="179285" name="Freeform 718"/>
          <p:cNvSpPr>
            <a:spLocks noChangeAspect="1"/>
          </p:cNvSpPr>
          <p:nvPr/>
        </p:nvSpPr>
        <p:spPr bwMode="auto">
          <a:xfrm rot="1977066">
            <a:off x="1168400" y="4892675"/>
            <a:ext cx="63500" cy="150813"/>
          </a:xfrm>
          <a:custGeom>
            <a:avLst/>
            <a:gdLst>
              <a:gd name="T0" fmla="*/ 9980816 w 404"/>
              <a:gd name="T1" fmla="*/ 10472762 h 1294"/>
              <a:gd name="T2" fmla="*/ 2149412 w 404"/>
              <a:gd name="T3" fmla="*/ 0 h 1294"/>
              <a:gd name="T4" fmla="*/ 5533931 w 404"/>
              <a:gd name="T5" fmla="*/ 7796940 h 1294"/>
              <a:gd name="T6" fmla="*/ 0 w 404"/>
              <a:gd name="T7" fmla="*/ 6329833 h 1294"/>
              <a:gd name="T8" fmla="*/ 7436259 w 404"/>
              <a:gd name="T9" fmla="*/ 17576941 h 1294"/>
              <a:gd name="T10" fmla="*/ 3829333 w 404"/>
              <a:gd name="T11" fmla="*/ 9318239 h 1294"/>
              <a:gd name="T12" fmla="*/ 9980816 w 404"/>
              <a:gd name="T13" fmla="*/ 10472762 h 1294"/>
              <a:gd name="T14" fmla="*/ 0 60000 65536"/>
              <a:gd name="T15" fmla="*/ 0 60000 65536"/>
              <a:gd name="T16" fmla="*/ 0 60000 65536"/>
              <a:gd name="T17" fmla="*/ 0 60000 65536"/>
              <a:gd name="T18" fmla="*/ 0 60000 65536"/>
              <a:gd name="T19" fmla="*/ 0 60000 65536"/>
              <a:gd name="T20" fmla="*/ 0 60000 65536"/>
              <a:gd name="T21" fmla="*/ 0 w 404"/>
              <a:gd name="T22" fmla="*/ 0 h 1294"/>
              <a:gd name="T23" fmla="*/ 404 w 404"/>
              <a:gd name="T24" fmla="*/ 1294 h 129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4" h="1294">
                <a:moveTo>
                  <a:pt x="404" y="771"/>
                </a:moveTo>
                <a:lnTo>
                  <a:pt x="87" y="0"/>
                </a:lnTo>
                <a:lnTo>
                  <a:pt x="224" y="574"/>
                </a:lnTo>
                <a:lnTo>
                  <a:pt x="0" y="466"/>
                </a:lnTo>
                <a:lnTo>
                  <a:pt x="301" y="1294"/>
                </a:lnTo>
                <a:lnTo>
                  <a:pt x="155" y="686"/>
                </a:lnTo>
                <a:lnTo>
                  <a:pt x="404" y="771"/>
                </a:lnTo>
                <a:close/>
              </a:path>
            </a:pathLst>
          </a:custGeom>
          <a:solidFill>
            <a:srgbClr val="FF9900"/>
          </a:solidFill>
          <a:ln w="9525">
            <a:solidFill>
              <a:srgbClr val="FF9900"/>
            </a:solidFill>
            <a:round/>
            <a:headEnd/>
            <a:tailEnd/>
          </a:ln>
        </p:spPr>
        <p:txBody>
          <a:bodyPr wrap="none" anchor="ct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lnSpc>
                <a:spcPct val="140000"/>
              </a:lnSpc>
              <a:spcBef>
                <a:spcPct val="20000"/>
              </a:spcBef>
              <a:buClr>
                <a:srgbClr val="808080"/>
              </a:buClr>
              <a:buFont typeface="Wingdings" pitchFamily="2" charset="2"/>
              <a:buChar char="n"/>
            </a:pPr>
            <a:endParaRPr kumimoji="0" lang="zh-CN" altLang="zh-CN" sz="1800">
              <a:latin typeface="华文细黑" pitchFamily="2" charset="-122"/>
              <a:ea typeface="华文细黑" pitchFamily="2" charset="-122"/>
            </a:endParaRPr>
          </a:p>
        </p:txBody>
      </p:sp>
      <p:pic>
        <p:nvPicPr>
          <p:cNvPr id="179286" name="Picture 86" descr="CRT"/>
          <p:cNvPicPr preferRelativeResize="0">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3540125" y="5170488"/>
            <a:ext cx="122238" cy="100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79287" name="Group 87"/>
          <p:cNvGrpSpPr>
            <a:grpSpLocks noChangeAspect="1"/>
          </p:cNvGrpSpPr>
          <p:nvPr/>
        </p:nvGrpSpPr>
        <p:grpSpPr bwMode="auto">
          <a:xfrm>
            <a:off x="3903663" y="5170488"/>
            <a:ext cx="109537" cy="101600"/>
            <a:chOff x="4848" y="2208"/>
            <a:chExt cx="404" cy="480"/>
          </a:xfrm>
        </p:grpSpPr>
        <p:sp>
          <p:nvSpPr>
            <p:cNvPr id="179288" name="AutoShape 88"/>
            <p:cNvSpPr>
              <a:spLocks noChangeAspect="1" noChangeArrowheads="1" noTextEdit="1"/>
            </p:cNvSpPr>
            <p:nvPr/>
          </p:nvSpPr>
          <p:spPr bwMode="auto">
            <a:xfrm>
              <a:off x="4848" y="2208"/>
              <a:ext cx="404"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79289" name="Freeform 89"/>
            <p:cNvSpPr>
              <a:spLocks/>
            </p:cNvSpPr>
            <p:nvPr/>
          </p:nvSpPr>
          <p:spPr bwMode="auto">
            <a:xfrm>
              <a:off x="4891" y="2226"/>
              <a:ext cx="85" cy="444"/>
            </a:xfrm>
            <a:custGeom>
              <a:avLst/>
              <a:gdLst>
                <a:gd name="T0" fmla="*/ 68 w 147"/>
                <a:gd name="T1" fmla="*/ 309 h 771"/>
                <a:gd name="T2" fmla="*/ 64 w 147"/>
                <a:gd name="T3" fmla="*/ 307 h 771"/>
                <a:gd name="T4" fmla="*/ 35 w 147"/>
                <a:gd name="T5" fmla="*/ 185 h 771"/>
                <a:gd name="T6" fmla="*/ 40 w 147"/>
                <a:gd name="T7" fmla="*/ 118 h 771"/>
                <a:gd name="T8" fmla="*/ 68 w 147"/>
                <a:gd name="T9" fmla="*/ 102 h 771"/>
                <a:gd name="T10" fmla="*/ 84 w 147"/>
                <a:gd name="T11" fmla="*/ 41 h 771"/>
                <a:gd name="T12" fmla="*/ 80 w 147"/>
                <a:gd name="T13" fmla="*/ 0 h 771"/>
                <a:gd name="T14" fmla="*/ 46 w 147"/>
                <a:gd name="T15" fmla="*/ 20 h 771"/>
                <a:gd name="T16" fmla="*/ 50 w 147"/>
                <a:gd name="T17" fmla="*/ 62 h 771"/>
                <a:gd name="T18" fmla="*/ 42 w 147"/>
                <a:gd name="T19" fmla="*/ 104 h 771"/>
                <a:gd name="T20" fmla="*/ 17 w 147"/>
                <a:gd name="T21" fmla="*/ 119 h 771"/>
                <a:gd name="T22" fmla="*/ 1 w 147"/>
                <a:gd name="T23" fmla="*/ 204 h 771"/>
                <a:gd name="T24" fmla="*/ 29 w 147"/>
                <a:gd name="T25" fmla="*/ 327 h 771"/>
                <a:gd name="T26" fmla="*/ 34 w 147"/>
                <a:gd name="T27" fmla="*/ 329 h 771"/>
                <a:gd name="T28" fmla="*/ 51 w 147"/>
                <a:gd name="T29" fmla="*/ 408 h 771"/>
                <a:gd name="T30" fmla="*/ 45 w 147"/>
                <a:gd name="T31" fmla="*/ 444 h 771"/>
                <a:gd name="T32" fmla="*/ 78 w 147"/>
                <a:gd name="T33" fmla="*/ 424 h 771"/>
                <a:gd name="T34" fmla="*/ 85 w 147"/>
                <a:gd name="T35" fmla="*/ 388 h 771"/>
                <a:gd name="T36" fmla="*/ 68 w 147"/>
                <a:gd name="T37" fmla="*/ 309 h 77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47"/>
                <a:gd name="T58" fmla="*/ 0 h 771"/>
                <a:gd name="T59" fmla="*/ 147 w 147"/>
                <a:gd name="T60" fmla="*/ 771 h 771"/>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47" h="771">
                  <a:moveTo>
                    <a:pt x="117" y="537"/>
                  </a:moveTo>
                  <a:cubicBezTo>
                    <a:pt x="110" y="533"/>
                    <a:pt x="110" y="533"/>
                    <a:pt x="110" y="533"/>
                  </a:cubicBezTo>
                  <a:cubicBezTo>
                    <a:pt x="76" y="514"/>
                    <a:pt x="59" y="443"/>
                    <a:pt x="60" y="321"/>
                  </a:cubicBezTo>
                  <a:cubicBezTo>
                    <a:pt x="60" y="269"/>
                    <a:pt x="63" y="231"/>
                    <a:pt x="70" y="205"/>
                  </a:cubicBezTo>
                  <a:cubicBezTo>
                    <a:pt x="118" y="177"/>
                    <a:pt x="118" y="177"/>
                    <a:pt x="118" y="177"/>
                  </a:cubicBezTo>
                  <a:cubicBezTo>
                    <a:pt x="136" y="145"/>
                    <a:pt x="145" y="110"/>
                    <a:pt x="145" y="72"/>
                  </a:cubicBezTo>
                  <a:cubicBezTo>
                    <a:pt x="145" y="50"/>
                    <a:pt x="143" y="26"/>
                    <a:pt x="138" y="0"/>
                  </a:cubicBezTo>
                  <a:cubicBezTo>
                    <a:pt x="79" y="34"/>
                    <a:pt x="79" y="34"/>
                    <a:pt x="79" y="34"/>
                  </a:cubicBezTo>
                  <a:cubicBezTo>
                    <a:pt x="84" y="60"/>
                    <a:pt x="86" y="84"/>
                    <a:pt x="86" y="107"/>
                  </a:cubicBezTo>
                  <a:cubicBezTo>
                    <a:pt x="86" y="133"/>
                    <a:pt x="82" y="157"/>
                    <a:pt x="73" y="180"/>
                  </a:cubicBezTo>
                  <a:cubicBezTo>
                    <a:pt x="30" y="206"/>
                    <a:pt x="30" y="206"/>
                    <a:pt x="30" y="206"/>
                  </a:cubicBezTo>
                  <a:cubicBezTo>
                    <a:pt x="11" y="217"/>
                    <a:pt x="1" y="266"/>
                    <a:pt x="1" y="355"/>
                  </a:cubicBezTo>
                  <a:cubicBezTo>
                    <a:pt x="0" y="477"/>
                    <a:pt x="17" y="548"/>
                    <a:pt x="51" y="567"/>
                  </a:cubicBezTo>
                  <a:cubicBezTo>
                    <a:pt x="58" y="571"/>
                    <a:pt x="58" y="571"/>
                    <a:pt x="58" y="571"/>
                  </a:cubicBezTo>
                  <a:cubicBezTo>
                    <a:pt x="78" y="624"/>
                    <a:pt x="88" y="669"/>
                    <a:pt x="88" y="708"/>
                  </a:cubicBezTo>
                  <a:cubicBezTo>
                    <a:pt x="88" y="732"/>
                    <a:pt x="84" y="753"/>
                    <a:pt x="77" y="771"/>
                  </a:cubicBezTo>
                  <a:cubicBezTo>
                    <a:pt x="135" y="737"/>
                    <a:pt x="135" y="737"/>
                    <a:pt x="135" y="737"/>
                  </a:cubicBezTo>
                  <a:cubicBezTo>
                    <a:pt x="143" y="719"/>
                    <a:pt x="147" y="697"/>
                    <a:pt x="147" y="674"/>
                  </a:cubicBezTo>
                  <a:cubicBezTo>
                    <a:pt x="147" y="635"/>
                    <a:pt x="137" y="589"/>
                    <a:pt x="117" y="537"/>
                  </a:cubicBezTo>
                  <a:close/>
                </a:path>
              </a:pathLst>
            </a:custGeom>
            <a:solidFill>
              <a:srgbClr val="18317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79290" name="Freeform 90"/>
            <p:cNvSpPr>
              <a:spLocks/>
            </p:cNvSpPr>
            <p:nvPr/>
          </p:nvSpPr>
          <p:spPr bwMode="auto">
            <a:xfrm>
              <a:off x="4936" y="2561"/>
              <a:ext cx="52" cy="129"/>
            </a:xfrm>
            <a:custGeom>
              <a:avLst/>
              <a:gdLst>
                <a:gd name="T0" fmla="*/ 7 w 91"/>
                <a:gd name="T1" fmla="*/ 4 h 224"/>
                <a:gd name="T2" fmla="*/ 51 w 91"/>
                <a:gd name="T3" fmla="*/ 96 h 224"/>
                <a:gd name="T4" fmla="*/ 45 w 91"/>
                <a:gd name="T5" fmla="*/ 126 h 224"/>
                <a:gd name="T6" fmla="*/ 17 w 91"/>
                <a:gd name="T7" fmla="*/ 119 h 224"/>
                <a:gd name="T8" fmla="*/ 9 w 91"/>
                <a:gd name="T9" fmla="*/ 114 h 224"/>
                <a:gd name="T10" fmla="*/ 15 w 91"/>
                <a:gd name="T11" fmla="*/ 77 h 224"/>
                <a:gd name="T12" fmla="*/ 0 w 91"/>
                <a:gd name="T13" fmla="*/ 0 h 224"/>
                <a:gd name="T14" fmla="*/ 7 w 91"/>
                <a:gd name="T15" fmla="*/ 4 h 224"/>
                <a:gd name="T16" fmla="*/ 7 w 91"/>
                <a:gd name="T17" fmla="*/ 4 h 224"/>
                <a:gd name="T18" fmla="*/ 7 w 91"/>
                <a:gd name="T19" fmla="*/ 4 h 2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1"/>
                <a:gd name="T31" fmla="*/ 0 h 224"/>
                <a:gd name="T32" fmla="*/ 91 w 91"/>
                <a:gd name="T33" fmla="*/ 224 h 22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1" h="224">
                  <a:moveTo>
                    <a:pt x="12" y="7"/>
                  </a:moveTo>
                  <a:cubicBezTo>
                    <a:pt x="65" y="37"/>
                    <a:pt x="91" y="90"/>
                    <a:pt x="90" y="167"/>
                  </a:cubicBezTo>
                  <a:cubicBezTo>
                    <a:pt x="90" y="196"/>
                    <a:pt x="86" y="213"/>
                    <a:pt x="78" y="219"/>
                  </a:cubicBezTo>
                  <a:cubicBezTo>
                    <a:pt x="70" y="224"/>
                    <a:pt x="54" y="220"/>
                    <a:pt x="30" y="206"/>
                  </a:cubicBezTo>
                  <a:cubicBezTo>
                    <a:pt x="15" y="198"/>
                    <a:pt x="15" y="198"/>
                    <a:pt x="15" y="198"/>
                  </a:cubicBezTo>
                  <a:cubicBezTo>
                    <a:pt x="23" y="176"/>
                    <a:pt x="27" y="155"/>
                    <a:pt x="27" y="133"/>
                  </a:cubicBezTo>
                  <a:cubicBezTo>
                    <a:pt x="27" y="92"/>
                    <a:pt x="18" y="48"/>
                    <a:pt x="0" y="0"/>
                  </a:cubicBezTo>
                  <a:cubicBezTo>
                    <a:pt x="12" y="7"/>
                    <a:pt x="12" y="7"/>
                    <a:pt x="12" y="7"/>
                  </a:cubicBezTo>
                  <a:cubicBezTo>
                    <a:pt x="12" y="7"/>
                    <a:pt x="12" y="7"/>
                    <a:pt x="12" y="7"/>
                  </a:cubicBezTo>
                  <a:cubicBezTo>
                    <a:pt x="12" y="7"/>
                    <a:pt x="12" y="7"/>
                    <a:pt x="12" y="7"/>
                  </a:cubicBezTo>
                  <a:close/>
                </a:path>
              </a:pathLst>
            </a:custGeom>
            <a:solidFill>
              <a:srgbClr val="36468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79291" name="Freeform 91"/>
            <p:cNvSpPr>
              <a:spLocks/>
            </p:cNvSpPr>
            <p:nvPr/>
          </p:nvSpPr>
          <p:spPr bwMode="auto">
            <a:xfrm>
              <a:off x="4936" y="2542"/>
              <a:ext cx="86" cy="145"/>
            </a:xfrm>
            <a:custGeom>
              <a:avLst/>
              <a:gdLst>
                <a:gd name="T0" fmla="*/ 41 w 150"/>
                <a:gd name="T1" fmla="*/ 4 h 253"/>
                <a:gd name="T2" fmla="*/ 34 w 150"/>
                <a:gd name="T3" fmla="*/ 0 h 253"/>
                <a:gd name="T4" fmla="*/ 0 w 150"/>
                <a:gd name="T5" fmla="*/ 19 h 253"/>
                <a:gd name="T6" fmla="*/ 7 w 150"/>
                <a:gd name="T7" fmla="*/ 23 h 253"/>
                <a:gd name="T8" fmla="*/ 52 w 150"/>
                <a:gd name="T9" fmla="*/ 115 h 253"/>
                <a:gd name="T10" fmla="*/ 45 w 150"/>
                <a:gd name="T11" fmla="*/ 145 h 253"/>
                <a:gd name="T12" fmla="*/ 44 w 150"/>
                <a:gd name="T13" fmla="*/ 145 h 253"/>
                <a:gd name="T14" fmla="*/ 78 w 150"/>
                <a:gd name="T15" fmla="*/ 126 h 253"/>
                <a:gd name="T16" fmla="*/ 79 w 150"/>
                <a:gd name="T17" fmla="*/ 125 h 253"/>
                <a:gd name="T18" fmla="*/ 85 w 150"/>
                <a:gd name="T19" fmla="*/ 96 h 253"/>
                <a:gd name="T20" fmla="*/ 41 w 150"/>
                <a:gd name="T21" fmla="*/ 4 h 25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50"/>
                <a:gd name="T34" fmla="*/ 0 h 253"/>
                <a:gd name="T35" fmla="*/ 150 w 150"/>
                <a:gd name="T36" fmla="*/ 253 h 25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50" h="253">
                  <a:moveTo>
                    <a:pt x="71" y="7"/>
                  </a:moveTo>
                  <a:cubicBezTo>
                    <a:pt x="59" y="0"/>
                    <a:pt x="59" y="0"/>
                    <a:pt x="59" y="0"/>
                  </a:cubicBezTo>
                  <a:cubicBezTo>
                    <a:pt x="0" y="34"/>
                    <a:pt x="0" y="34"/>
                    <a:pt x="0" y="34"/>
                  </a:cubicBezTo>
                  <a:cubicBezTo>
                    <a:pt x="12" y="41"/>
                    <a:pt x="12" y="41"/>
                    <a:pt x="12" y="41"/>
                  </a:cubicBezTo>
                  <a:cubicBezTo>
                    <a:pt x="65" y="71"/>
                    <a:pt x="91" y="124"/>
                    <a:pt x="90" y="201"/>
                  </a:cubicBezTo>
                  <a:cubicBezTo>
                    <a:pt x="90" y="230"/>
                    <a:pt x="86" y="247"/>
                    <a:pt x="78" y="253"/>
                  </a:cubicBezTo>
                  <a:cubicBezTo>
                    <a:pt x="78" y="253"/>
                    <a:pt x="78" y="253"/>
                    <a:pt x="77" y="253"/>
                  </a:cubicBezTo>
                  <a:cubicBezTo>
                    <a:pt x="136" y="219"/>
                    <a:pt x="136" y="219"/>
                    <a:pt x="136" y="219"/>
                  </a:cubicBezTo>
                  <a:cubicBezTo>
                    <a:pt x="136" y="219"/>
                    <a:pt x="137" y="219"/>
                    <a:pt x="137" y="218"/>
                  </a:cubicBezTo>
                  <a:cubicBezTo>
                    <a:pt x="145" y="213"/>
                    <a:pt x="149" y="196"/>
                    <a:pt x="149" y="167"/>
                  </a:cubicBezTo>
                  <a:cubicBezTo>
                    <a:pt x="150" y="90"/>
                    <a:pt x="124" y="37"/>
                    <a:pt x="71" y="7"/>
                  </a:cubicBezTo>
                  <a:close/>
                </a:path>
              </a:pathLst>
            </a:custGeom>
            <a:solidFill>
              <a:srgbClr val="18317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79292" name="Freeform 92"/>
            <p:cNvSpPr>
              <a:spLocks/>
            </p:cNvSpPr>
            <p:nvPr/>
          </p:nvSpPr>
          <p:spPr bwMode="auto">
            <a:xfrm>
              <a:off x="4848" y="2233"/>
              <a:ext cx="94" cy="437"/>
            </a:xfrm>
            <a:custGeom>
              <a:avLst/>
              <a:gdLst>
                <a:gd name="T0" fmla="*/ 73 w 163"/>
                <a:gd name="T1" fmla="*/ 319 h 758"/>
                <a:gd name="T2" fmla="*/ 77 w 163"/>
                <a:gd name="T3" fmla="*/ 322 h 758"/>
                <a:gd name="T4" fmla="*/ 94 w 163"/>
                <a:gd name="T5" fmla="*/ 401 h 758"/>
                <a:gd name="T6" fmla="*/ 88 w 163"/>
                <a:gd name="T7" fmla="*/ 437 h 758"/>
                <a:gd name="T8" fmla="*/ 27 w 163"/>
                <a:gd name="T9" fmla="*/ 378 h 758"/>
                <a:gd name="T10" fmla="*/ 7 w 163"/>
                <a:gd name="T11" fmla="*/ 276 h 758"/>
                <a:gd name="T12" fmla="*/ 0 w 163"/>
                <a:gd name="T13" fmla="*/ 174 h 758"/>
                <a:gd name="T14" fmla="*/ 7 w 163"/>
                <a:gd name="T15" fmla="*/ 80 h 758"/>
                <a:gd name="T16" fmla="*/ 28 w 163"/>
                <a:gd name="T17" fmla="*/ 2 h 758"/>
                <a:gd name="T18" fmla="*/ 89 w 163"/>
                <a:gd name="T19" fmla="*/ 12 h 758"/>
                <a:gd name="T20" fmla="*/ 93 w 163"/>
                <a:gd name="T21" fmla="*/ 54 h 758"/>
                <a:gd name="T22" fmla="*/ 77 w 163"/>
                <a:gd name="T23" fmla="*/ 115 h 758"/>
                <a:gd name="T24" fmla="*/ 73 w 163"/>
                <a:gd name="T25" fmla="*/ 112 h 758"/>
                <a:gd name="T26" fmla="*/ 44 w 163"/>
                <a:gd name="T27" fmla="*/ 197 h 758"/>
                <a:gd name="T28" fmla="*/ 73 w 163"/>
                <a:gd name="T29" fmla="*/ 319 h 758"/>
                <a:gd name="T30" fmla="*/ 73 w 163"/>
                <a:gd name="T31" fmla="*/ 319 h 758"/>
                <a:gd name="T32" fmla="*/ 73 w 163"/>
                <a:gd name="T33" fmla="*/ 319 h 75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63"/>
                <a:gd name="T52" fmla="*/ 0 h 758"/>
                <a:gd name="T53" fmla="*/ 163 w 163"/>
                <a:gd name="T54" fmla="*/ 758 h 75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63" h="758">
                  <a:moveTo>
                    <a:pt x="126" y="554"/>
                  </a:moveTo>
                  <a:cubicBezTo>
                    <a:pt x="133" y="558"/>
                    <a:pt x="133" y="558"/>
                    <a:pt x="133" y="558"/>
                  </a:cubicBezTo>
                  <a:cubicBezTo>
                    <a:pt x="153" y="611"/>
                    <a:pt x="163" y="656"/>
                    <a:pt x="163" y="695"/>
                  </a:cubicBezTo>
                  <a:cubicBezTo>
                    <a:pt x="163" y="719"/>
                    <a:pt x="159" y="740"/>
                    <a:pt x="152" y="758"/>
                  </a:cubicBezTo>
                  <a:cubicBezTo>
                    <a:pt x="116" y="731"/>
                    <a:pt x="81" y="696"/>
                    <a:pt x="47" y="655"/>
                  </a:cubicBezTo>
                  <a:cubicBezTo>
                    <a:pt x="31" y="596"/>
                    <a:pt x="19" y="537"/>
                    <a:pt x="12" y="478"/>
                  </a:cubicBezTo>
                  <a:cubicBezTo>
                    <a:pt x="4" y="419"/>
                    <a:pt x="0" y="361"/>
                    <a:pt x="0" y="302"/>
                  </a:cubicBezTo>
                  <a:cubicBezTo>
                    <a:pt x="0" y="242"/>
                    <a:pt x="4" y="188"/>
                    <a:pt x="12" y="138"/>
                  </a:cubicBezTo>
                  <a:cubicBezTo>
                    <a:pt x="21" y="88"/>
                    <a:pt x="33" y="44"/>
                    <a:pt x="49" y="4"/>
                  </a:cubicBezTo>
                  <a:cubicBezTo>
                    <a:pt x="80" y="0"/>
                    <a:pt x="115" y="6"/>
                    <a:pt x="154" y="21"/>
                  </a:cubicBezTo>
                  <a:cubicBezTo>
                    <a:pt x="159" y="47"/>
                    <a:pt x="161" y="71"/>
                    <a:pt x="161" y="94"/>
                  </a:cubicBezTo>
                  <a:cubicBezTo>
                    <a:pt x="161" y="131"/>
                    <a:pt x="152" y="166"/>
                    <a:pt x="134" y="199"/>
                  </a:cubicBezTo>
                  <a:cubicBezTo>
                    <a:pt x="127" y="194"/>
                    <a:pt x="127" y="194"/>
                    <a:pt x="127" y="194"/>
                  </a:cubicBezTo>
                  <a:cubicBezTo>
                    <a:pt x="93" y="175"/>
                    <a:pt x="76" y="224"/>
                    <a:pt x="76" y="342"/>
                  </a:cubicBezTo>
                  <a:cubicBezTo>
                    <a:pt x="75" y="464"/>
                    <a:pt x="92" y="535"/>
                    <a:pt x="126" y="554"/>
                  </a:cubicBezTo>
                  <a:cubicBezTo>
                    <a:pt x="126" y="554"/>
                    <a:pt x="126" y="554"/>
                    <a:pt x="126" y="554"/>
                  </a:cubicBezTo>
                  <a:cubicBezTo>
                    <a:pt x="126" y="554"/>
                    <a:pt x="126" y="554"/>
                    <a:pt x="126" y="554"/>
                  </a:cubicBezTo>
                  <a:close/>
                </a:path>
              </a:pathLst>
            </a:custGeom>
            <a:solidFill>
              <a:srgbClr val="36468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79293" name="Freeform 93"/>
            <p:cNvSpPr>
              <a:spLocks/>
            </p:cNvSpPr>
            <p:nvPr/>
          </p:nvSpPr>
          <p:spPr bwMode="auto">
            <a:xfrm>
              <a:off x="4876" y="2214"/>
              <a:ext cx="95" cy="31"/>
            </a:xfrm>
            <a:custGeom>
              <a:avLst/>
              <a:gdLst>
                <a:gd name="T0" fmla="*/ 0 w 164"/>
                <a:gd name="T1" fmla="*/ 21 h 55"/>
                <a:gd name="T2" fmla="*/ 34 w 164"/>
                <a:gd name="T3" fmla="*/ 2 h 55"/>
                <a:gd name="T4" fmla="*/ 95 w 164"/>
                <a:gd name="T5" fmla="*/ 12 h 55"/>
                <a:gd name="T6" fmla="*/ 61 w 164"/>
                <a:gd name="T7" fmla="*/ 31 h 55"/>
                <a:gd name="T8" fmla="*/ 0 w 164"/>
                <a:gd name="T9" fmla="*/ 21 h 55"/>
                <a:gd name="T10" fmla="*/ 0 w 164"/>
                <a:gd name="T11" fmla="*/ 21 h 55"/>
                <a:gd name="T12" fmla="*/ 0 w 164"/>
                <a:gd name="T13" fmla="*/ 21 h 55"/>
                <a:gd name="T14" fmla="*/ 0 60000 65536"/>
                <a:gd name="T15" fmla="*/ 0 60000 65536"/>
                <a:gd name="T16" fmla="*/ 0 60000 65536"/>
                <a:gd name="T17" fmla="*/ 0 60000 65536"/>
                <a:gd name="T18" fmla="*/ 0 60000 65536"/>
                <a:gd name="T19" fmla="*/ 0 60000 65536"/>
                <a:gd name="T20" fmla="*/ 0 60000 65536"/>
                <a:gd name="T21" fmla="*/ 0 w 164"/>
                <a:gd name="T22" fmla="*/ 0 h 55"/>
                <a:gd name="T23" fmla="*/ 164 w 164"/>
                <a:gd name="T24" fmla="*/ 55 h 5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4" h="55">
                  <a:moveTo>
                    <a:pt x="0" y="38"/>
                  </a:moveTo>
                  <a:cubicBezTo>
                    <a:pt x="59" y="4"/>
                    <a:pt x="59" y="4"/>
                    <a:pt x="59" y="4"/>
                  </a:cubicBezTo>
                  <a:cubicBezTo>
                    <a:pt x="90" y="0"/>
                    <a:pt x="125" y="6"/>
                    <a:pt x="164" y="21"/>
                  </a:cubicBezTo>
                  <a:cubicBezTo>
                    <a:pt x="105" y="55"/>
                    <a:pt x="105" y="55"/>
                    <a:pt x="105" y="55"/>
                  </a:cubicBezTo>
                  <a:cubicBezTo>
                    <a:pt x="66" y="40"/>
                    <a:pt x="31" y="34"/>
                    <a:pt x="0" y="38"/>
                  </a:cubicBezTo>
                  <a:cubicBezTo>
                    <a:pt x="0" y="38"/>
                    <a:pt x="0" y="38"/>
                    <a:pt x="0" y="38"/>
                  </a:cubicBezTo>
                  <a:cubicBezTo>
                    <a:pt x="0" y="38"/>
                    <a:pt x="0" y="38"/>
                    <a:pt x="0" y="38"/>
                  </a:cubicBezTo>
                  <a:close/>
                </a:path>
              </a:pathLst>
            </a:custGeom>
            <a:solidFill>
              <a:srgbClr val="4E61A4"/>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79294" name="Freeform 94"/>
            <p:cNvSpPr>
              <a:spLocks/>
            </p:cNvSpPr>
            <p:nvPr/>
          </p:nvSpPr>
          <p:spPr bwMode="auto">
            <a:xfrm>
              <a:off x="4946" y="2231"/>
              <a:ext cx="44" cy="25"/>
            </a:xfrm>
            <a:custGeom>
              <a:avLst/>
              <a:gdLst>
                <a:gd name="T0" fmla="*/ 0 w 44"/>
                <a:gd name="T1" fmla="*/ 20 h 25"/>
                <a:gd name="T2" fmla="*/ 34 w 44"/>
                <a:gd name="T3" fmla="*/ 0 h 25"/>
                <a:gd name="T4" fmla="*/ 44 w 44"/>
                <a:gd name="T5" fmla="*/ 6 h 25"/>
                <a:gd name="T6" fmla="*/ 10 w 44"/>
                <a:gd name="T7" fmla="*/ 25 h 25"/>
                <a:gd name="T8" fmla="*/ 0 w 44"/>
                <a:gd name="T9" fmla="*/ 20 h 25"/>
                <a:gd name="T10" fmla="*/ 0 w 44"/>
                <a:gd name="T11" fmla="*/ 20 h 25"/>
                <a:gd name="T12" fmla="*/ 0 w 44"/>
                <a:gd name="T13" fmla="*/ 20 h 25"/>
                <a:gd name="T14" fmla="*/ 0 w 44"/>
                <a:gd name="T15" fmla="*/ 20 h 25"/>
                <a:gd name="T16" fmla="*/ 0 60000 65536"/>
                <a:gd name="T17" fmla="*/ 0 60000 65536"/>
                <a:gd name="T18" fmla="*/ 0 60000 65536"/>
                <a:gd name="T19" fmla="*/ 0 60000 65536"/>
                <a:gd name="T20" fmla="*/ 0 60000 65536"/>
                <a:gd name="T21" fmla="*/ 0 60000 65536"/>
                <a:gd name="T22" fmla="*/ 0 60000 65536"/>
                <a:gd name="T23" fmla="*/ 0 60000 65536"/>
                <a:gd name="T24" fmla="*/ 0 w 44"/>
                <a:gd name="T25" fmla="*/ 0 h 25"/>
                <a:gd name="T26" fmla="*/ 44 w 44"/>
                <a:gd name="T27" fmla="*/ 25 h 2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4" h="25">
                  <a:moveTo>
                    <a:pt x="0" y="20"/>
                  </a:moveTo>
                  <a:lnTo>
                    <a:pt x="34" y="0"/>
                  </a:lnTo>
                  <a:lnTo>
                    <a:pt x="44" y="6"/>
                  </a:lnTo>
                  <a:lnTo>
                    <a:pt x="10" y="25"/>
                  </a:lnTo>
                  <a:lnTo>
                    <a:pt x="0" y="20"/>
                  </a:lnTo>
                  <a:close/>
                </a:path>
              </a:pathLst>
            </a:custGeom>
            <a:solidFill>
              <a:srgbClr val="4E61A4"/>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79295" name="Freeform 95"/>
            <p:cNvSpPr>
              <a:spLocks/>
            </p:cNvSpPr>
            <p:nvPr/>
          </p:nvSpPr>
          <p:spPr bwMode="auto">
            <a:xfrm>
              <a:off x="4956" y="2237"/>
              <a:ext cx="65" cy="126"/>
            </a:xfrm>
            <a:custGeom>
              <a:avLst/>
              <a:gdLst>
                <a:gd name="T0" fmla="*/ 51 w 113"/>
                <a:gd name="T1" fmla="*/ 106 h 219"/>
                <a:gd name="T2" fmla="*/ 17 w 113"/>
                <a:gd name="T3" fmla="*/ 126 h 219"/>
                <a:gd name="T4" fmla="*/ 31 w 113"/>
                <a:gd name="T5" fmla="*/ 79 h 219"/>
                <a:gd name="T6" fmla="*/ 25 w 113"/>
                <a:gd name="T7" fmla="*/ 43 h 219"/>
                <a:gd name="T8" fmla="*/ 0 w 113"/>
                <a:gd name="T9" fmla="*/ 20 h 219"/>
                <a:gd name="T10" fmla="*/ 34 w 113"/>
                <a:gd name="T11" fmla="*/ 0 h 219"/>
                <a:gd name="T12" fmla="*/ 58 w 113"/>
                <a:gd name="T13" fmla="*/ 23 h 219"/>
                <a:gd name="T14" fmla="*/ 65 w 113"/>
                <a:gd name="T15" fmla="*/ 60 h 219"/>
                <a:gd name="T16" fmla="*/ 51 w 113"/>
                <a:gd name="T17" fmla="*/ 106 h 219"/>
                <a:gd name="T18" fmla="*/ 51 w 113"/>
                <a:gd name="T19" fmla="*/ 106 h 219"/>
                <a:gd name="T20" fmla="*/ 51 w 113"/>
                <a:gd name="T21" fmla="*/ 106 h 21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13"/>
                <a:gd name="T34" fmla="*/ 0 h 219"/>
                <a:gd name="T35" fmla="*/ 113 w 113"/>
                <a:gd name="T36" fmla="*/ 219 h 21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13" h="219">
                  <a:moveTo>
                    <a:pt x="88" y="185"/>
                  </a:moveTo>
                  <a:cubicBezTo>
                    <a:pt x="29" y="219"/>
                    <a:pt x="29" y="219"/>
                    <a:pt x="29" y="219"/>
                  </a:cubicBezTo>
                  <a:cubicBezTo>
                    <a:pt x="46" y="209"/>
                    <a:pt x="54" y="183"/>
                    <a:pt x="54" y="138"/>
                  </a:cubicBezTo>
                  <a:cubicBezTo>
                    <a:pt x="54" y="110"/>
                    <a:pt x="50" y="89"/>
                    <a:pt x="43" y="74"/>
                  </a:cubicBezTo>
                  <a:cubicBezTo>
                    <a:pt x="35" y="59"/>
                    <a:pt x="21" y="46"/>
                    <a:pt x="0" y="34"/>
                  </a:cubicBezTo>
                  <a:cubicBezTo>
                    <a:pt x="59" y="0"/>
                    <a:pt x="59" y="0"/>
                    <a:pt x="59" y="0"/>
                  </a:cubicBezTo>
                  <a:cubicBezTo>
                    <a:pt x="80" y="12"/>
                    <a:pt x="94" y="25"/>
                    <a:pt x="101" y="40"/>
                  </a:cubicBezTo>
                  <a:cubicBezTo>
                    <a:pt x="109" y="55"/>
                    <a:pt x="113" y="76"/>
                    <a:pt x="113" y="104"/>
                  </a:cubicBezTo>
                  <a:cubicBezTo>
                    <a:pt x="113" y="148"/>
                    <a:pt x="104" y="175"/>
                    <a:pt x="88" y="185"/>
                  </a:cubicBezTo>
                  <a:cubicBezTo>
                    <a:pt x="88" y="185"/>
                    <a:pt x="88" y="185"/>
                    <a:pt x="88" y="185"/>
                  </a:cubicBezTo>
                  <a:cubicBezTo>
                    <a:pt x="88" y="185"/>
                    <a:pt x="88" y="185"/>
                    <a:pt x="88" y="185"/>
                  </a:cubicBezTo>
                  <a:close/>
                </a:path>
              </a:pathLst>
            </a:custGeom>
            <a:solidFill>
              <a:srgbClr val="18317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79296" name="Freeform 96"/>
            <p:cNvSpPr>
              <a:spLocks/>
            </p:cNvSpPr>
            <p:nvPr/>
          </p:nvSpPr>
          <p:spPr bwMode="auto">
            <a:xfrm>
              <a:off x="4935" y="2251"/>
              <a:ext cx="52" cy="124"/>
            </a:xfrm>
            <a:custGeom>
              <a:avLst/>
              <a:gdLst>
                <a:gd name="T0" fmla="*/ 0 w 90"/>
                <a:gd name="T1" fmla="*/ 102 h 215"/>
                <a:gd name="T2" fmla="*/ 16 w 90"/>
                <a:gd name="T3" fmla="*/ 42 h 215"/>
                <a:gd name="T4" fmla="*/ 12 w 90"/>
                <a:gd name="T5" fmla="*/ 0 h 215"/>
                <a:gd name="T6" fmla="*/ 21 w 90"/>
                <a:gd name="T7" fmla="*/ 5 h 215"/>
                <a:gd name="T8" fmla="*/ 46 w 90"/>
                <a:gd name="T9" fmla="*/ 28 h 215"/>
                <a:gd name="T10" fmla="*/ 52 w 90"/>
                <a:gd name="T11" fmla="*/ 65 h 215"/>
                <a:gd name="T12" fmla="*/ 9 w 90"/>
                <a:gd name="T13" fmla="*/ 107 h 215"/>
                <a:gd name="T14" fmla="*/ 0 w 90"/>
                <a:gd name="T15" fmla="*/ 102 h 215"/>
                <a:gd name="T16" fmla="*/ 0 w 90"/>
                <a:gd name="T17" fmla="*/ 102 h 215"/>
                <a:gd name="T18" fmla="*/ 0 w 90"/>
                <a:gd name="T19" fmla="*/ 102 h 2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0"/>
                <a:gd name="T31" fmla="*/ 0 h 215"/>
                <a:gd name="T32" fmla="*/ 90 w 90"/>
                <a:gd name="T33" fmla="*/ 215 h 21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0" h="215">
                  <a:moveTo>
                    <a:pt x="0" y="177"/>
                  </a:moveTo>
                  <a:cubicBezTo>
                    <a:pt x="18" y="150"/>
                    <a:pt x="27" y="115"/>
                    <a:pt x="27" y="72"/>
                  </a:cubicBezTo>
                  <a:cubicBezTo>
                    <a:pt x="27" y="48"/>
                    <a:pt x="25" y="24"/>
                    <a:pt x="20" y="0"/>
                  </a:cubicBezTo>
                  <a:cubicBezTo>
                    <a:pt x="36" y="9"/>
                    <a:pt x="36" y="9"/>
                    <a:pt x="36" y="9"/>
                  </a:cubicBezTo>
                  <a:cubicBezTo>
                    <a:pt x="57" y="21"/>
                    <a:pt x="71" y="34"/>
                    <a:pt x="79" y="49"/>
                  </a:cubicBezTo>
                  <a:cubicBezTo>
                    <a:pt x="86" y="64"/>
                    <a:pt x="90" y="85"/>
                    <a:pt x="90" y="113"/>
                  </a:cubicBezTo>
                  <a:cubicBezTo>
                    <a:pt x="90" y="190"/>
                    <a:pt x="65" y="215"/>
                    <a:pt x="16" y="186"/>
                  </a:cubicBezTo>
                  <a:cubicBezTo>
                    <a:pt x="0" y="177"/>
                    <a:pt x="0" y="177"/>
                    <a:pt x="0" y="177"/>
                  </a:cubicBezTo>
                  <a:cubicBezTo>
                    <a:pt x="0" y="177"/>
                    <a:pt x="0" y="177"/>
                    <a:pt x="0" y="177"/>
                  </a:cubicBezTo>
                  <a:cubicBezTo>
                    <a:pt x="0" y="177"/>
                    <a:pt x="0" y="177"/>
                    <a:pt x="0" y="177"/>
                  </a:cubicBezTo>
                  <a:close/>
                </a:path>
              </a:pathLst>
            </a:custGeom>
            <a:solidFill>
              <a:srgbClr val="36468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79297" name="Freeform 97"/>
            <p:cNvSpPr>
              <a:spLocks/>
            </p:cNvSpPr>
            <p:nvPr/>
          </p:nvSpPr>
          <p:spPr bwMode="auto">
            <a:xfrm>
              <a:off x="5020" y="2265"/>
              <a:ext cx="64" cy="37"/>
            </a:xfrm>
            <a:custGeom>
              <a:avLst/>
              <a:gdLst>
                <a:gd name="T0" fmla="*/ 0 w 64"/>
                <a:gd name="T1" fmla="*/ 37 h 37"/>
                <a:gd name="T2" fmla="*/ 33 w 64"/>
                <a:gd name="T3" fmla="*/ 17 h 37"/>
                <a:gd name="T4" fmla="*/ 64 w 64"/>
                <a:gd name="T5" fmla="*/ 0 h 37"/>
                <a:gd name="T6" fmla="*/ 30 w 64"/>
                <a:gd name="T7" fmla="*/ 20 h 37"/>
                <a:gd name="T8" fmla="*/ 0 w 64"/>
                <a:gd name="T9" fmla="*/ 37 h 37"/>
                <a:gd name="T10" fmla="*/ 0 w 64"/>
                <a:gd name="T11" fmla="*/ 37 h 37"/>
                <a:gd name="T12" fmla="*/ 0 w 64"/>
                <a:gd name="T13" fmla="*/ 37 h 37"/>
                <a:gd name="T14" fmla="*/ 0 w 64"/>
                <a:gd name="T15" fmla="*/ 37 h 37"/>
                <a:gd name="T16" fmla="*/ 0 60000 65536"/>
                <a:gd name="T17" fmla="*/ 0 60000 65536"/>
                <a:gd name="T18" fmla="*/ 0 60000 65536"/>
                <a:gd name="T19" fmla="*/ 0 60000 65536"/>
                <a:gd name="T20" fmla="*/ 0 60000 65536"/>
                <a:gd name="T21" fmla="*/ 0 60000 65536"/>
                <a:gd name="T22" fmla="*/ 0 60000 65536"/>
                <a:gd name="T23" fmla="*/ 0 60000 65536"/>
                <a:gd name="T24" fmla="*/ 0 w 64"/>
                <a:gd name="T25" fmla="*/ 0 h 37"/>
                <a:gd name="T26" fmla="*/ 64 w 64"/>
                <a:gd name="T27" fmla="*/ 37 h 3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64" h="37">
                  <a:moveTo>
                    <a:pt x="0" y="37"/>
                  </a:moveTo>
                  <a:lnTo>
                    <a:pt x="33" y="17"/>
                  </a:lnTo>
                  <a:lnTo>
                    <a:pt x="64" y="0"/>
                  </a:lnTo>
                  <a:lnTo>
                    <a:pt x="30" y="20"/>
                  </a:lnTo>
                  <a:lnTo>
                    <a:pt x="0" y="37"/>
                  </a:lnTo>
                  <a:close/>
                </a:path>
              </a:pathLst>
            </a:custGeom>
            <a:solidFill>
              <a:srgbClr val="5D619E"/>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79298" name="Freeform 98"/>
            <p:cNvSpPr>
              <a:spLocks/>
            </p:cNvSpPr>
            <p:nvPr/>
          </p:nvSpPr>
          <p:spPr bwMode="auto">
            <a:xfrm>
              <a:off x="5050" y="2265"/>
              <a:ext cx="59" cy="158"/>
            </a:xfrm>
            <a:custGeom>
              <a:avLst/>
              <a:gdLst>
                <a:gd name="T0" fmla="*/ 0 w 103"/>
                <a:gd name="T1" fmla="*/ 20 h 275"/>
                <a:gd name="T2" fmla="*/ 34 w 103"/>
                <a:gd name="T3" fmla="*/ 0 h 275"/>
                <a:gd name="T4" fmla="*/ 59 w 103"/>
                <a:gd name="T5" fmla="*/ 84 h 275"/>
                <a:gd name="T6" fmla="*/ 34 w 103"/>
                <a:gd name="T7" fmla="*/ 138 h 275"/>
                <a:gd name="T8" fmla="*/ 0 w 103"/>
                <a:gd name="T9" fmla="*/ 158 h 275"/>
                <a:gd name="T10" fmla="*/ 25 w 103"/>
                <a:gd name="T11" fmla="*/ 103 h 275"/>
                <a:gd name="T12" fmla="*/ 0 w 103"/>
                <a:gd name="T13" fmla="*/ 20 h 275"/>
                <a:gd name="T14" fmla="*/ 0 w 103"/>
                <a:gd name="T15" fmla="*/ 20 h 275"/>
                <a:gd name="T16" fmla="*/ 0 w 103"/>
                <a:gd name="T17" fmla="*/ 20 h 27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03"/>
                <a:gd name="T28" fmla="*/ 0 h 275"/>
                <a:gd name="T29" fmla="*/ 103 w 103"/>
                <a:gd name="T30" fmla="*/ 275 h 27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03" h="275">
                  <a:moveTo>
                    <a:pt x="0" y="34"/>
                  </a:moveTo>
                  <a:cubicBezTo>
                    <a:pt x="59" y="0"/>
                    <a:pt x="59" y="0"/>
                    <a:pt x="59" y="0"/>
                  </a:cubicBezTo>
                  <a:cubicBezTo>
                    <a:pt x="86" y="46"/>
                    <a:pt x="103" y="99"/>
                    <a:pt x="103" y="146"/>
                  </a:cubicBezTo>
                  <a:cubicBezTo>
                    <a:pt x="102" y="193"/>
                    <a:pt x="86" y="226"/>
                    <a:pt x="59" y="241"/>
                  </a:cubicBezTo>
                  <a:cubicBezTo>
                    <a:pt x="0" y="275"/>
                    <a:pt x="0" y="275"/>
                    <a:pt x="0" y="275"/>
                  </a:cubicBezTo>
                  <a:cubicBezTo>
                    <a:pt x="27" y="260"/>
                    <a:pt x="44" y="227"/>
                    <a:pt x="44" y="180"/>
                  </a:cubicBezTo>
                  <a:cubicBezTo>
                    <a:pt x="44" y="133"/>
                    <a:pt x="27" y="81"/>
                    <a:pt x="0" y="34"/>
                  </a:cubicBezTo>
                  <a:cubicBezTo>
                    <a:pt x="0" y="34"/>
                    <a:pt x="0" y="34"/>
                    <a:pt x="0" y="34"/>
                  </a:cubicBezTo>
                  <a:cubicBezTo>
                    <a:pt x="0" y="34"/>
                    <a:pt x="0" y="34"/>
                    <a:pt x="0" y="34"/>
                  </a:cubicBezTo>
                  <a:close/>
                </a:path>
              </a:pathLst>
            </a:custGeom>
            <a:solidFill>
              <a:srgbClr val="18317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79299" name="Freeform 99"/>
            <p:cNvSpPr>
              <a:spLocks/>
            </p:cNvSpPr>
            <p:nvPr/>
          </p:nvSpPr>
          <p:spPr bwMode="auto">
            <a:xfrm>
              <a:off x="5019" y="2285"/>
              <a:ext cx="56" cy="138"/>
            </a:xfrm>
            <a:custGeom>
              <a:avLst/>
              <a:gdLst>
                <a:gd name="T0" fmla="*/ 31 w 97"/>
                <a:gd name="T1" fmla="*/ 0 h 241"/>
                <a:gd name="T2" fmla="*/ 56 w 97"/>
                <a:gd name="T3" fmla="*/ 84 h 241"/>
                <a:gd name="T4" fmla="*/ 31 w 97"/>
                <a:gd name="T5" fmla="*/ 138 h 241"/>
                <a:gd name="T6" fmla="*/ 0 w 97"/>
                <a:gd name="T7" fmla="*/ 86 h 241"/>
                <a:gd name="T8" fmla="*/ 13 w 97"/>
                <a:gd name="T9" fmla="*/ 59 h 241"/>
                <a:gd name="T10" fmla="*/ 1 w 97"/>
                <a:gd name="T11" fmla="*/ 17 h 241"/>
                <a:gd name="T12" fmla="*/ 31 w 97"/>
                <a:gd name="T13" fmla="*/ 0 h 241"/>
                <a:gd name="T14" fmla="*/ 31 w 97"/>
                <a:gd name="T15" fmla="*/ 0 h 241"/>
                <a:gd name="T16" fmla="*/ 31 w 97"/>
                <a:gd name="T17" fmla="*/ 0 h 24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97"/>
                <a:gd name="T28" fmla="*/ 0 h 241"/>
                <a:gd name="T29" fmla="*/ 97 w 97"/>
                <a:gd name="T30" fmla="*/ 241 h 24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97" h="241">
                  <a:moveTo>
                    <a:pt x="53" y="0"/>
                  </a:moveTo>
                  <a:cubicBezTo>
                    <a:pt x="80" y="47"/>
                    <a:pt x="97" y="99"/>
                    <a:pt x="97" y="146"/>
                  </a:cubicBezTo>
                  <a:cubicBezTo>
                    <a:pt x="97" y="193"/>
                    <a:pt x="80" y="226"/>
                    <a:pt x="53" y="241"/>
                  </a:cubicBezTo>
                  <a:cubicBezTo>
                    <a:pt x="0" y="150"/>
                    <a:pt x="0" y="150"/>
                    <a:pt x="0" y="150"/>
                  </a:cubicBezTo>
                  <a:cubicBezTo>
                    <a:pt x="14" y="143"/>
                    <a:pt x="22" y="126"/>
                    <a:pt x="22" y="103"/>
                  </a:cubicBezTo>
                  <a:cubicBezTo>
                    <a:pt x="22" y="79"/>
                    <a:pt x="14" y="54"/>
                    <a:pt x="1" y="30"/>
                  </a:cubicBezTo>
                  <a:cubicBezTo>
                    <a:pt x="53" y="0"/>
                    <a:pt x="53" y="0"/>
                    <a:pt x="53" y="0"/>
                  </a:cubicBezTo>
                  <a:cubicBezTo>
                    <a:pt x="53" y="0"/>
                    <a:pt x="53" y="0"/>
                    <a:pt x="53" y="0"/>
                  </a:cubicBezTo>
                  <a:cubicBezTo>
                    <a:pt x="53" y="0"/>
                    <a:pt x="53" y="0"/>
                    <a:pt x="53" y="0"/>
                  </a:cubicBezTo>
                  <a:close/>
                </a:path>
              </a:pathLst>
            </a:custGeom>
            <a:solidFill>
              <a:srgbClr val="36468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79300" name="Freeform 100"/>
            <p:cNvSpPr>
              <a:spLocks/>
            </p:cNvSpPr>
            <p:nvPr/>
          </p:nvSpPr>
          <p:spPr bwMode="auto">
            <a:xfrm>
              <a:off x="5071" y="2255"/>
              <a:ext cx="77" cy="257"/>
            </a:xfrm>
            <a:custGeom>
              <a:avLst/>
              <a:gdLst>
                <a:gd name="T0" fmla="*/ 31 w 135"/>
                <a:gd name="T1" fmla="*/ 0 h 447"/>
                <a:gd name="T2" fmla="*/ 76 w 135"/>
                <a:gd name="T3" fmla="*/ 155 h 447"/>
                <a:gd name="T4" fmla="*/ 30 w 135"/>
                <a:gd name="T5" fmla="*/ 257 h 447"/>
                <a:gd name="T6" fmla="*/ 0 w 135"/>
                <a:gd name="T7" fmla="*/ 205 h 447"/>
                <a:gd name="T8" fmla="*/ 34 w 135"/>
                <a:gd name="T9" fmla="*/ 131 h 447"/>
                <a:gd name="T10" fmla="*/ 1 w 135"/>
                <a:gd name="T11" fmla="*/ 17 h 447"/>
                <a:gd name="T12" fmla="*/ 31 w 135"/>
                <a:gd name="T13" fmla="*/ 0 h 447"/>
                <a:gd name="T14" fmla="*/ 31 w 135"/>
                <a:gd name="T15" fmla="*/ 0 h 447"/>
                <a:gd name="T16" fmla="*/ 31 w 135"/>
                <a:gd name="T17" fmla="*/ 0 h 44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35"/>
                <a:gd name="T28" fmla="*/ 0 h 447"/>
                <a:gd name="T29" fmla="*/ 135 w 135"/>
                <a:gd name="T30" fmla="*/ 447 h 44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35" h="447">
                  <a:moveTo>
                    <a:pt x="54" y="0"/>
                  </a:moveTo>
                  <a:cubicBezTo>
                    <a:pt x="104" y="86"/>
                    <a:pt x="135" y="183"/>
                    <a:pt x="134" y="270"/>
                  </a:cubicBezTo>
                  <a:cubicBezTo>
                    <a:pt x="134" y="357"/>
                    <a:pt x="103" y="418"/>
                    <a:pt x="53" y="447"/>
                  </a:cubicBezTo>
                  <a:cubicBezTo>
                    <a:pt x="0" y="356"/>
                    <a:pt x="0" y="356"/>
                    <a:pt x="0" y="356"/>
                  </a:cubicBezTo>
                  <a:cubicBezTo>
                    <a:pt x="37" y="335"/>
                    <a:pt x="60" y="291"/>
                    <a:pt x="60" y="227"/>
                  </a:cubicBezTo>
                  <a:cubicBezTo>
                    <a:pt x="60" y="163"/>
                    <a:pt x="38" y="93"/>
                    <a:pt x="1" y="30"/>
                  </a:cubicBezTo>
                  <a:cubicBezTo>
                    <a:pt x="54" y="0"/>
                    <a:pt x="54" y="0"/>
                    <a:pt x="54" y="0"/>
                  </a:cubicBezTo>
                  <a:cubicBezTo>
                    <a:pt x="54" y="0"/>
                    <a:pt x="54" y="0"/>
                    <a:pt x="54" y="0"/>
                  </a:cubicBezTo>
                  <a:cubicBezTo>
                    <a:pt x="54" y="0"/>
                    <a:pt x="54" y="0"/>
                    <a:pt x="54" y="0"/>
                  </a:cubicBezTo>
                  <a:close/>
                </a:path>
              </a:pathLst>
            </a:custGeom>
            <a:solidFill>
              <a:srgbClr val="36468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79301" name="Freeform 101"/>
            <p:cNvSpPr>
              <a:spLocks/>
            </p:cNvSpPr>
            <p:nvPr/>
          </p:nvSpPr>
          <p:spPr bwMode="auto">
            <a:xfrm>
              <a:off x="5101" y="2236"/>
              <a:ext cx="81" cy="276"/>
            </a:xfrm>
            <a:custGeom>
              <a:avLst/>
              <a:gdLst>
                <a:gd name="T0" fmla="*/ 1 w 140"/>
                <a:gd name="T1" fmla="*/ 20 h 481"/>
                <a:gd name="T2" fmla="*/ 35 w 140"/>
                <a:gd name="T3" fmla="*/ 0 h 481"/>
                <a:gd name="T4" fmla="*/ 81 w 140"/>
                <a:gd name="T5" fmla="*/ 155 h 481"/>
                <a:gd name="T6" fmla="*/ 34 w 140"/>
                <a:gd name="T7" fmla="*/ 256 h 481"/>
                <a:gd name="T8" fmla="*/ 0 w 140"/>
                <a:gd name="T9" fmla="*/ 276 h 481"/>
                <a:gd name="T10" fmla="*/ 47 w 140"/>
                <a:gd name="T11" fmla="*/ 174 h 481"/>
                <a:gd name="T12" fmla="*/ 1 w 140"/>
                <a:gd name="T13" fmla="*/ 20 h 481"/>
                <a:gd name="T14" fmla="*/ 1 w 140"/>
                <a:gd name="T15" fmla="*/ 20 h 481"/>
                <a:gd name="T16" fmla="*/ 1 w 140"/>
                <a:gd name="T17" fmla="*/ 20 h 48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40"/>
                <a:gd name="T28" fmla="*/ 0 h 481"/>
                <a:gd name="T29" fmla="*/ 140 w 140"/>
                <a:gd name="T30" fmla="*/ 481 h 48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40" h="481">
                  <a:moveTo>
                    <a:pt x="1" y="34"/>
                  </a:moveTo>
                  <a:cubicBezTo>
                    <a:pt x="60" y="0"/>
                    <a:pt x="60" y="0"/>
                    <a:pt x="60" y="0"/>
                  </a:cubicBezTo>
                  <a:cubicBezTo>
                    <a:pt x="110" y="86"/>
                    <a:pt x="140" y="183"/>
                    <a:pt x="140" y="270"/>
                  </a:cubicBezTo>
                  <a:cubicBezTo>
                    <a:pt x="140" y="357"/>
                    <a:pt x="109" y="418"/>
                    <a:pt x="59" y="447"/>
                  </a:cubicBezTo>
                  <a:cubicBezTo>
                    <a:pt x="0" y="481"/>
                    <a:pt x="0" y="481"/>
                    <a:pt x="0" y="481"/>
                  </a:cubicBezTo>
                  <a:cubicBezTo>
                    <a:pt x="50" y="452"/>
                    <a:pt x="81" y="391"/>
                    <a:pt x="81" y="304"/>
                  </a:cubicBezTo>
                  <a:cubicBezTo>
                    <a:pt x="82" y="217"/>
                    <a:pt x="51" y="120"/>
                    <a:pt x="1" y="34"/>
                  </a:cubicBezTo>
                  <a:cubicBezTo>
                    <a:pt x="1" y="34"/>
                    <a:pt x="1" y="34"/>
                    <a:pt x="1" y="34"/>
                  </a:cubicBezTo>
                  <a:cubicBezTo>
                    <a:pt x="1" y="34"/>
                    <a:pt x="1" y="34"/>
                    <a:pt x="1" y="34"/>
                  </a:cubicBezTo>
                  <a:close/>
                </a:path>
              </a:pathLst>
            </a:custGeom>
            <a:solidFill>
              <a:srgbClr val="18317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79302" name="Freeform 102"/>
            <p:cNvSpPr>
              <a:spLocks/>
            </p:cNvSpPr>
            <p:nvPr/>
          </p:nvSpPr>
          <p:spPr bwMode="auto">
            <a:xfrm>
              <a:off x="5071" y="2236"/>
              <a:ext cx="65" cy="36"/>
            </a:xfrm>
            <a:custGeom>
              <a:avLst/>
              <a:gdLst>
                <a:gd name="T0" fmla="*/ 0 w 65"/>
                <a:gd name="T1" fmla="*/ 36 h 36"/>
                <a:gd name="T2" fmla="*/ 34 w 65"/>
                <a:gd name="T3" fmla="*/ 17 h 36"/>
                <a:gd name="T4" fmla="*/ 65 w 65"/>
                <a:gd name="T5" fmla="*/ 0 h 36"/>
                <a:gd name="T6" fmla="*/ 31 w 65"/>
                <a:gd name="T7" fmla="*/ 19 h 36"/>
                <a:gd name="T8" fmla="*/ 0 w 65"/>
                <a:gd name="T9" fmla="*/ 36 h 36"/>
                <a:gd name="T10" fmla="*/ 0 w 65"/>
                <a:gd name="T11" fmla="*/ 36 h 36"/>
                <a:gd name="T12" fmla="*/ 0 w 65"/>
                <a:gd name="T13" fmla="*/ 36 h 36"/>
                <a:gd name="T14" fmla="*/ 0 w 65"/>
                <a:gd name="T15" fmla="*/ 36 h 36"/>
                <a:gd name="T16" fmla="*/ 0 60000 65536"/>
                <a:gd name="T17" fmla="*/ 0 60000 65536"/>
                <a:gd name="T18" fmla="*/ 0 60000 65536"/>
                <a:gd name="T19" fmla="*/ 0 60000 65536"/>
                <a:gd name="T20" fmla="*/ 0 60000 65536"/>
                <a:gd name="T21" fmla="*/ 0 60000 65536"/>
                <a:gd name="T22" fmla="*/ 0 60000 65536"/>
                <a:gd name="T23" fmla="*/ 0 60000 65536"/>
                <a:gd name="T24" fmla="*/ 0 w 65"/>
                <a:gd name="T25" fmla="*/ 0 h 36"/>
                <a:gd name="T26" fmla="*/ 65 w 65"/>
                <a:gd name="T27" fmla="*/ 36 h 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65" h="36">
                  <a:moveTo>
                    <a:pt x="0" y="36"/>
                  </a:moveTo>
                  <a:lnTo>
                    <a:pt x="34" y="17"/>
                  </a:lnTo>
                  <a:lnTo>
                    <a:pt x="65" y="0"/>
                  </a:lnTo>
                  <a:lnTo>
                    <a:pt x="31" y="19"/>
                  </a:lnTo>
                  <a:lnTo>
                    <a:pt x="0" y="36"/>
                  </a:lnTo>
                  <a:close/>
                </a:path>
              </a:pathLst>
            </a:custGeom>
            <a:solidFill>
              <a:srgbClr val="5D619E"/>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79303" name="Freeform 103"/>
            <p:cNvSpPr>
              <a:spLocks/>
            </p:cNvSpPr>
            <p:nvPr/>
          </p:nvSpPr>
          <p:spPr bwMode="auto">
            <a:xfrm>
              <a:off x="5121" y="2207"/>
              <a:ext cx="64" cy="37"/>
            </a:xfrm>
            <a:custGeom>
              <a:avLst/>
              <a:gdLst>
                <a:gd name="T0" fmla="*/ 0 w 64"/>
                <a:gd name="T1" fmla="*/ 37 h 37"/>
                <a:gd name="T2" fmla="*/ 34 w 64"/>
                <a:gd name="T3" fmla="*/ 18 h 37"/>
                <a:gd name="T4" fmla="*/ 64 w 64"/>
                <a:gd name="T5" fmla="*/ 0 h 37"/>
                <a:gd name="T6" fmla="*/ 30 w 64"/>
                <a:gd name="T7" fmla="*/ 20 h 37"/>
                <a:gd name="T8" fmla="*/ 0 w 64"/>
                <a:gd name="T9" fmla="*/ 37 h 37"/>
                <a:gd name="T10" fmla="*/ 0 w 64"/>
                <a:gd name="T11" fmla="*/ 37 h 37"/>
                <a:gd name="T12" fmla="*/ 0 w 64"/>
                <a:gd name="T13" fmla="*/ 37 h 37"/>
                <a:gd name="T14" fmla="*/ 0 w 64"/>
                <a:gd name="T15" fmla="*/ 37 h 37"/>
                <a:gd name="T16" fmla="*/ 0 60000 65536"/>
                <a:gd name="T17" fmla="*/ 0 60000 65536"/>
                <a:gd name="T18" fmla="*/ 0 60000 65536"/>
                <a:gd name="T19" fmla="*/ 0 60000 65536"/>
                <a:gd name="T20" fmla="*/ 0 60000 65536"/>
                <a:gd name="T21" fmla="*/ 0 60000 65536"/>
                <a:gd name="T22" fmla="*/ 0 60000 65536"/>
                <a:gd name="T23" fmla="*/ 0 60000 65536"/>
                <a:gd name="T24" fmla="*/ 0 w 64"/>
                <a:gd name="T25" fmla="*/ 0 h 37"/>
                <a:gd name="T26" fmla="*/ 64 w 64"/>
                <a:gd name="T27" fmla="*/ 37 h 3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64" h="37">
                  <a:moveTo>
                    <a:pt x="0" y="37"/>
                  </a:moveTo>
                  <a:lnTo>
                    <a:pt x="34" y="18"/>
                  </a:lnTo>
                  <a:lnTo>
                    <a:pt x="64" y="0"/>
                  </a:lnTo>
                  <a:lnTo>
                    <a:pt x="30" y="20"/>
                  </a:lnTo>
                  <a:lnTo>
                    <a:pt x="0" y="37"/>
                  </a:lnTo>
                  <a:close/>
                </a:path>
              </a:pathLst>
            </a:custGeom>
            <a:solidFill>
              <a:srgbClr val="5D619E"/>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79304" name="Freeform 104"/>
            <p:cNvSpPr>
              <a:spLocks/>
            </p:cNvSpPr>
            <p:nvPr/>
          </p:nvSpPr>
          <p:spPr bwMode="auto">
            <a:xfrm>
              <a:off x="5150" y="2207"/>
              <a:ext cx="102" cy="391"/>
            </a:xfrm>
            <a:custGeom>
              <a:avLst/>
              <a:gdLst>
                <a:gd name="T0" fmla="*/ 1 w 177"/>
                <a:gd name="T1" fmla="*/ 20 h 678"/>
                <a:gd name="T2" fmla="*/ 35 w 177"/>
                <a:gd name="T3" fmla="*/ 0 h 678"/>
                <a:gd name="T4" fmla="*/ 101 w 177"/>
                <a:gd name="T5" fmla="*/ 224 h 678"/>
                <a:gd name="T6" fmla="*/ 34 w 177"/>
                <a:gd name="T7" fmla="*/ 371 h 678"/>
                <a:gd name="T8" fmla="*/ 0 w 177"/>
                <a:gd name="T9" fmla="*/ 391 h 678"/>
                <a:gd name="T10" fmla="*/ 67 w 177"/>
                <a:gd name="T11" fmla="*/ 244 h 678"/>
                <a:gd name="T12" fmla="*/ 1 w 177"/>
                <a:gd name="T13" fmla="*/ 20 h 678"/>
                <a:gd name="T14" fmla="*/ 1 w 177"/>
                <a:gd name="T15" fmla="*/ 20 h 678"/>
                <a:gd name="T16" fmla="*/ 1 w 177"/>
                <a:gd name="T17" fmla="*/ 20 h 67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77"/>
                <a:gd name="T28" fmla="*/ 0 h 678"/>
                <a:gd name="T29" fmla="*/ 177 w 177"/>
                <a:gd name="T30" fmla="*/ 678 h 67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77" h="678">
                  <a:moveTo>
                    <a:pt x="2" y="34"/>
                  </a:moveTo>
                  <a:cubicBezTo>
                    <a:pt x="61" y="0"/>
                    <a:pt x="61" y="0"/>
                    <a:pt x="61" y="0"/>
                  </a:cubicBezTo>
                  <a:cubicBezTo>
                    <a:pt x="132" y="124"/>
                    <a:pt x="177" y="263"/>
                    <a:pt x="176" y="389"/>
                  </a:cubicBezTo>
                  <a:cubicBezTo>
                    <a:pt x="176" y="514"/>
                    <a:pt x="131" y="602"/>
                    <a:pt x="59" y="643"/>
                  </a:cubicBezTo>
                  <a:cubicBezTo>
                    <a:pt x="0" y="678"/>
                    <a:pt x="0" y="678"/>
                    <a:pt x="0" y="678"/>
                  </a:cubicBezTo>
                  <a:cubicBezTo>
                    <a:pt x="72" y="637"/>
                    <a:pt x="117" y="548"/>
                    <a:pt x="117" y="423"/>
                  </a:cubicBezTo>
                  <a:cubicBezTo>
                    <a:pt x="118" y="297"/>
                    <a:pt x="74" y="158"/>
                    <a:pt x="2" y="34"/>
                  </a:cubicBezTo>
                  <a:cubicBezTo>
                    <a:pt x="2" y="34"/>
                    <a:pt x="2" y="34"/>
                    <a:pt x="2" y="34"/>
                  </a:cubicBezTo>
                  <a:cubicBezTo>
                    <a:pt x="2" y="34"/>
                    <a:pt x="2" y="34"/>
                    <a:pt x="2" y="34"/>
                  </a:cubicBezTo>
                  <a:close/>
                </a:path>
              </a:pathLst>
            </a:custGeom>
            <a:solidFill>
              <a:srgbClr val="18317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79305" name="Freeform 105"/>
            <p:cNvSpPr>
              <a:spLocks/>
            </p:cNvSpPr>
            <p:nvPr/>
          </p:nvSpPr>
          <p:spPr bwMode="auto">
            <a:xfrm>
              <a:off x="5120" y="2227"/>
              <a:ext cx="98" cy="371"/>
            </a:xfrm>
            <a:custGeom>
              <a:avLst/>
              <a:gdLst>
                <a:gd name="T0" fmla="*/ 31 w 170"/>
                <a:gd name="T1" fmla="*/ 0 h 644"/>
                <a:gd name="T2" fmla="*/ 97 w 170"/>
                <a:gd name="T3" fmla="*/ 224 h 644"/>
                <a:gd name="T4" fmla="*/ 30 w 170"/>
                <a:gd name="T5" fmla="*/ 371 h 644"/>
                <a:gd name="T6" fmla="*/ 0 w 170"/>
                <a:gd name="T7" fmla="*/ 319 h 644"/>
                <a:gd name="T8" fmla="*/ 55 w 170"/>
                <a:gd name="T9" fmla="*/ 199 h 644"/>
                <a:gd name="T10" fmla="*/ 1 w 170"/>
                <a:gd name="T11" fmla="*/ 17 h 644"/>
                <a:gd name="T12" fmla="*/ 31 w 170"/>
                <a:gd name="T13" fmla="*/ 0 h 644"/>
                <a:gd name="T14" fmla="*/ 31 w 170"/>
                <a:gd name="T15" fmla="*/ 0 h 644"/>
                <a:gd name="T16" fmla="*/ 31 w 170"/>
                <a:gd name="T17" fmla="*/ 0 h 64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70"/>
                <a:gd name="T28" fmla="*/ 0 h 644"/>
                <a:gd name="T29" fmla="*/ 170 w 170"/>
                <a:gd name="T30" fmla="*/ 644 h 64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70" h="644">
                  <a:moveTo>
                    <a:pt x="54" y="0"/>
                  </a:moveTo>
                  <a:cubicBezTo>
                    <a:pt x="126" y="124"/>
                    <a:pt x="170" y="263"/>
                    <a:pt x="169" y="389"/>
                  </a:cubicBezTo>
                  <a:cubicBezTo>
                    <a:pt x="169" y="514"/>
                    <a:pt x="124" y="603"/>
                    <a:pt x="52" y="644"/>
                  </a:cubicBezTo>
                  <a:cubicBezTo>
                    <a:pt x="0" y="553"/>
                    <a:pt x="0" y="553"/>
                    <a:pt x="0" y="553"/>
                  </a:cubicBezTo>
                  <a:cubicBezTo>
                    <a:pt x="58" y="519"/>
                    <a:pt x="95" y="448"/>
                    <a:pt x="95" y="346"/>
                  </a:cubicBezTo>
                  <a:cubicBezTo>
                    <a:pt x="95" y="244"/>
                    <a:pt x="59" y="131"/>
                    <a:pt x="1" y="30"/>
                  </a:cubicBezTo>
                  <a:cubicBezTo>
                    <a:pt x="54" y="0"/>
                    <a:pt x="54" y="0"/>
                    <a:pt x="54" y="0"/>
                  </a:cubicBezTo>
                  <a:cubicBezTo>
                    <a:pt x="54" y="0"/>
                    <a:pt x="54" y="0"/>
                    <a:pt x="54" y="0"/>
                  </a:cubicBezTo>
                  <a:cubicBezTo>
                    <a:pt x="54" y="0"/>
                    <a:pt x="54" y="0"/>
                    <a:pt x="54" y="0"/>
                  </a:cubicBezTo>
                  <a:close/>
                </a:path>
              </a:pathLst>
            </a:custGeom>
            <a:solidFill>
              <a:srgbClr val="36468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79306" name="Freeform 106"/>
            <p:cNvSpPr>
              <a:spLocks/>
            </p:cNvSpPr>
            <p:nvPr/>
          </p:nvSpPr>
          <p:spPr bwMode="auto">
            <a:xfrm>
              <a:off x="4936" y="2542"/>
              <a:ext cx="39" cy="23"/>
            </a:xfrm>
            <a:custGeom>
              <a:avLst/>
              <a:gdLst>
                <a:gd name="T0" fmla="*/ 34 w 39"/>
                <a:gd name="T1" fmla="*/ 0 h 23"/>
                <a:gd name="T2" fmla="*/ 0 w 39"/>
                <a:gd name="T3" fmla="*/ 19 h 23"/>
                <a:gd name="T4" fmla="*/ 6 w 39"/>
                <a:gd name="T5" fmla="*/ 23 h 23"/>
                <a:gd name="T6" fmla="*/ 39 w 39"/>
                <a:gd name="T7" fmla="*/ 3 h 23"/>
                <a:gd name="T8" fmla="*/ 34 w 39"/>
                <a:gd name="T9" fmla="*/ 0 h 23"/>
                <a:gd name="T10" fmla="*/ 34 w 39"/>
                <a:gd name="T11" fmla="*/ 0 h 23"/>
                <a:gd name="T12" fmla="*/ 0 60000 65536"/>
                <a:gd name="T13" fmla="*/ 0 60000 65536"/>
                <a:gd name="T14" fmla="*/ 0 60000 65536"/>
                <a:gd name="T15" fmla="*/ 0 60000 65536"/>
                <a:gd name="T16" fmla="*/ 0 60000 65536"/>
                <a:gd name="T17" fmla="*/ 0 60000 65536"/>
                <a:gd name="T18" fmla="*/ 0 w 39"/>
                <a:gd name="T19" fmla="*/ 0 h 23"/>
                <a:gd name="T20" fmla="*/ 39 w 39"/>
                <a:gd name="T21" fmla="*/ 23 h 23"/>
              </a:gdLst>
              <a:ahLst/>
              <a:cxnLst>
                <a:cxn ang="T12">
                  <a:pos x="T0" y="T1"/>
                </a:cxn>
                <a:cxn ang="T13">
                  <a:pos x="T2" y="T3"/>
                </a:cxn>
                <a:cxn ang="T14">
                  <a:pos x="T4" y="T5"/>
                </a:cxn>
                <a:cxn ang="T15">
                  <a:pos x="T6" y="T7"/>
                </a:cxn>
                <a:cxn ang="T16">
                  <a:pos x="T8" y="T9"/>
                </a:cxn>
                <a:cxn ang="T17">
                  <a:pos x="T10" y="T11"/>
                </a:cxn>
              </a:cxnLst>
              <a:rect l="T18" t="T19" r="T20" b="T21"/>
              <a:pathLst>
                <a:path w="39" h="23">
                  <a:moveTo>
                    <a:pt x="34" y="0"/>
                  </a:moveTo>
                  <a:lnTo>
                    <a:pt x="0" y="19"/>
                  </a:lnTo>
                  <a:lnTo>
                    <a:pt x="6" y="23"/>
                  </a:lnTo>
                  <a:lnTo>
                    <a:pt x="39" y="3"/>
                  </a:lnTo>
                  <a:lnTo>
                    <a:pt x="34" y="0"/>
                  </a:lnTo>
                  <a:close/>
                </a:path>
              </a:pathLst>
            </a:custGeom>
            <a:solidFill>
              <a:srgbClr val="4E61A4"/>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grpSp>
      <p:pic>
        <p:nvPicPr>
          <p:cNvPr id="179307" name="Picture 57" descr="台式电脑"/>
          <p:cNvPicPr preferRelativeResize="0">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249738" y="5170488"/>
            <a:ext cx="157162" cy="10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9308" name="Picture 108" descr="CRT"/>
          <p:cNvPicPr preferRelativeResize="0">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4092575" y="5170488"/>
            <a:ext cx="122238" cy="100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79309" name="Group 109"/>
          <p:cNvGrpSpPr>
            <a:grpSpLocks noChangeAspect="1"/>
          </p:cNvGrpSpPr>
          <p:nvPr/>
        </p:nvGrpSpPr>
        <p:grpSpPr bwMode="auto">
          <a:xfrm>
            <a:off x="4456113" y="5170488"/>
            <a:ext cx="107950" cy="101600"/>
            <a:chOff x="4848" y="2208"/>
            <a:chExt cx="404" cy="480"/>
          </a:xfrm>
        </p:grpSpPr>
        <p:sp>
          <p:nvSpPr>
            <p:cNvPr id="179310" name="AutoShape 110"/>
            <p:cNvSpPr>
              <a:spLocks noChangeAspect="1" noChangeArrowheads="1" noTextEdit="1"/>
            </p:cNvSpPr>
            <p:nvPr/>
          </p:nvSpPr>
          <p:spPr bwMode="auto">
            <a:xfrm>
              <a:off x="4848" y="2208"/>
              <a:ext cx="404"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79311" name="Freeform 111"/>
            <p:cNvSpPr>
              <a:spLocks/>
            </p:cNvSpPr>
            <p:nvPr/>
          </p:nvSpPr>
          <p:spPr bwMode="auto">
            <a:xfrm>
              <a:off x="4891" y="2226"/>
              <a:ext cx="85" cy="444"/>
            </a:xfrm>
            <a:custGeom>
              <a:avLst/>
              <a:gdLst>
                <a:gd name="T0" fmla="*/ 68 w 147"/>
                <a:gd name="T1" fmla="*/ 309 h 771"/>
                <a:gd name="T2" fmla="*/ 64 w 147"/>
                <a:gd name="T3" fmla="*/ 307 h 771"/>
                <a:gd name="T4" fmla="*/ 35 w 147"/>
                <a:gd name="T5" fmla="*/ 185 h 771"/>
                <a:gd name="T6" fmla="*/ 40 w 147"/>
                <a:gd name="T7" fmla="*/ 118 h 771"/>
                <a:gd name="T8" fmla="*/ 68 w 147"/>
                <a:gd name="T9" fmla="*/ 102 h 771"/>
                <a:gd name="T10" fmla="*/ 84 w 147"/>
                <a:gd name="T11" fmla="*/ 41 h 771"/>
                <a:gd name="T12" fmla="*/ 80 w 147"/>
                <a:gd name="T13" fmla="*/ 0 h 771"/>
                <a:gd name="T14" fmla="*/ 46 w 147"/>
                <a:gd name="T15" fmla="*/ 20 h 771"/>
                <a:gd name="T16" fmla="*/ 50 w 147"/>
                <a:gd name="T17" fmla="*/ 62 h 771"/>
                <a:gd name="T18" fmla="*/ 42 w 147"/>
                <a:gd name="T19" fmla="*/ 104 h 771"/>
                <a:gd name="T20" fmla="*/ 17 w 147"/>
                <a:gd name="T21" fmla="*/ 119 h 771"/>
                <a:gd name="T22" fmla="*/ 1 w 147"/>
                <a:gd name="T23" fmla="*/ 204 h 771"/>
                <a:gd name="T24" fmla="*/ 29 w 147"/>
                <a:gd name="T25" fmla="*/ 327 h 771"/>
                <a:gd name="T26" fmla="*/ 34 w 147"/>
                <a:gd name="T27" fmla="*/ 329 h 771"/>
                <a:gd name="T28" fmla="*/ 51 w 147"/>
                <a:gd name="T29" fmla="*/ 408 h 771"/>
                <a:gd name="T30" fmla="*/ 45 w 147"/>
                <a:gd name="T31" fmla="*/ 444 h 771"/>
                <a:gd name="T32" fmla="*/ 78 w 147"/>
                <a:gd name="T33" fmla="*/ 424 h 771"/>
                <a:gd name="T34" fmla="*/ 85 w 147"/>
                <a:gd name="T35" fmla="*/ 388 h 771"/>
                <a:gd name="T36" fmla="*/ 68 w 147"/>
                <a:gd name="T37" fmla="*/ 309 h 77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47"/>
                <a:gd name="T58" fmla="*/ 0 h 771"/>
                <a:gd name="T59" fmla="*/ 147 w 147"/>
                <a:gd name="T60" fmla="*/ 771 h 771"/>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47" h="771">
                  <a:moveTo>
                    <a:pt x="117" y="537"/>
                  </a:moveTo>
                  <a:cubicBezTo>
                    <a:pt x="110" y="533"/>
                    <a:pt x="110" y="533"/>
                    <a:pt x="110" y="533"/>
                  </a:cubicBezTo>
                  <a:cubicBezTo>
                    <a:pt x="76" y="514"/>
                    <a:pt x="59" y="443"/>
                    <a:pt x="60" y="321"/>
                  </a:cubicBezTo>
                  <a:cubicBezTo>
                    <a:pt x="60" y="269"/>
                    <a:pt x="63" y="231"/>
                    <a:pt x="70" y="205"/>
                  </a:cubicBezTo>
                  <a:cubicBezTo>
                    <a:pt x="118" y="177"/>
                    <a:pt x="118" y="177"/>
                    <a:pt x="118" y="177"/>
                  </a:cubicBezTo>
                  <a:cubicBezTo>
                    <a:pt x="136" y="145"/>
                    <a:pt x="145" y="110"/>
                    <a:pt x="145" y="72"/>
                  </a:cubicBezTo>
                  <a:cubicBezTo>
                    <a:pt x="145" y="50"/>
                    <a:pt x="143" y="26"/>
                    <a:pt x="138" y="0"/>
                  </a:cubicBezTo>
                  <a:cubicBezTo>
                    <a:pt x="79" y="34"/>
                    <a:pt x="79" y="34"/>
                    <a:pt x="79" y="34"/>
                  </a:cubicBezTo>
                  <a:cubicBezTo>
                    <a:pt x="84" y="60"/>
                    <a:pt x="86" y="84"/>
                    <a:pt x="86" y="107"/>
                  </a:cubicBezTo>
                  <a:cubicBezTo>
                    <a:pt x="86" y="133"/>
                    <a:pt x="82" y="157"/>
                    <a:pt x="73" y="180"/>
                  </a:cubicBezTo>
                  <a:cubicBezTo>
                    <a:pt x="30" y="206"/>
                    <a:pt x="30" y="206"/>
                    <a:pt x="30" y="206"/>
                  </a:cubicBezTo>
                  <a:cubicBezTo>
                    <a:pt x="11" y="217"/>
                    <a:pt x="1" y="266"/>
                    <a:pt x="1" y="355"/>
                  </a:cubicBezTo>
                  <a:cubicBezTo>
                    <a:pt x="0" y="477"/>
                    <a:pt x="17" y="548"/>
                    <a:pt x="51" y="567"/>
                  </a:cubicBezTo>
                  <a:cubicBezTo>
                    <a:pt x="58" y="571"/>
                    <a:pt x="58" y="571"/>
                    <a:pt x="58" y="571"/>
                  </a:cubicBezTo>
                  <a:cubicBezTo>
                    <a:pt x="78" y="624"/>
                    <a:pt x="88" y="669"/>
                    <a:pt x="88" y="708"/>
                  </a:cubicBezTo>
                  <a:cubicBezTo>
                    <a:pt x="88" y="732"/>
                    <a:pt x="84" y="753"/>
                    <a:pt x="77" y="771"/>
                  </a:cubicBezTo>
                  <a:cubicBezTo>
                    <a:pt x="135" y="737"/>
                    <a:pt x="135" y="737"/>
                    <a:pt x="135" y="737"/>
                  </a:cubicBezTo>
                  <a:cubicBezTo>
                    <a:pt x="143" y="719"/>
                    <a:pt x="147" y="697"/>
                    <a:pt x="147" y="674"/>
                  </a:cubicBezTo>
                  <a:cubicBezTo>
                    <a:pt x="147" y="635"/>
                    <a:pt x="137" y="589"/>
                    <a:pt x="117" y="537"/>
                  </a:cubicBezTo>
                  <a:close/>
                </a:path>
              </a:pathLst>
            </a:custGeom>
            <a:solidFill>
              <a:srgbClr val="18317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79312" name="Freeform 112"/>
            <p:cNvSpPr>
              <a:spLocks/>
            </p:cNvSpPr>
            <p:nvPr/>
          </p:nvSpPr>
          <p:spPr bwMode="auto">
            <a:xfrm>
              <a:off x="4936" y="2561"/>
              <a:ext cx="52" cy="129"/>
            </a:xfrm>
            <a:custGeom>
              <a:avLst/>
              <a:gdLst>
                <a:gd name="T0" fmla="*/ 7 w 91"/>
                <a:gd name="T1" fmla="*/ 4 h 224"/>
                <a:gd name="T2" fmla="*/ 51 w 91"/>
                <a:gd name="T3" fmla="*/ 96 h 224"/>
                <a:gd name="T4" fmla="*/ 45 w 91"/>
                <a:gd name="T5" fmla="*/ 126 h 224"/>
                <a:gd name="T6" fmla="*/ 17 w 91"/>
                <a:gd name="T7" fmla="*/ 119 h 224"/>
                <a:gd name="T8" fmla="*/ 9 w 91"/>
                <a:gd name="T9" fmla="*/ 114 h 224"/>
                <a:gd name="T10" fmla="*/ 15 w 91"/>
                <a:gd name="T11" fmla="*/ 77 h 224"/>
                <a:gd name="T12" fmla="*/ 0 w 91"/>
                <a:gd name="T13" fmla="*/ 0 h 224"/>
                <a:gd name="T14" fmla="*/ 7 w 91"/>
                <a:gd name="T15" fmla="*/ 4 h 224"/>
                <a:gd name="T16" fmla="*/ 7 w 91"/>
                <a:gd name="T17" fmla="*/ 4 h 224"/>
                <a:gd name="T18" fmla="*/ 7 w 91"/>
                <a:gd name="T19" fmla="*/ 4 h 2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1"/>
                <a:gd name="T31" fmla="*/ 0 h 224"/>
                <a:gd name="T32" fmla="*/ 91 w 91"/>
                <a:gd name="T33" fmla="*/ 224 h 22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1" h="224">
                  <a:moveTo>
                    <a:pt x="12" y="7"/>
                  </a:moveTo>
                  <a:cubicBezTo>
                    <a:pt x="65" y="37"/>
                    <a:pt x="91" y="90"/>
                    <a:pt x="90" y="167"/>
                  </a:cubicBezTo>
                  <a:cubicBezTo>
                    <a:pt x="90" y="196"/>
                    <a:pt x="86" y="213"/>
                    <a:pt x="78" y="219"/>
                  </a:cubicBezTo>
                  <a:cubicBezTo>
                    <a:pt x="70" y="224"/>
                    <a:pt x="54" y="220"/>
                    <a:pt x="30" y="206"/>
                  </a:cubicBezTo>
                  <a:cubicBezTo>
                    <a:pt x="15" y="198"/>
                    <a:pt x="15" y="198"/>
                    <a:pt x="15" y="198"/>
                  </a:cubicBezTo>
                  <a:cubicBezTo>
                    <a:pt x="23" y="176"/>
                    <a:pt x="27" y="155"/>
                    <a:pt x="27" y="133"/>
                  </a:cubicBezTo>
                  <a:cubicBezTo>
                    <a:pt x="27" y="92"/>
                    <a:pt x="18" y="48"/>
                    <a:pt x="0" y="0"/>
                  </a:cubicBezTo>
                  <a:cubicBezTo>
                    <a:pt x="12" y="7"/>
                    <a:pt x="12" y="7"/>
                    <a:pt x="12" y="7"/>
                  </a:cubicBezTo>
                  <a:cubicBezTo>
                    <a:pt x="12" y="7"/>
                    <a:pt x="12" y="7"/>
                    <a:pt x="12" y="7"/>
                  </a:cubicBezTo>
                  <a:cubicBezTo>
                    <a:pt x="12" y="7"/>
                    <a:pt x="12" y="7"/>
                    <a:pt x="12" y="7"/>
                  </a:cubicBezTo>
                  <a:close/>
                </a:path>
              </a:pathLst>
            </a:custGeom>
            <a:solidFill>
              <a:srgbClr val="36468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79313" name="Freeform 113"/>
            <p:cNvSpPr>
              <a:spLocks/>
            </p:cNvSpPr>
            <p:nvPr/>
          </p:nvSpPr>
          <p:spPr bwMode="auto">
            <a:xfrm>
              <a:off x="4936" y="2542"/>
              <a:ext cx="86" cy="145"/>
            </a:xfrm>
            <a:custGeom>
              <a:avLst/>
              <a:gdLst>
                <a:gd name="T0" fmla="*/ 41 w 150"/>
                <a:gd name="T1" fmla="*/ 4 h 253"/>
                <a:gd name="T2" fmla="*/ 34 w 150"/>
                <a:gd name="T3" fmla="*/ 0 h 253"/>
                <a:gd name="T4" fmla="*/ 0 w 150"/>
                <a:gd name="T5" fmla="*/ 19 h 253"/>
                <a:gd name="T6" fmla="*/ 7 w 150"/>
                <a:gd name="T7" fmla="*/ 23 h 253"/>
                <a:gd name="T8" fmla="*/ 52 w 150"/>
                <a:gd name="T9" fmla="*/ 115 h 253"/>
                <a:gd name="T10" fmla="*/ 45 w 150"/>
                <a:gd name="T11" fmla="*/ 145 h 253"/>
                <a:gd name="T12" fmla="*/ 44 w 150"/>
                <a:gd name="T13" fmla="*/ 145 h 253"/>
                <a:gd name="T14" fmla="*/ 78 w 150"/>
                <a:gd name="T15" fmla="*/ 126 h 253"/>
                <a:gd name="T16" fmla="*/ 79 w 150"/>
                <a:gd name="T17" fmla="*/ 125 h 253"/>
                <a:gd name="T18" fmla="*/ 85 w 150"/>
                <a:gd name="T19" fmla="*/ 96 h 253"/>
                <a:gd name="T20" fmla="*/ 41 w 150"/>
                <a:gd name="T21" fmla="*/ 4 h 25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50"/>
                <a:gd name="T34" fmla="*/ 0 h 253"/>
                <a:gd name="T35" fmla="*/ 150 w 150"/>
                <a:gd name="T36" fmla="*/ 253 h 25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50" h="253">
                  <a:moveTo>
                    <a:pt x="71" y="7"/>
                  </a:moveTo>
                  <a:cubicBezTo>
                    <a:pt x="59" y="0"/>
                    <a:pt x="59" y="0"/>
                    <a:pt x="59" y="0"/>
                  </a:cubicBezTo>
                  <a:cubicBezTo>
                    <a:pt x="0" y="34"/>
                    <a:pt x="0" y="34"/>
                    <a:pt x="0" y="34"/>
                  </a:cubicBezTo>
                  <a:cubicBezTo>
                    <a:pt x="12" y="41"/>
                    <a:pt x="12" y="41"/>
                    <a:pt x="12" y="41"/>
                  </a:cubicBezTo>
                  <a:cubicBezTo>
                    <a:pt x="65" y="71"/>
                    <a:pt x="91" y="124"/>
                    <a:pt x="90" y="201"/>
                  </a:cubicBezTo>
                  <a:cubicBezTo>
                    <a:pt x="90" y="230"/>
                    <a:pt x="86" y="247"/>
                    <a:pt x="78" y="253"/>
                  </a:cubicBezTo>
                  <a:cubicBezTo>
                    <a:pt x="78" y="253"/>
                    <a:pt x="78" y="253"/>
                    <a:pt x="77" y="253"/>
                  </a:cubicBezTo>
                  <a:cubicBezTo>
                    <a:pt x="136" y="219"/>
                    <a:pt x="136" y="219"/>
                    <a:pt x="136" y="219"/>
                  </a:cubicBezTo>
                  <a:cubicBezTo>
                    <a:pt x="136" y="219"/>
                    <a:pt x="137" y="219"/>
                    <a:pt x="137" y="218"/>
                  </a:cubicBezTo>
                  <a:cubicBezTo>
                    <a:pt x="145" y="213"/>
                    <a:pt x="149" y="196"/>
                    <a:pt x="149" y="167"/>
                  </a:cubicBezTo>
                  <a:cubicBezTo>
                    <a:pt x="150" y="90"/>
                    <a:pt x="124" y="37"/>
                    <a:pt x="71" y="7"/>
                  </a:cubicBezTo>
                  <a:close/>
                </a:path>
              </a:pathLst>
            </a:custGeom>
            <a:solidFill>
              <a:srgbClr val="18317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79314" name="Freeform 114"/>
            <p:cNvSpPr>
              <a:spLocks/>
            </p:cNvSpPr>
            <p:nvPr/>
          </p:nvSpPr>
          <p:spPr bwMode="auto">
            <a:xfrm>
              <a:off x="4848" y="2233"/>
              <a:ext cx="94" cy="437"/>
            </a:xfrm>
            <a:custGeom>
              <a:avLst/>
              <a:gdLst>
                <a:gd name="T0" fmla="*/ 73 w 163"/>
                <a:gd name="T1" fmla="*/ 319 h 758"/>
                <a:gd name="T2" fmla="*/ 77 w 163"/>
                <a:gd name="T3" fmla="*/ 322 h 758"/>
                <a:gd name="T4" fmla="*/ 94 w 163"/>
                <a:gd name="T5" fmla="*/ 401 h 758"/>
                <a:gd name="T6" fmla="*/ 88 w 163"/>
                <a:gd name="T7" fmla="*/ 437 h 758"/>
                <a:gd name="T8" fmla="*/ 27 w 163"/>
                <a:gd name="T9" fmla="*/ 378 h 758"/>
                <a:gd name="T10" fmla="*/ 7 w 163"/>
                <a:gd name="T11" fmla="*/ 276 h 758"/>
                <a:gd name="T12" fmla="*/ 0 w 163"/>
                <a:gd name="T13" fmla="*/ 174 h 758"/>
                <a:gd name="T14" fmla="*/ 7 w 163"/>
                <a:gd name="T15" fmla="*/ 80 h 758"/>
                <a:gd name="T16" fmla="*/ 28 w 163"/>
                <a:gd name="T17" fmla="*/ 2 h 758"/>
                <a:gd name="T18" fmla="*/ 89 w 163"/>
                <a:gd name="T19" fmla="*/ 12 h 758"/>
                <a:gd name="T20" fmla="*/ 93 w 163"/>
                <a:gd name="T21" fmla="*/ 54 h 758"/>
                <a:gd name="T22" fmla="*/ 77 w 163"/>
                <a:gd name="T23" fmla="*/ 115 h 758"/>
                <a:gd name="T24" fmla="*/ 73 w 163"/>
                <a:gd name="T25" fmla="*/ 112 h 758"/>
                <a:gd name="T26" fmla="*/ 44 w 163"/>
                <a:gd name="T27" fmla="*/ 197 h 758"/>
                <a:gd name="T28" fmla="*/ 73 w 163"/>
                <a:gd name="T29" fmla="*/ 319 h 758"/>
                <a:gd name="T30" fmla="*/ 73 w 163"/>
                <a:gd name="T31" fmla="*/ 319 h 758"/>
                <a:gd name="T32" fmla="*/ 73 w 163"/>
                <a:gd name="T33" fmla="*/ 319 h 75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63"/>
                <a:gd name="T52" fmla="*/ 0 h 758"/>
                <a:gd name="T53" fmla="*/ 163 w 163"/>
                <a:gd name="T54" fmla="*/ 758 h 75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63" h="758">
                  <a:moveTo>
                    <a:pt x="126" y="554"/>
                  </a:moveTo>
                  <a:cubicBezTo>
                    <a:pt x="133" y="558"/>
                    <a:pt x="133" y="558"/>
                    <a:pt x="133" y="558"/>
                  </a:cubicBezTo>
                  <a:cubicBezTo>
                    <a:pt x="153" y="611"/>
                    <a:pt x="163" y="656"/>
                    <a:pt x="163" y="695"/>
                  </a:cubicBezTo>
                  <a:cubicBezTo>
                    <a:pt x="163" y="719"/>
                    <a:pt x="159" y="740"/>
                    <a:pt x="152" y="758"/>
                  </a:cubicBezTo>
                  <a:cubicBezTo>
                    <a:pt x="116" y="731"/>
                    <a:pt x="81" y="696"/>
                    <a:pt x="47" y="655"/>
                  </a:cubicBezTo>
                  <a:cubicBezTo>
                    <a:pt x="31" y="596"/>
                    <a:pt x="19" y="537"/>
                    <a:pt x="12" y="478"/>
                  </a:cubicBezTo>
                  <a:cubicBezTo>
                    <a:pt x="4" y="419"/>
                    <a:pt x="0" y="361"/>
                    <a:pt x="0" y="302"/>
                  </a:cubicBezTo>
                  <a:cubicBezTo>
                    <a:pt x="0" y="242"/>
                    <a:pt x="4" y="188"/>
                    <a:pt x="12" y="138"/>
                  </a:cubicBezTo>
                  <a:cubicBezTo>
                    <a:pt x="21" y="88"/>
                    <a:pt x="33" y="44"/>
                    <a:pt x="49" y="4"/>
                  </a:cubicBezTo>
                  <a:cubicBezTo>
                    <a:pt x="80" y="0"/>
                    <a:pt x="115" y="6"/>
                    <a:pt x="154" y="21"/>
                  </a:cubicBezTo>
                  <a:cubicBezTo>
                    <a:pt x="159" y="47"/>
                    <a:pt x="161" y="71"/>
                    <a:pt x="161" y="94"/>
                  </a:cubicBezTo>
                  <a:cubicBezTo>
                    <a:pt x="161" y="131"/>
                    <a:pt x="152" y="166"/>
                    <a:pt x="134" y="199"/>
                  </a:cubicBezTo>
                  <a:cubicBezTo>
                    <a:pt x="127" y="194"/>
                    <a:pt x="127" y="194"/>
                    <a:pt x="127" y="194"/>
                  </a:cubicBezTo>
                  <a:cubicBezTo>
                    <a:pt x="93" y="175"/>
                    <a:pt x="76" y="224"/>
                    <a:pt x="76" y="342"/>
                  </a:cubicBezTo>
                  <a:cubicBezTo>
                    <a:pt x="75" y="464"/>
                    <a:pt x="92" y="535"/>
                    <a:pt x="126" y="554"/>
                  </a:cubicBezTo>
                  <a:cubicBezTo>
                    <a:pt x="126" y="554"/>
                    <a:pt x="126" y="554"/>
                    <a:pt x="126" y="554"/>
                  </a:cubicBezTo>
                  <a:cubicBezTo>
                    <a:pt x="126" y="554"/>
                    <a:pt x="126" y="554"/>
                    <a:pt x="126" y="554"/>
                  </a:cubicBezTo>
                  <a:close/>
                </a:path>
              </a:pathLst>
            </a:custGeom>
            <a:solidFill>
              <a:srgbClr val="36468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79315" name="Freeform 115"/>
            <p:cNvSpPr>
              <a:spLocks/>
            </p:cNvSpPr>
            <p:nvPr/>
          </p:nvSpPr>
          <p:spPr bwMode="auto">
            <a:xfrm>
              <a:off x="4876" y="2214"/>
              <a:ext cx="95" cy="31"/>
            </a:xfrm>
            <a:custGeom>
              <a:avLst/>
              <a:gdLst>
                <a:gd name="T0" fmla="*/ 0 w 164"/>
                <a:gd name="T1" fmla="*/ 21 h 55"/>
                <a:gd name="T2" fmla="*/ 34 w 164"/>
                <a:gd name="T3" fmla="*/ 2 h 55"/>
                <a:gd name="T4" fmla="*/ 95 w 164"/>
                <a:gd name="T5" fmla="*/ 12 h 55"/>
                <a:gd name="T6" fmla="*/ 61 w 164"/>
                <a:gd name="T7" fmla="*/ 31 h 55"/>
                <a:gd name="T8" fmla="*/ 0 w 164"/>
                <a:gd name="T9" fmla="*/ 21 h 55"/>
                <a:gd name="T10" fmla="*/ 0 w 164"/>
                <a:gd name="T11" fmla="*/ 21 h 55"/>
                <a:gd name="T12" fmla="*/ 0 w 164"/>
                <a:gd name="T13" fmla="*/ 21 h 55"/>
                <a:gd name="T14" fmla="*/ 0 60000 65536"/>
                <a:gd name="T15" fmla="*/ 0 60000 65536"/>
                <a:gd name="T16" fmla="*/ 0 60000 65536"/>
                <a:gd name="T17" fmla="*/ 0 60000 65536"/>
                <a:gd name="T18" fmla="*/ 0 60000 65536"/>
                <a:gd name="T19" fmla="*/ 0 60000 65536"/>
                <a:gd name="T20" fmla="*/ 0 60000 65536"/>
                <a:gd name="T21" fmla="*/ 0 w 164"/>
                <a:gd name="T22" fmla="*/ 0 h 55"/>
                <a:gd name="T23" fmla="*/ 164 w 164"/>
                <a:gd name="T24" fmla="*/ 55 h 5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4" h="55">
                  <a:moveTo>
                    <a:pt x="0" y="38"/>
                  </a:moveTo>
                  <a:cubicBezTo>
                    <a:pt x="59" y="4"/>
                    <a:pt x="59" y="4"/>
                    <a:pt x="59" y="4"/>
                  </a:cubicBezTo>
                  <a:cubicBezTo>
                    <a:pt x="90" y="0"/>
                    <a:pt x="125" y="6"/>
                    <a:pt x="164" y="21"/>
                  </a:cubicBezTo>
                  <a:cubicBezTo>
                    <a:pt x="105" y="55"/>
                    <a:pt x="105" y="55"/>
                    <a:pt x="105" y="55"/>
                  </a:cubicBezTo>
                  <a:cubicBezTo>
                    <a:pt x="66" y="40"/>
                    <a:pt x="31" y="34"/>
                    <a:pt x="0" y="38"/>
                  </a:cubicBezTo>
                  <a:cubicBezTo>
                    <a:pt x="0" y="38"/>
                    <a:pt x="0" y="38"/>
                    <a:pt x="0" y="38"/>
                  </a:cubicBezTo>
                  <a:cubicBezTo>
                    <a:pt x="0" y="38"/>
                    <a:pt x="0" y="38"/>
                    <a:pt x="0" y="38"/>
                  </a:cubicBezTo>
                  <a:close/>
                </a:path>
              </a:pathLst>
            </a:custGeom>
            <a:solidFill>
              <a:srgbClr val="4E61A4"/>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79316" name="Freeform 116"/>
            <p:cNvSpPr>
              <a:spLocks/>
            </p:cNvSpPr>
            <p:nvPr/>
          </p:nvSpPr>
          <p:spPr bwMode="auto">
            <a:xfrm>
              <a:off x="4946" y="2231"/>
              <a:ext cx="44" cy="25"/>
            </a:xfrm>
            <a:custGeom>
              <a:avLst/>
              <a:gdLst>
                <a:gd name="T0" fmla="*/ 0 w 44"/>
                <a:gd name="T1" fmla="*/ 20 h 25"/>
                <a:gd name="T2" fmla="*/ 34 w 44"/>
                <a:gd name="T3" fmla="*/ 0 h 25"/>
                <a:gd name="T4" fmla="*/ 44 w 44"/>
                <a:gd name="T5" fmla="*/ 6 h 25"/>
                <a:gd name="T6" fmla="*/ 10 w 44"/>
                <a:gd name="T7" fmla="*/ 25 h 25"/>
                <a:gd name="T8" fmla="*/ 0 w 44"/>
                <a:gd name="T9" fmla="*/ 20 h 25"/>
                <a:gd name="T10" fmla="*/ 0 w 44"/>
                <a:gd name="T11" fmla="*/ 20 h 25"/>
                <a:gd name="T12" fmla="*/ 0 w 44"/>
                <a:gd name="T13" fmla="*/ 20 h 25"/>
                <a:gd name="T14" fmla="*/ 0 w 44"/>
                <a:gd name="T15" fmla="*/ 20 h 25"/>
                <a:gd name="T16" fmla="*/ 0 60000 65536"/>
                <a:gd name="T17" fmla="*/ 0 60000 65536"/>
                <a:gd name="T18" fmla="*/ 0 60000 65536"/>
                <a:gd name="T19" fmla="*/ 0 60000 65536"/>
                <a:gd name="T20" fmla="*/ 0 60000 65536"/>
                <a:gd name="T21" fmla="*/ 0 60000 65536"/>
                <a:gd name="T22" fmla="*/ 0 60000 65536"/>
                <a:gd name="T23" fmla="*/ 0 60000 65536"/>
                <a:gd name="T24" fmla="*/ 0 w 44"/>
                <a:gd name="T25" fmla="*/ 0 h 25"/>
                <a:gd name="T26" fmla="*/ 44 w 44"/>
                <a:gd name="T27" fmla="*/ 25 h 2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4" h="25">
                  <a:moveTo>
                    <a:pt x="0" y="20"/>
                  </a:moveTo>
                  <a:lnTo>
                    <a:pt x="34" y="0"/>
                  </a:lnTo>
                  <a:lnTo>
                    <a:pt x="44" y="6"/>
                  </a:lnTo>
                  <a:lnTo>
                    <a:pt x="10" y="25"/>
                  </a:lnTo>
                  <a:lnTo>
                    <a:pt x="0" y="20"/>
                  </a:lnTo>
                  <a:close/>
                </a:path>
              </a:pathLst>
            </a:custGeom>
            <a:solidFill>
              <a:srgbClr val="4E61A4"/>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79317" name="Freeform 117"/>
            <p:cNvSpPr>
              <a:spLocks/>
            </p:cNvSpPr>
            <p:nvPr/>
          </p:nvSpPr>
          <p:spPr bwMode="auto">
            <a:xfrm>
              <a:off x="4956" y="2237"/>
              <a:ext cx="65" cy="126"/>
            </a:xfrm>
            <a:custGeom>
              <a:avLst/>
              <a:gdLst>
                <a:gd name="T0" fmla="*/ 51 w 113"/>
                <a:gd name="T1" fmla="*/ 106 h 219"/>
                <a:gd name="T2" fmla="*/ 17 w 113"/>
                <a:gd name="T3" fmla="*/ 126 h 219"/>
                <a:gd name="T4" fmla="*/ 31 w 113"/>
                <a:gd name="T5" fmla="*/ 79 h 219"/>
                <a:gd name="T6" fmla="*/ 25 w 113"/>
                <a:gd name="T7" fmla="*/ 43 h 219"/>
                <a:gd name="T8" fmla="*/ 0 w 113"/>
                <a:gd name="T9" fmla="*/ 20 h 219"/>
                <a:gd name="T10" fmla="*/ 34 w 113"/>
                <a:gd name="T11" fmla="*/ 0 h 219"/>
                <a:gd name="T12" fmla="*/ 58 w 113"/>
                <a:gd name="T13" fmla="*/ 23 h 219"/>
                <a:gd name="T14" fmla="*/ 65 w 113"/>
                <a:gd name="T15" fmla="*/ 60 h 219"/>
                <a:gd name="T16" fmla="*/ 51 w 113"/>
                <a:gd name="T17" fmla="*/ 106 h 219"/>
                <a:gd name="T18" fmla="*/ 51 w 113"/>
                <a:gd name="T19" fmla="*/ 106 h 219"/>
                <a:gd name="T20" fmla="*/ 51 w 113"/>
                <a:gd name="T21" fmla="*/ 106 h 21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13"/>
                <a:gd name="T34" fmla="*/ 0 h 219"/>
                <a:gd name="T35" fmla="*/ 113 w 113"/>
                <a:gd name="T36" fmla="*/ 219 h 21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13" h="219">
                  <a:moveTo>
                    <a:pt x="88" y="185"/>
                  </a:moveTo>
                  <a:cubicBezTo>
                    <a:pt x="29" y="219"/>
                    <a:pt x="29" y="219"/>
                    <a:pt x="29" y="219"/>
                  </a:cubicBezTo>
                  <a:cubicBezTo>
                    <a:pt x="46" y="209"/>
                    <a:pt x="54" y="183"/>
                    <a:pt x="54" y="138"/>
                  </a:cubicBezTo>
                  <a:cubicBezTo>
                    <a:pt x="54" y="110"/>
                    <a:pt x="50" y="89"/>
                    <a:pt x="43" y="74"/>
                  </a:cubicBezTo>
                  <a:cubicBezTo>
                    <a:pt x="35" y="59"/>
                    <a:pt x="21" y="46"/>
                    <a:pt x="0" y="34"/>
                  </a:cubicBezTo>
                  <a:cubicBezTo>
                    <a:pt x="59" y="0"/>
                    <a:pt x="59" y="0"/>
                    <a:pt x="59" y="0"/>
                  </a:cubicBezTo>
                  <a:cubicBezTo>
                    <a:pt x="80" y="12"/>
                    <a:pt x="94" y="25"/>
                    <a:pt x="101" y="40"/>
                  </a:cubicBezTo>
                  <a:cubicBezTo>
                    <a:pt x="109" y="55"/>
                    <a:pt x="113" y="76"/>
                    <a:pt x="113" y="104"/>
                  </a:cubicBezTo>
                  <a:cubicBezTo>
                    <a:pt x="113" y="148"/>
                    <a:pt x="104" y="175"/>
                    <a:pt x="88" y="185"/>
                  </a:cubicBezTo>
                  <a:cubicBezTo>
                    <a:pt x="88" y="185"/>
                    <a:pt x="88" y="185"/>
                    <a:pt x="88" y="185"/>
                  </a:cubicBezTo>
                  <a:cubicBezTo>
                    <a:pt x="88" y="185"/>
                    <a:pt x="88" y="185"/>
                    <a:pt x="88" y="185"/>
                  </a:cubicBezTo>
                  <a:close/>
                </a:path>
              </a:pathLst>
            </a:custGeom>
            <a:solidFill>
              <a:srgbClr val="18317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79318" name="Freeform 118"/>
            <p:cNvSpPr>
              <a:spLocks/>
            </p:cNvSpPr>
            <p:nvPr/>
          </p:nvSpPr>
          <p:spPr bwMode="auto">
            <a:xfrm>
              <a:off x="4935" y="2251"/>
              <a:ext cx="52" cy="124"/>
            </a:xfrm>
            <a:custGeom>
              <a:avLst/>
              <a:gdLst>
                <a:gd name="T0" fmla="*/ 0 w 90"/>
                <a:gd name="T1" fmla="*/ 102 h 215"/>
                <a:gd name="T2" fmla="*/ 16 w 90"/>
                <a:gd name="T3" fmla="*/ 42 h 215"/>
                <a:gd name="T4" fmla="*/ 12 w 90"/>
                <a:gd name="T5" fmla="*/ 0 h 215"/>
                <a:gd name="T6" fmla="*/ 21 w 90"/>
                <a:gd name="T7" fmla="*/ 5 h 215"/>
                <a:gd name="T8" fmla="*/ 46 w 90"/>
                <a:gd name="T9" fmla="*/ 28 h 215"/>
                <a:gd name="T10" fmla="*/ 52 w 90"/>
                <a:gd name="T11" fmla="*/ 65 h 215"/>
                <a:gd name="T12" fmla="*/ 9 w 90"/>
                <a:gd name="T13" fmla="*/ 107 h 215"/>
                <a:gd name="T14" fmla="*/ 0 w 90"/>
                <a:gd name="T15" fmla="*/ 102 h 215"/>
                <a:gd name="T16" fmla="*/ 0 w 90"/>
                <a:gd name="T17" fmla="*/ 102 h 215"/>
                <a:gd name="T18" fmla="*/ 0 w 90"/>
                <a:gd name="T19" fmla="*/ 102 h 2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0"/>
                <a:gd name="T31" fmla="*/ 0 h 215"/>
                <a:gd name="T32" fmla="*/ 90 w 90"/>
                <a:gd name="T33" fmla="*/ 215 h 21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0" h="215">
                  <a:moveTo>
                    <a:pt x="0" y="177"/>
                  </a:moveTo>
                  <a:cubicBezTo>
                    <a:pt x="18" y="150"/>
                    <a:pt x="27" y="115"/>
                    <a:pt x="27" y="72"/>
                  </a:cubicBezTo>
                  <a:cubicBezTo>
                    <a:pt x="27" y="48"/>
                    <a:pt x="25" y="24"/>
                    <a:pt x="20" y="0"/>
                  </a:cubicBezTo>
                  <a:cubicBezTo>
                    <a:pt x="36" y="9"/>
                    <a:pt x="36" y="9"/>
                    <a:pt x="36" y="9"/>
                  </a:cubicBezTo>
                  <a:cubicBezTo>
                    <a:pt x="57" y="21"/>
                    <a:pt x="71" y="34"/>
                    <a:pt x="79" y="49"/>
                  </a:cubicBezTo>
                  <a:cubicBezTo>
                    <a:pt x="86" y="64"/>
                    <a:pt x="90" y="85"/>
                    <a:pt x="90" y="113"/>
                  </a:cubicBezTo>
                  <a:cubicBezTo>
                    <a:pt x="90" y="190"/>
                    <a:pt x="65" y="215"/>
                    <a:pt x="16" y="186"/>
                  </a:cubicBezTo>
                  <a:cubicBezTo>
                    <a:pt x="0" y="177"/>
                    <a:pt x="0" y="177"/>
                    <a:pt x="0" y="177"/>
                  </a:cubicBezTo>
                  <a:cubicBezTo>
                    <a:pt x="0" y="177"/>
                    <a:pt x="0" y="177"/>
                    <a:pt x="0" y="177"/>
                  </a:cubicBezTo>
                  <a:cubicBezTo>
                    <a:pt x="0" y="177"/>
                    <a:pt x="0" y="177"/>
                    <a:pt x="0" y="177"/>
                  </a:cubicBezTo>
                  <a:close/>
                </a:path>
              </a:pathLst>
            </a:custGeom>
            <a:solidFill>
              <a:srgbClr val="36468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79319" name="Freeform 119"/>
            <p:cNvSpPr>
              <a:spLocks/>
            </p:cNvSpPr>
            <p:nvPr/>
          </p:nvSpPr>
          <p:spPr bwMode="auto">
            <a:xfrm>
              <a:off x="5020" y="2265"/>
              <a:ext cx="64" cy="37"/>
            </a:xfrm>
            <a:custGeom>
              <a:avLst/>
              <a:gdLst>
                <a:gd name="T0" fmla="*/ 0 w 64"/>
                <a:gd name="T1" fmla="*/ 37 h 37"/>
                <a:gd name="T2" fmla="*/ 33 w 64"/>
                <a:gd name="T3" fmla="*/ 17 h 37"/>
                <a:gd name="T4" fmla="*/ 64 w 64"/>
                <a:gd name="T5" fmla="*/ 0 h 37"/>
                <a:gd name="T6" fmla="*/ 30 w 64"/>
                <a:gd name="T7" fmla="*/ 20 h 37"/>
                <a:gd name="T8" fmla="*/ 0 w 64"/>
                <a:gd name="T9" fmla="*/ 37 h 37"/>
                <a:gd name="T10" fmla="*/ 0 w 64"/>
                <a:gd name="T11" fmla="*/ 37 h 37"/>
                <a:gd name="T12" fmla="*/ 0 w 64"/>
                <a:gd name="T13" fmla="*/ 37 h 37"/>
                <a:gd name="T14" fmla="*/ 0 w 64"/>
                <a:gd name="T15" fmla="*/ 37 h 37"/>
                <a:gd name="T16" fmla="*/ 0 60000 65536"/>
                <a:gd name="T17" fmla="*/ 0 60000 65536"/>
                <a:gd name="T18" fmla="*/ 0 60000 65536"/>
                <a:gd name="T19" fmla="*/ 0 60000 65536"/>
                <a:gd name="T20" fmla="*/ 0 60000 65536"/>
                <a:gd name="T21" fmla="*/ 0 60000 65536"/>
                <a:gd name="T22" fmla="*/ 0 60000 65536"/>
                <a:gd name="T23" fmla="*/ 0 60000 65536"/>
                <a:gd name="T24" fmla="*/ 0 w 64"/>
                <a:gd name="T25" fmla="*/ 0 h 37"/>
                <a:gd name="T26" fmla="*/ 64 w 64"/>
                <a:gd name="T27" fmla="*/ 37 h 3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64" h="37">
                  <a:moveTo>
                    <a:pt x="0" y="37"/>
                  </a:moveTo>
                  <a:lnTo>
                    <a:pt x="33" y="17"/>
                  </a:lnTo>
                  <a:lnTo>
                    <a:pt x="64" y="0"/>
                  </a:lnTo>
                  <a:lnTo>
                    <a:pt x="30" y="20"/>
                  </a:lnTo>
                  <a:lnTo>
                    <a:pt x="0" y="37"/>
                  </a:lnTo>
                  <a:close/>
                </a:path>
              </a:pathLst>
            </a:custGeom>
            <a:solidFill>
              <a:srgbClr val="5D619E"/>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79320" name="Freeform 120"/>
            <p:cNvSpPr>
              <a:spLocks/>
            </p:cNvSpPr>
            <p:nvPr/>
          </p:nvSpPr>
          <p:spPr bwMode="auto">
            <a:xfrm>
              <a:off x="5050" y="2265"/>
              <a:ext cx="59" cy="158"/>
            </a:xfrm>
            <a:custGeom>
              <a:avLst/>
              <a:gdLst>
                <a:gd name="T0" fmla="*/ 0 w 103"/>
                <a:gd name="T1" fmla="*/ 20 h 275"/>
                <a:gd name="T2" fmla="*/ 34 w 103"/>
                <a:gd name="T3" fmla="*/ 0 h 275"/>
                <a:gd name="T4" fmla="*/ 59 w 103"/>
                <a:gd name="T5" fmla="*/ 84 h 275"/>
                <a:gd name="T6" fmla="*/ 34 w 103"/>
                <a:gd name="T7" fmla="*/ 138 h 275"/>
                <a:gd name="T8" fmla="*/ 0 w 103"/>
                <a:gd name="T9" fmla="*/ 158 h 275"/>
                <a:gd name="T10" fmla="*/ 25 w 103"/>
                <a:gd name="T11" fmla="*/ 103 h 275"/>
                <a:gd name="T12" fmla="*/ 0 w 103"/>
                <a:gd name="T13" fmla="*/ 20 h 275"/>
                <a:gd name="T14" fmla="*/ 0 w 103"/>
                <a:gd name="T15" fmla="*/ 20 h 275"/>
                <a:gd name="T16" fmla="*/ 0 w 103"/>
                <a:gd name="T17" fmla="*/ 20 h 27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03"/>
                <a:gd name="T28" fmla="*/ 0 h 275"/>
                <a:gd name="T29" fmla="*/ 103 w 103"/>
                <a:gd name="T30" fmla="*/ 275 h 27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03" h="275">
                  <a:moveTo>
                    <a:pt x="0" y="34"/>
                  </a:moveTo>
                  <a:cubicBezTo>
                    <a:pt x="59" y="0"/>
                    <a:pt x="59" y="0"/>
                    <a:pt x="59" y="0"/>
                  </a:cubicBezTo>
                  <a:cubicBezTo>
                    <a:pt x="86" y="46"/>
                    <a:pt x="103" y="99"/>
                    <a:pt x="103" y="146"/>
                  </a:cubicBezTo>
                  <a:cubicBezTo>
                    <a:pt x="102" y="193"/>
                    <a:pt x="86" y="226"/>
                    <a:pt x="59" y="241"/>
                  </a:cubicBezTo>
                  <a:cubicBezTo>
                    <a:pt x="0" y="275"/>
                    <a:pt x="0" y="275"/>
                    <a:pt x="0" y="275"/>
                  </a:cubicBezTo>
                  <a:cubicBezTo>
                    <a:pt x="27" y="260"/>
                    <a:pt x="44" y="227"/>
                    <a:pt x="44" y="180"/>
                  </a:cubicBezTo>
                  <a:cubicBezTo>
                    <a:pt x="44" y="133"/>
                    <a:pt x="27" y="81"/>
                    <a:pt x="0" y="34"/>
                  </a:cubicBezTo>
                  <a:cubicBezTo>
                    <a:pt x="0" y="34"/>
                    <a:pt x="0" y="34"/>
                    <a:pt x="0" y="34"/>
                  </a:cubicBezTo>
                  <a:cubicBezTo>
                    <a:pt x="0" y="34"/>
                    <a:pt x="0" y="34"/>
                    <a:pt x="0" y="34"/>
                  </a:cubicBezTo>
                  <a:close/>
                </a:path>
              </a:pathLst>
            </a:custGeom>
            <a:solidFill>
              <a:srgbClr val="18317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79321" name="Freeform 121"/>
            <p:cNvSpPr>
              <a:spLocks/>
            </p:cNvSpPr>
            <p:nvPr/>
          </p:nvSpPr>
          <p:spPr bwMode="auto">
            <a:xfrm>
              <a:off x="5019" y="2285"/>
              <a:ext cx="56" cy="138"/>
            </a:xfrm>
            <a:custGeom>
              <a:avLst/>
              <a:gdLst>
                <a:gd name="T0" fmla="*/ 31 w 97"/>
                <a:gd name="T1" fmla="*/ 0 h 241"/>
                <a:gd name="T2" fmla="*/ 56 w 97"/>
                <a:gd name="T3" fmla="*/ 84 h 241"/>
                <a:gd name="T4" fmla="*/ 31 w 97"/>
                <a:gd name="T5" fmla="*/ 138 h 241"/>
                <a:gd name="T6" fmla="*/ 0 w 97"/>
                <a:gd name="T7" fmla="*/ 86 h 241"/>
                <a:gd name="T8" fmla="*/ 13 w 97"/>
                <a:gd name="T9" fmla="*/ 59 h 241"/>
                <a:gd name="T10" fmla="*/ 1 w 97"/>
                <a:gd name="T11" fmla="*/ 17 h 241"/>
                <a:gd name="T12" fmla="*/ 31 w 97"/>
                <a:gd name="T13" fmla="*/ 0 h 241"/>
                <a:gd name="T14" fmla="*/ 31 w 97"/>
                <a:gd name="T15" fmla="*/ 0 h 241"/>
                <a:gd name="T16" fmla="*/ 31 w 97"/>
                <a:gd name="T17" fmla="*/ 0 h 24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97"/>
                <a:gd name="T28" fmla="*/ 0 h 241"/>
                <a:gd name="T29" fmla="*/ 97 w 97"/>
                <a:gd name="T30" fmla="*/ 241 h 24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97" h="241">
                  <a:moveTo>
                    <a:pt x="53" y="0"/>
                  </a:moveTo>
                  <a:cubicBezTo>
                    <a:pt x="80" y="47"/>
                    <a:pt x="97" y="99"/>
                    <a:pt x="97" y="146"/>
                  </a:cubicBezTo>
                  <a:cubicBezTo>
                    <a:pt x="97" y="193"/>
                    <a:pt x="80" y="226"/>
                    <a:pt x="53" y="241"/>
                  </a:cubicBezTo>
                  <a:cubicBezTo>
                    <a:pt x="0" y="150"/>
                    <a:pt x="0" y="150"/>
                    <a:pt x="0" y="150"/>
                  </a:cubicBezTo>
                  <a:cubicBezTo>
                    <a:pt x="14" y="143"/>
                    <a:pt x="22" y="126"/>
                    <a:pt x="22" y="103"/>
                  </a:cubicBezTo>
                  <a:cubicBezTo>
                    <a:pt x="22" y="79"/>
                    <a:pt x="14" y="54"/>
                    <a:pt x="1" y="30"/>
                  </a:cubicBezTo>
                  <a:cubicBezTo>
                    <a:pt x="53" y="0"/>
                    <a:pt x="53" y="0"/>
                    <a:pt x="53" y="0"/>
                  </a:cubicBezTo>
                  <a:cubicBezTo>
                    <a:pt x="53" y="0"/>
                    <a:pt x="53" y="0"/>
                    <a:pt x="53" y="0"/>
                  </a:cubicBezTo>
                  <a:cubicBezTo>
                    <a:pt x="53" y="0"/>
                    <a:pt x="53" y="0"/>
                    <a:pt x="53" y="0"/>
                  </a:cubicBezTo>
                  <a:close/>
                </a:path>
              </a:pathLst>
            </a:custGeom>
            <a:solidFill>
              <a:srgbClr val="36468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79322" name="Freeform 122"/>
            <p:cNvSpPr>
              <a:spLocks/>
            </p:cNvSpPr>
            <p:nvPr/>
          </p:nvSpPr>
          <p:spPr bwMode="auto">
            <a:xfrm>
              <a:off x="5071" y="2255"/>
              <a:ext cx="77" cy="257"/>
            </a:xfrm>
            <a:custGeom>
              <a:avLst/>
              <a:gdLst>
                <a:gd name="T0" fmla="*/ 31 w 135"/>
                <a:gd name="T1" fmla="*/ 0 h 447"/>
                <a:gd name="T2" fmla="*/ 76 w 135"/>
                <a:gd name="T3" fmla="*/ 155 h 447"/>
                <a:gd name="T4" fmla="*/ 30 w 135"/>
                <a:gd name="T5" fmla="*/ 257 h 447"/>
                <a:gd name="T6" fmla="*/ 0 w 135"/>
                <a:gd name="T7" fmla="*/ 205 h 447"/>
                <a:gd name="T8" fmla="*/ 34 w 135"/>
                <a:gd name="T9" fmla="*/ 131 h 447"/>
                <a:gd name="T10" fmla="*/ 1 w 135"/>
                <a:gd name="T11" fmla="*/ 17 h 447"/>
                <a:gd name="T12" fmla="*/ 31 w 135"/>
                <a:gd name="T13" fmla="*/ 0 h 447"/>
                <a:gd name="T14" fmla="*/ 31 w 135"/>
                <a:gd name="T15" fmla="*/ 0 h 447"/>
                <a:gd name="T16" fmla="*/ 31 w 135"/>
                <a:gd name="T17" fmla="*/ 0 h 44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35"/>
                <a:gd name="T28" fmla="*/ 0 h 447"/>
                <a:gd name="T29" fmla="*/ 135 w 135"/>
                <a:gd name="T30" fmla="*/ 447 h 44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35" h="447">
                  <a:moveTo>
                    <a:pt x="54" y="0"/>
                  </a:moveTo>
                  <a:cubicBezTo>
                    <a:pt x="104" y="86"/>
                    <a:pt x="135" y="183"/>
                    <a:pt x="134" y="270"/>
                  </a:cubicBezTo>
                  <a:cubicBezTo>
                    <a:pt x="134" y="357"/>
                    <a:pt x="103" y="418"/>
                    <a:pt x="53" y="447"/>
                  </a:cubicBezTo>
                  <a:cubicBezTo>
                    <a:pt x="0" y="356"/>
                    <a:pt x="0" y="356"/>
                    <a:pt x="0" y="356"/>
                  </a:cubicBezTo>
                  <a:cubicBezTo>
                    <a:pt x="37" y="335"/>
                    <a:pt x="60" y="291"/>
                    <a:pt x="60" y="227"/>
                  </a:cubicBezTo>
                  <a:cubicBezTo>
                    <a:pt x="60" y="163"/>
                    <a:pt x="38" y="93"/>
                    <a:pt x="1" y="30"/>
                  </a:cubicBezTo>
                  <a:cubicBezTo>
                    <a:pt x="54" y="0"/>
                    <a:pt x="54" y="0"/>
                    <a:pt x="54" y="0"/>
                  </a:cubicBezTo>
                  <a:cubicBezTo>
                    <a:pt x="54" y="0"/>
                    <a:pt x="54" y="0"/>
                    <a:pt x="54" y="0"/>
                  </a:cubicBezTo>
                  <a:cubicBezTo>
                    <a:pt x="54" y="0"/>
                    <a:pt x="54" y="0"/>
                    <a:pt x="54" y="0"/>
                  </a:cubicBezTo>
                  <a:close/>
                </a:path>
              </a:pathLst>
            </a:custGeom>
            <a:solidFill>
              <a:srgbClr val="36468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79323" name="Freeform 123"/>
            <p:cNvSpPr>
              <a:spLocks/>
            </p:cNvSpPr>
            <p:nvPr/>
          </p:nvSpPr>
          <p:spPr bwMode="auto">
            <a:xfrm>
              <a:off x="5101" y="2236"/>
              <a:ext cx="81" cy="276"/>
            </a:xfrm>
            <a:custGeom>
              <a:avLst/>
              <a:gdLst>
                <a:gd name="T0" fmla="*/ 1 w 140"/>
                <a:gd name="T1" fmla="*/ 20 h 481"/>
                <a:gd name="T2" fmla="*/ 35 w 140"/>
                <a:gd name="T3" fmla="*/ 0 h 481"/>
                <a:gd name="T4" fmla="*/ 81 w 140"/>
                <a:gd name="T5" fmla="*/ 155 h 481"/>
                <a:gd name="T6" fmla="*/ 34 w 140"/>
                <a:gd name="T7" fmla="*/ 256 h 481"/>
                <a:gd name="T8" fmla="*/ 0 w 140"/>
                <a:gd name="T9" fmla="*/ 276 h 481"/>
                <a:gd name="T10" fmla="*/ 47 w 140"/>
                <a:gd name="T11" fmla="*/ 174 h 481"/>
                <a:gd name="T12" fmla="*/ 1 w 140"/>
                <a:gd name="T13" fmla="*/ 20 h 481"/>
                <a:gd name="T14" fmla="*/ 1 w 140"/>
                <a:gd name="T15" fmla="*/ 20 h 481"/>
                <a:gd name="T16" fmla="*/ 1 w 140"/>
                <a:gd name="T17" fmla="*/ 20 h 48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40"/>
                <a:gd name="T28" fmla="*/ 0 h 481"/>
                <a:gd name="T29" fmla="*/ 140 w 140"/>
                <a:gd name="T30" fmla="*/ 481 h 48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40" h="481">
                  <a:moveTo>
                    <a:pt x="1" y="34"/>
                  </a:moveTo>
                  <a:cubicBezTo>
                    <a:pt x="60" y="0"/>
                    <a:pt x="60" y="0"/>
                    <a:pt x="60" y="0"/>
                  </a:cubicBezTo>
                  <a:cubicBezTo>
                    <a:pt x="110" y="86"/>
                    <a:pt x="140" y="183"/>
                    <a:pt x="140" y="270"/>
                  </a:cubicBezTo>
                  <a:cubicBezTo>
                    <a:pt x="140" y="357"/>
                    <a:pt x="109" y="418"/>
                    <a:pt x="59" y="447"/>
                  </a:cubicBezTo>
                  <a:cubicBezTo>
                    <a:pt x="0" y="481"/>
                    <a:pt x="0" y="481"/>
                    <a:pt x="0" y="481"/>
                  </a:cubicBezTo>
                  <a:cubicBezTo>
                    <a:pt x="50" y="452"/>
                    <a:pt x="81" y="391"/>
                    <a:pt x="81" y="304"/>
                  </a:cubicBezTo>
                  <a:cubicBezTo>
                    <a:pt x="82" y="217"/>
                    <a:pt x="51" y="120"/>
                    <a:pt x="1" y="34"/>
                  </a:cubicBezTo>
                  <a:cubicBezTo>
                    <a:pt x="1" y="34"/>
                    <a:pt x="1" y="34"/>
                    <a:pt x="1" y="34"/>
                  </a:cubicBezTo>
                  <a:cubicBezTo>
                    <a:pt x="1" y="34"/>
                    <a:pt x="1" y="34"/>
                    <a:pt x="1" y="34"/>
                  </a:cubicBezTo>
                  <a:close/>
                </a:path>
              </a:pathLst>
            </a:custGeom>
            <a:solidFill>
              <a:srgbClr val="18317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79324" name="Freeform 124"/>
            <p:cNvSpPr>
              <a:spLocks/>
            </p:cNvSpPr>
            <p:nvPr/>
          </p:nvSpPr>
          <p:spPr bwMode="auto">
            <a:xfrm>
              <a:off x="5071" y="2236"/>
              <a:ext cx="65" cy="36"/>
            </a:xfrm>
            <a:custGeom>
              <a:avLst/>
              <a:gdLst>
                <a:gd name="T0" fmla="*/ 0 w 65"/>
                <a:gd name="T1" fmla="*/ 36 h 36"/>
                <a:gd name="T2" fmla="*/ 34 w 65"/>
                <a:gd name="T3" fmla="*/ 17 h 36"/>
                <a:gd name="T4" fmla="*/ 65 w 65"/>
                <a:gd name="T5" fmla="*/ 0 h 36"/>
                <a:gd name="T6" fmla="*/ 31 w 65"/>
                <a:gd name="T7" fmla="*/ 19 h 36"/>
                <a:gd name="T8" fmla="*/ 0 w 65"/>
                <a:gd name="T9" fmla="*/ 36 h 36"/>
                <a:gd name="T10" fmla="*/ 0 w 65"/>
                <a:gd name="T11" fmla="*/ 36 h 36"/>
                <a:gd name="T12" fmla="*/ 0 w 65"/>
                <a:gd name="T13" fmla="*/ 36 h 36"/>
                <a:gd name="T14" fmla="*/ 0 w 65"/>
                <a:gd name="T15" fmla="*/ 36 h 36"/>
                <a:gd name="T16" fmla="*/ 0 60000 65536"/>
                <a:gd name="T17" fmla="*/ 0 60000 65536"/>
                <a:gd name="T18" fmla="*/ 0 60000 65536"/>
                <a:gd name="T19" fmla="*/ 0 60000 65536"/>
                <a:gd name="T20" fmla="*/ 0 60000 65536"/>
                <a:gd name="T21" fmla="*/ 0 60000 65536"/>
                <a:gd name="T22" fmla="*/ 0 60000 65536"/>
                <a:gd name="T23" fmla="*/ 0 60000 65536"/>
                <a:gd name="T24" fmla="*/ 0 w 65"/>
                <a:gd name="T25" fmla="*/ 0 h 36"/>
                <a:gd name="T26" fmla="*/ 65 w 65"/>
                <a:gd name="T27" fmla="*/ 36 h 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65" h="36">
                  <a:moveTo>
                    <a:pt x="0" y="36"/>
                  </a:moveTo>
                  <a:lnTo>
                    <a:pt x="34" y="17"/>
                  </a:lnTo>
                  <a:lnTo>
                    <a:pt x="65" y="0"/>
                  </a:lnTo>
                  <a:lnTo>
                    <a:pt x="31" y="19"/>
                  </a:lnTo>
                  <a:lnTo>
                    <a:pt x="0" y="36"/>
                  </a:lnTo>
                  <a:close/>
                </a:path>
              </a:pathLst>
            </a:custGeom>
            <a:solidFill>
              <a:srgbClr val="5D619E"/>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79325" name="Freeform 125"/>
            <p:cNvSpPr>
              <a:spLocks/>
            </p:cNvSpPr>
            <p:nvPr/>
          </p:nvSpPr>
          <p:spPr bwMode="auto">
            <a:xfrm>
              <a:off x="5121" y="2207"/>
              <a:ext cx="64" cy="37"/>
            </a:xfrm>
            <a:custGeom>
              <a:avLst/>
              <a:gdLst>
                <a:gd name="T0" fmla="*/ 0 w 64"/>
                <a:gd name="T1" fmla="*/ 37 h 37"/>
                <a:gd name="T2" fmla="*/ 34 w 64"/>
                <a:gd name="T3" fmla="*/ 18 h 37"/>
                <a:gd name="T4" fmla="*/ 64 w 64"/>
                <a:gd name="T5" fmla="*/ 0 h 37"/>
                <a:gd name="T6" fmla="*/ 30 w 64"/>
                <a:gd name="T7" fmla="*/ 20 h 37"/>
                <a:gd name="T8" fmla="*/ 0 w 64"/>
                <a:gd name="T9" fmla="*/ 37 h 37"/>
                <a:gd name="T10" fmla="*/ 0 w 64"/>
                <a:gd name="T11" fmla="*/ 37 h 37"/>
                <a:gd name="T12" fmla="*/ 0 w 64"/>
                <a:gd name="T13" fmla="*/ 37 h 37"/>
                <a:gd name="T14" fmla="*/ 0 w 64"/>
                <a:gd name="T15" fmla="*/ 37 h 37"/>
                <a:gd name="T16" fmla="*/ 0 60000 65536"/>
                <a:gd name="T17" fmla="*/ 0 60000 65536"/>
                <a:gd name="T18" fmla="*/ 0 60000 65536"/>
                <a:gd name="T19" fmla="*/ 0 60000 65536"/>
                <a:gd name="T20" fmla="*/ 0 60000 65536"/>
                <a:gd name="T21" fmla="*/ 0 60000 65536"/>
                <a:gd name="T22" fmla="*/ 0 60000 65536"/>
                <a:gd name="T23" fmla="*/ 0 60000 65536"/>
                <a:gd name="T24" fmla="*/ 0 w 64"/>
                <a:gd name="T25" fmla="*/ 0 h 37"/>
                <a:gd name="T26" fmla="*/ 64 w 64"/>
                <a:gd name="T27" fmla="*/ 37 h 3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64" h="37">
                  <a:moveTo>
                    <a:pt x="0" y="37"/>
                  </a:moveTo>
                  <a:lnTo>
                    <a:pt x="34" y="18"/>
                  </a:lnTo>
                  <a:lnTo>
                    <a:pt x="64" y="0"/>
                  </a:lnTo>
                  <a:lnTo>
                    <a:pt x="30" y="20"/>
                  </a:lnTo>
                  <a:lnTo>
                    <a:pt x="0" y="37"/>
                  </a:lnTo>
                  <a:close/>
                </a:path>
              </a:pathLst>
            </a:custGeom>
            <a:solidFill>
              <a:srgbClr val="5D619E"/>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79326" name="Freeform 126"/>
            <p:cNvSpPr>
              <a:spLocks/>
            </p:cNvSpPr>
            <p:nvPr/>
          </p:nvSpPr>
          <p:spPr bwMode="auto">
            <a:xfrm>
              <a:off x="5150" y="2207"/>
              <a:ext cx="102" cy="391"/>
            </a:xfrm>
            <a:custGeom>
              <a:avLst/>
              <a:gdLst>
                <a:gd name="T0" fmla="*/ 1 w 177"/>
                <a:gd name="T1" fmla="*/ 20 h 678"/>
                <a:gd name="T2" fmla="*/ 35 w 177"/>
                <a:gd name="T3" fmla="*/ 0 h 678"/>
                <a:gd name="T4" fmla="*/ 101 w 177"/>
                <a:gd name="T5" fmla="*/ 224 h 678"/>
                <a:gd name="T6" fmla="*/ 34 w 177"/>
                <a:gd name="T7" fmla="*/ 371 h 678"/>
                <a:gd name="T8" fmla="*/ 0 w 177"/>
                <a:gd name="T9" fmla="*/ 391 h 678"/>
                <a:gd name="T10" fmla="*/ 67 w 177"/>
                <a:gd name="T11" fmla="*/ 244 h 678"/>
                <a:gd name="T12" fmla="*/ 1 w 177"/>
                <a:gd name="T13" fmla="*/ 20 h 678"/>
                <a:gd name="T14" fmla="*/ 1 w 177"/>
                <a:gd name="T15" fmla="*/ 20 h 678"/>
                <a:gd name="T16" fmla="*/ 1 w 177"/>
                <a:gd name="T17" fmla="*/ 20 h 67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77"/>
                <a:gd name="T28" fmla="*/ 0 h 678"/>
                <a:gd name="T29" fmla="*/ 177 w 177"/>
                <a:gd name="T30" fmla="*/ 678 h 67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77" h="678">
                  <a:moveTo>
                    <a:pt x="2" y="34"/>
                  </a:moveTo>
                  <a:cubicBezTo>
                    <a:pt x="61" y="0"/>
                    <a:pt x="61" y="0"/>
                    <a:pt x="61" y="0"/>
                  </a:cubicBezTo>
                  <a:cubicBezTo>
                    <a:pt x="132" y="124"/>
                    <a:pt x="177" y="263"/>
                    <a:pt x="176" y="389"/>
                  </a:cubicBezTo>
                  <a:cubicBezTo>
                    <a:pt x="176" y="514"/>
                    <a:pt x="131" y="602"/>
                    <a:pt x="59" y="643"/>
                  </a:cubicBezTo>
                  <a:cubicBezTo>
                    <a:pt x="0" y="678"/>
                    <a:pt x="0" y="678"/>
                    <a:pt x="0" y="678"/>
                  </a:cubicBezTo>
                  <a:cubicBezTo>
                    <a:pt x="72" y="637"/>
                    <a:pt x="117" y="548"/>
                    <a:pt x="117" y="423"/>
                  </a:cubicBezTo>
                  <a:cubicBezTo>
                    <a:pt x="118" y="297"/>
                    <a:pt x="74" y="158"/>
                    <a:pt x="2" y="34"/>
                  </a:cubicBezTo>
                  <a:cubicBezTo>
                    <a:pt x="2" y="34"/>
                    <a:pt x="2" y="34"/>
                    <a:pt x="2" y="34"/>
                  </a:cubicBezTo>
                  <a:cubicBezTo>
                    <a:pt x="2" y="34"/>
                    <a:pt x="2" y="34"/>
                    <a:pt x="2" y="34"/>
                  </a:cubicBezTo>
                  <a:close/>
                </a:path>
              </a:pathLst>
            </a:custGeom>
            <a:solidFill>
              <a:srgbClr val="18317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79327" name="Freeform 127"/>
            <p:cNvSpPr>
              <a:spLocks/>
            </p:cNvSpPr>
            <p:nvPr/>
          </p:nvSpPr>
          <p:spPr bwMode="auto">
            <a:xfrm>
              <a:off x="5120" y="2227"/>
              <a:ext cx="98" cy="371"/>
            </a:xfrm>
            <a:custGeom>
              <a:avLst/>
              <a:gdLst>
                <a:gd name="T0" fmla="*/ 31 w 170"/>
                <a:gd name="T1" fmla="*/ 0 h 644"/>
                <a:gd name="T2" fmla="*/ 97 w 170"/>
                <a:gd name="T3" fmla="*/ 224 h 644"/>
                <a:gd name="T4" fmla="*/ 30 w 170"/>
                <a:gd name="T5" fmla="*/ 371 h 644"/>
                <a:gd name="T6" fmla="*/ 0 w 170"/>
                <a:gd name="T7" fmla="*/ 319 h 644"/>
                <a:gd name="T8" fmla="*/ 55 w 170"/>
                <a:gd name="T9" fmla="*/ 199 h 644"/>
                <a:gd name="T10" fmla="*/ 1 w 170"/>
                <a:gd name="T11" fmla="*/ 17 h 644"/>
                <a:gd name="T12" fmla="*/ 31 w 170"/>
                <a:gd name="T13" fmla="*/ 0 h 644"/>
                <a:gd name="T14" fmla="*/ 31 w 170"/>
                <a:gd name="T15" fmla="*/ 0 h 644"/>
                <a:gd name="T16" fmla="*/ 31 w 170"/>
                <a:gd name="T17" fmla="*/ 0 h 64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70"/>
                <a:gd name="T28" fmla="*/ 0 h 644"/>
                <a:gd name="T29" fmla="*/ 170 w 170"/>
                <a:gd name="T30" fmla="*/ 644 h 64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70" h="644">
                  <a:moveTo>
                    <a:pt x="54" y="0"/>
                  </a:moveTo>
                  <a:cubicBezTo>
                    <a:pt x="126" y="124"/>
                    <a:pt x="170" y="263"/>
                    <a:pt x="169" y="389"/>
                  </a:cubicBezTo>
                  <a:cubicBezTo>
                    <a:pt x="169" y="514"/>
                    <a:pt x="124" y="603"/>
                    <a:pt x="52" y="644"/>
                  </a:cubicBezTo>
                  <a:cubicBezTo>
                    <a:pt x="0" y="553"/>
                    <a:pt x="0" y="553"/>
                    <a:pt x="0" y="553"/>
                  </a:cubicBezTo>
                  <a:cubicBezTo>
                    <a:pt x="58" y="519"/>
                    <a:pt x="95" y="448"/>
                    <a:pt x="95" y="346"/>
                  </a:cubicBezTo>
                  <a:cubicBezTo>
                    <a:pt x="95" y="244"/>
                    <a:pt x="59" y="131"/>
                    <a:pt x="1" y="30"/>
                  </a:cubicBezTo>
                  <a:cubicBezTo>
                    <a:pt x="54" y="0"/>
                    <a:pt x="54" y="0"/>
                    <a:pt x="54" y="0"/>
                  </a:cubicBezTo>
                  <a:cubicBezTo>
                    <a:pt x="54" y="0"/>
                    <a:pt x="54" y="0"/>
                    <a:pt x="54" y="0"/>
                  </a:cubicBezTo>
                  <a:cubicBezTo>
                    <a:pt x="54" y="0"/>
                    <a:pt x="54" y="0"/>
                    <a:pt x="54" y="0"/>
                  </a:cubicBezTo>
                  <a:close/>
                </a:path>
              </a:pathLst>
            </a:custGeom>
            <a:solidFill>
              <a:srgbClr val="36468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79328" name="Freeform 128"/>
            <p:cNvSpPr>
              <a:spLocks/>
            </p:cNvSpPr>
            <p:nvPr/>
          </p:nvSpPr>
          <p:spPr bwMode="auto">
            <a:xfrm>
              <a:off x="4936" y="2542"/>
              <a:ext cx="39" cy="23"/>
            </a:xfrm>
            <a:custGeom>
              <a:avLst/>
              <a:gdLst>
                <a:gd name="T0" fmla="*/ 34 w 39"/>
                <a:gd name="T1" fmla="*/ 0 h 23"/>
                <a:gd name="T2" fmla="*/ 0 w 39"/>
                <a:gd name="T3" fmla="*/ 19 h 23"/>
                <a:gd name="T4" fmla="*/ 6 w 39"/>
                <a:gd name="T5" fmla="*/ 23 h 23"/>
                <a:gd name="T6" fmla="*/ 39 w 39"/>
                <a:gd name="T7" fmla="*/ 3 h 23"/>
                <a:gd name="T8" fmla="*/ 34 w 39"/>
                <a:gd name="T9" fmla="*/ 0 h 23"/>
                <a:gd name="T10" fmla="*/ 34 w 39"/>
                <a:gd name="T11" fmla="*/ 0 h 23"/>
                <a:gd name="T12" fmla="*/ 0 60000 65536"/>
                <a:gd name="T13" fmla="*/ 0 60000 65536"/>
                <a:gd name="T14" fmla="*/ 0 60000 65536"/>
                <a:gd name="T15" fmla="*/ 0 60000 65536"/>
                <a:gd name="T16" fmla="*/ 0 60000 65536"/>
                <a:gd name="T17" fmla="*/ 0 60000 65536"/>
                <a:gd name="T18" fmla="*/ 0 w 39"/>
                <a:gd name="T19" fmla="*/ 0 h 23"/>
                <a:gd name="T20" fmla="*/ 39 w 39"/>
                <a:gd name="T21" fmla="*/ 23 h 23"/>
              </a:gdLst>
              <a:ahLst/>
              <a:cxnLst>
                <a:cxn ang="T12">
                  <a:pos x="T0" y="T1"/>
                </a:cxn>
                <a:cxn ang="T13">
                  <a:pos x="T2" y="T3"/>
                </a:cxn>
                <a:cxn ang="T14">
                  <a:pos x="T4" y="T5"/>
                </a:cxn>
                <a:cxn ang="T15">
                  <a:pos x="T6" y="T7"/>
                </a:cxn>
                <a:cxn ang="T16">
                  <a:pos x="T8" y="T9"/>
                </a:cxn>
                <a:cxn ang="T17">
                  <a:pos x="T10" y="T11"/>
                </a:cxn>
              </a:cxnLst>
              <a:rect l="T18" t="T19" r="T20" b="T21"/>
              <a:pathLst>
                <a:path w="39" h="23">
                  <a:moveTo>
                    <a:pt x="34" y="0"/>
                  </a:moveTo>
                  <a:lnTo>
                    <a:pt x="0" y="19"/>
                  </a:lnTo>
                  <a:lnTo>
                    <a:pt x="6" y="23"/>
                  </a:lnTo>
                  <a:lnTo>
                    <a:pt x="39" y="3"/>
                  </a:lnTo>
                  <a:lnTo>
                    <a:pt x="34" y="0"/>
                  </a:lnTo>
                  <a:close/>
                </a:path>
              </a:pathLst>
            </a:custGeom>
            <a:solidFill>
              <a:srgbClr val="4E61A4"/>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grpSp>
      <p:pic>
        <p:nvPicPr>
          <p:cNvPr id="179329" name="Picture 482"/>
          <p:cNvPicPr preferRelativeResize="0">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04838" y="1538288"/>
            <a:ext cx="609600"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9330" name="Picture 483" descr="chart2">
            <a:hlinkClick r:id="rId16"/>
          </p:cNvPr>
          <p:cNvPicPr preferRelativeResize="0">
            <a:picLocks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300163" y="1538288"/>
            <a:ext cx="609600"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9331" name="Picture 579"/>
          <p:cNvPicPr preferRelativeResize="0">
            <a:picLocks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298575" y="1860550"/>
            <a:ext cx="6096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79332" name="Group 580"/>
          <p:cNvGrpSpPr>
            <a:grpSpLocks/>
          </p:cNvGrpSpPr>
          <p:nvPr/>
        </p:nvGrpSpPr>
        <p:grpSpPr bwMode="auto">
          <a:xfrm>
            <a:off x="611188" y="1860550"/>
            <a:ext cx="609600" cy="287338"/>
            <a:chOff x="1230" y="532"/>
            <a:chExt cx="4231" cy="2131"/>
          </a:xfrm>
        </p:grpSpPr>
        <p:pic>
          <p:nvPicPr>
            <p:cNvPr id="179333" name="Picture 581"/>
            <p:cNvPicPr preferRelativeResize="0">
              <a:picLocks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1230" y="532"/>
              <a:ext cx="4218" cy="1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9334" name="Picture 582"/>
            <p:cNvPicPr preferRelativeResize="0">
              <a:picLocks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242" y="1847"/>
              <a:ext cx="4219" cy="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79335" name="Picture 135" descr="边缘交换机"/>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779463" y="4330700"/>
            <a:ext cx="300037" cy="160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79336" name="Group 136"/>
          <p:cNvGrpSpPr>
            <a:grpSpLocks noChangeAspect="1"/>
          </p:cNvGrpSpPr>
          <p:nvPr/>
        </p:nvGrpSpPr>
        <p:grpSpPr bwMode="auto">
          <a:xfrm>
            <a:off x="1646238" y="4318000"/>
            <a:ext cx="696912" cy="215900"/>
            <a:chOff x="4287" y="1312"/>
            <a:chExt cx="1057" cy="366"/>
          </a:xfrm>
        </p:grpSpPr>
        <p:grpSp>
          <p:nvGrpSpPr>
            <p:cNvPr id="179337" name="Group 137"/>
            <p:cNvGrpSpPr>
              <a:grpSpLocks noChangeAspect="1"/>
            </p:cNvGrpSpPr>
            <p:nvPr/>
          </p:nvGrpSpPr>
          <p:grpSpPr bwMode="auto">
            <a:xfrm>
              <a:off x="4287" y="1312"/>
              <a:ext cx="1057" cy="366"/>
              <a:chOff x="4263" y="2364"/>
              <a:chExt cx="930" cy="1043"/>
            </a:xfrm>
          </p:grpSpPr>
          <p:grpSp>
            <p:nvGrpSpPr>
              <p:cNvPr id="179338" name="Group 138"/>
              <p:cNvGrpSpPr>
                <a:grpSpLocks noChangeAspect="1"/>
              </p:cNvGrpSpPr>
              <p:nvPr/>
            </p:nvGrpSpPr>
            <p:grpSpPr bwMode="auto">
              <a:xfrm>
                <a:off x="4263" y="2387"/>
                <a:ext cx="903" cy="1018"/>
                <a:chOff x="1383" y="460"/>
                <a:chExt cx="744" cy="924"/>
              </a:xfrm>
            </p:grpSpPr>
            <p:pic>
              <p:nvPicPr>
                <p:cNvPr id="179339" name="Picture 139" descr="中继器"/>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83" y="550"/>
                  <a:ext cx="743" cy="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9340" name="Picture 140" descr="通用交换机"/>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83" y="460"/>
                  <a:ext cx="744" cy="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79341" name="Freeform 141"/>
              <p:cNvSpPr>
                <a:spLocks noChangeAspect="1"/>
              </p:cNvSpPr>
              <p:nvPr/>
            </p:nvSpPr>
            <p:spPr bwMode="auto">
              <a:xfrm>
                <a:off x="4263" y="2364"/>
                <a:ext cx="930" cy="1043"/>
              </a:xfrm>
              <a:custGeom>
                <a:avLst/>
                <a:gdLst>
                  <a:gd name="T0" fmla="*/ 0 w 952"/>
                  <a:gd name="T1" fmla="*/ 245 h 1066"/>
                  <a:gd name="T2" fmla="*/ 465 w 952"/>
                  <a:gd name="T3" fmla="*/ 0 h 1066"/>
                  <a:gd name="T4" fmla="*/ 930 w 952"/>
                  <a:gd name="T5" fmla="*/ 245 h 1066"/>
                  <a:gd name="T6" fmla="*/ 930 w 952"/>
                  <a:gd name="T7" fmla="*/ 799 h 1066"/>
                  <a:gd name="T8" fmla="*/ 443 w 952"/>
                  <a:gd name="T9" fmla="*/ 1043 h 1066"/>
                  <a:gd name="T10" fmla="*/ 0 w 952"/>
                  <a:gd name="T11" fmla="*/ 799 h 1066"/>
                  <a:gd name="T12" fmla="*/ 0 w 952"/>
                  <a:gd name="T13" fmla="*/ 245 h 1066"/>
                  <a:gd name="T14" fmla="*/ 0 60000 65536"/>
                  <a:gd name="T15" fmla="*/ 0 60000 65536"/>
                  <a:gd name="T16" fmla="*/ 0 60000 65536"/>
                  <a:gd name="T17" fmla="*/ 0 60000 65536"/>
                  <a:gd name="T18" fmla="*/ 0 60000 65536"/>
                  <a:gd name="T19" fmla="*/ 0 60000 65536"/>
                  <a:gd name="T20" fmla="*/ 0 60000 65536"/>
                  <a:gd name="T21" fmla="*/ 0 w 952"/>
                  <a:gd name="T22" fmla="*/ 0 h 1066"/>
                  <a:gd name="T23" fmla="*/ 952 w 952"/>
                  <a:gd name="T24" fmla="*/ 1066 h 106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52" h="1066">
                    <a:moveTo>
                      <a:pt x="0" y="250"/>
                    </a:moveTo>
                    <a:lnTo>
                      <a:pt x="476" y="0"/>
                    </a:lnTo>
                    <a:lnTo>
                      <a:pt x="952" y="250"/>
                    </a:lnTo>
                    <a:lnTo>
                      <a:pt x="952" y="817"/>
                    </a:lnTo>
                    <a:lnTo>
                      <a:pt x="453" y="1066"/>
                    </a:lnTo>
                    <a:lnTo>
                      <a:pt x="0" y="817"/>
                    </a:lnTo>
                    <a:lnTo>
                      <a:pt x="0" y="250"/>
                    </a:lnTo>
                    <a:close/>
                  </a:path>
                </a:pathLst>
              </a:custGeom>
              <a:solidFill>
                <a:srgbClr val="FFFFFF">
                  <a:alpha val="58038"/>
                </a:srgbClr>
              </a:solidFill>
              <a:ln w="28575">
                <a:solidFill>
                  <a:srgbClr val="C0C0C0"/>
                </a:solidFill>
                <a:round/>
                <a:headEnd/>
                <a:tailEnd/>
              </a:ln>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grpSp>
        <p:grpSp>
          <p:nvGrpSpPr>
            <p:cNvPr id="179342" name="Group 142"/>
            <p:cNvGrpSpPr>
              <a:grpSpLocks noChangeAspect="1"/>
            </p:cNvGrpSpPr>
            <p:nvPr/>
          </p:nvGrpSpPr>
          <p:grpSpPr bwMode="auto">
            <a:xfrm>
              <a:off x="4329" y="1329"/>
              <a:ext cx="490" cy="343"/>
              <a:chOff x="4034" y="2692"/>
              <a:chExt cx="307" cy="319"/>
            </a:xfrm>
          </p:grpSpPr>
          <p:pic>
            <p:nvPicPr>
              <p:cNvPr id="179343" name="Picture 143" descr="通用交换机"/>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34" y="2818"/>
                <a:ext cx="279" cy="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9344" name="Picture 144" descr="SecBlade 防火墙模块02 [转换]"/>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34" y="2781"/>
                <a:ext cx="307" cy="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9345" name="Picture 145" descr="通用交换机"/>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34" y="2738"/>
                <a:ext cx="279" cy="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9346" name="Picture 146" descr="SecBlade 防火墙模块02 [转换]"/>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34" y="2692"/>
                <a:ext cx="307" cy="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79347" name="Group 147"/>
            <p:cNvGrpSpPr>
              <a:grpSpLocks noChangeAspect="1"/>
            </p:cNvGrpSpPr>
            <p:nvPr/>
          </p:nvGrpSpPr>
          <p:grpSpPr bwMode="auto">
            <a:xfrm>
              <a:off x="4819" y="1329"/>
              <a:ext cx="491" cy="343"/>
              <a:chOff x="4034" y="2692"/>
              <a:chExt cx="307" cy="319"/>
            </a:xfrm>
          </p:grpSpPr>
          <p:pic>
            <p:nvPicPr>
              <p:cNvPr id="179348" name="Picture 148" descr="通用交换机"/>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34" y="2818"/>
                <a:ext cx="279" cy="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9349" name="Picture 149" descr="SecBlade 防火墙模块02 [转换]"/>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34" y="2781"/>
                <a:ext cx="307" cy="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9350" name="Picture 150" descr="通用交换机"/>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34" y="2738"/>
                <a:ext cx="279" cy="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9351" name="Picture 151" descr="SecBlade 防火墙模块02 [转换]"/>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34" y="2692"/>
                <a:ext cx="307" cy="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179352" name="Group 152"/>
          <p:cNvGrpSpPr>
            <a:grpSpLocks noChangeAspect="1"/>
          </p:cNvGrpSpPr>
          <p:nvPr/>
        </p:nvGrpSpPr>
        <p:grpSpPr bwMode="auto">
          <a:xfrm>
            <a:off x="1646238" y="4878388"/>
            <a:ext cx="334962" cy="101600"/>
            <a:chOff x="3120" y="4464"/>
            <a:chExt cx="432" cy="167"/>
          </a:xfrm>
        </p:grpSpPr>
        <p:grpSp>
          <p:nvGrpSpPr>
            <p:cNvPr id="179353" name="Group 153"/>
            <p:cNvGrpSpPr>
              <a:grpSpLocks noChangeAspect="1"/>
            </p:cNvGrpSpPr>
            <p:nvPr/>
          </p:nvGrpSpPr>
          <p:grpSpPr bwMode="auto">
            <a:xfrm>
              <a:off x="3120" y="4464"/>
              <a:ext cx="424" cy="167"/>
              <a:chOff x="4263" y="2364"/>
              <a:chExt cx="930" cy="1043"/>
            </a:xfrm>
          </p:grpSpPr>
          <p:grpSp>
            <p:nvGrpSpPr>
              <p:cNvPr id="179354" name="Group 154"/>
              <p:cNvGrpSpPr>
                <a:grpSpLocks noChangeAspect="1"/>
              </p:cNvGrpSpPr>
              <p:nvPr/>
            </p:nvGrpSpPr>
            <p:grpSpPr bwMode="auto">
              <a:xfrm>
                <a:off x="4263" y="2387"/>
                <a:ext cx="903" cy="1018"/>
                <a:chOff x="1383" y="460"/>
                <a:chExt cx="744" cy="924"/>
              </a:xfrm>
            </p:grpSpPr>
            <p:pic>
              <p:nvPicPr>
                <p:cNvPr id="179355" name="Picture 155" descr="中继器"/>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383" y="550"/>
                  <a:ext cx="743" cy="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9356" name="Picture 156" descr="通用交换机"/>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383" y="460"/>
                  <a:ext cx="744" cy="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79357" name="Freeform 157"/>
              <p:cNvSpPr>
                <a:spLocks noChangeAspect="1"/>
              </p:cNvSpPr>
              <p:nvPr/>
            </p:nvSpPr>
            <p:spPr bwMode="auto">
              <a:xfrm>
                <a:off x="4263" y="2364"/>
                <a:ext cx="930" cy="1043"/>
              </a:xfrm>
              <a:custGeom>
                <a:avLst/>
                <a:gdLst>
                  <a:gd name="T0" fmla="*/ 0 w 952"/>
                  <a:gd name="T1" fmla="*/ 245 h 1066"/>
                  <a:gd name="T2" fmla="*/ 465 w 952"/>
                  <a:gd name="T3" fmla="*/ 0 h 1066"/>
                  <a:gd name="T4" fmla="*/ 930 w 952"/>
                  <a:gd name="T5" fmla="*/ 245 h 1066"/>
                  <a:gd name="T6" fmla="*/ 930 w 952"/>
                  <a:gd name="T7" fmla="*/ 799 h 1066"/>
                  <a:gd name="T8" fmla="*/ 443 w 952"/>
                  <a:gd name="T9" fmla="*/ 1043 h 1066"/>
                  <a:gd name="T10" fmla="*/ 0 w 952"/>
                  <a:gd name="T11" fmla="*/ 799 h 1066"/>
                  <a:gd name="T12" fmla="*/ 0 w 952"/>
                  <a:gd name="T13" fmla="*/ 245 h 1066"/>
                  <a:gd name="T14" fmla="*/ 0 60000 65536"/>
                  <a:gd name="T15" fmla="*/ 0 60000 65536"/>
                  <a:gd name="T16" fmla="*/ 0 60000 65536"/>
                  <a:gd name="T17" fmla="*/ 0 60000 65536"/>
                  <a:gd name="T18" fmla="*/ 0 60000 65536"/>
                  <a:gd name="T19" fmla="*/ 0 60000 65536"/>
                  <a:gd name="T20" fmla="*/ 0 60000 65536"/>
                  <a:gd name="T21" fmla="*/ 0 w 952"/>
                  <a:gd name="T22" fmla="*/ 0 h 1066"/>
                  <a:gd name="T23" fmla="*/ 952 w 952"/>
                  <a:gd name="T24" fmla="*/ 1066 h 106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52" h="1066">
                    <a:moveTo>
                      <a:pt x="0" y="250"/>
                    </a:moveTo>
                    <a:lnTo>
                      <a:pt x="476" y="0"/>
                    </a:lnTo>
                    <a:lnTo>
                      <a:pt x="952" y="250"/>
                    </a:lnTo>
                    <a:lnTo>
                      <a:pt x="952" y="817"/>
                    </a:lnTo>
                    <a:lnTo>
                      <a:pt x="453" y="1066"/>
                    </a:lnTo>
                    <a:lnTo>
                      <a:pt x="0" y="817"/>
                    </a:lnTo>
                    <a:lnTo>
                      <a:pt x="0" y="250"/>
                    </a:lnTo>
                    <a:close/>
                  </a:path>
                </a:pathLst>
              </a:custGeom>
              <a:solidFill>
                <a:srgbClr val="FFFFFF">
                  <a:alpha val="58038"/>
                </a:srgbClr>
              </a:solidFill>
              <a:ln w="28575">
                <a:solidFill>
                  <a:srgbClr val="C0C0C0"/>
                </a:solidFill>
                <a:round/>
                <a:headEnd/>
                <a:tailEnd/>
              </a:ln>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grpSp>
        <p:pic>
          <p:nvPicPr>
            <p:cNvPr id="179358" name="Picture 147" descr="边缘交换机"/>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120" y="4495"/>
              <a:ext cx="211" cy="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9359" name="Picture 147" descr="边缘交换机"/>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341" y="4495"/>
              <a:ext cx="211" cy="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79360" name="Group 160"/>
          <p:cNvGrpSpPr>
            <a:grpSpLocks noChangeAspect="1"/>
          </p:cNvGrpSpPr>
          <p:nvPr/>
        </p:nvGrpSpPr>
        <p:grpSpPr bwMode="auto">
          <a:xfrm>
            <a:off x="2020888" y="4878388"/>
            <a:ext cx="334962" cy="101600"/>
            <a:chOff x="3120" y="4464"/>
            <a:chExt cx="432" cy="167"/>
          </a:xfrm>
        </p:grpSpPr>
        <p:grpSp>
          <p:nvGrpSpPr>
            <p:cNvPr id="179361" name="Group 161"/>
            <p:cNvGrpSpPr>
              <a:grpSpLocks noChangeAspect="1"/>
            </p:cNvGrpSpPr>
            <p:nvPr/>
          </p:nvGrpSpPr>
          <p:grpSpPr bwMode="auto">
            <a:xfrm>
              <a:off x="3120" y="4464"/>
              <a:ext cx="424" cy="167"/>
              <a:chOff x="4263" y="2364"/>
              <a:chExt cx="930" cy="1043"/>
            </a:xfrm>
          </p:grpSpPr>
          <p:grpSp>
            <p:nvGrpSpPr>
              <p:cNvPr id="179362" name="Group 162"/>
              <p:cNvGrpSpPr>
                <a:grpSpLocks noChangeAspect="1"/>
              </p:cNvGrpSpPr>
              <p:nvPr/>
            </p:nvGrpSpPr>
            <p:grpSpPr bwMode="auto">
              <a:xfrm>
                <a:off x="4263" y="2387"/>
                <a:ext cx="903" cy="1018"/>
                <a:chOff x="1383" y="460"/>
                <a:chExt cx="744" cy="924"/>
              </a:xfrm>
            </p:grpSpPr>
            <p:pic>
              <p:nvPicPr>
                <p:cNvPr id="179363" name="Picture 163" descr="中继器"/>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383" y="550"/>
                  <a:ext cx="743" cy="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9364" name="Picture 164" descr="通用交换机"/>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383" y="460"/>
                  <a:ext cx="744" cy="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79365" name="Freeform 165"/>
              <p:cNvSpPr>
                <a:spLocks noChangeAspect="1"/>
              </p:cNvSpPr>
              <p:nvPr/>
            </p:nvSpPr>
            <p:spPr bwMode="auto">
              <a:xfrm>
                <a:off x="4263" y="2364"/>
                <a:ext cx="930" cy="1043"/>
              </a:xfrm>
              <a:custGeom>
                <a:avLst/>
                <a:gdLst>
                  <a:gd name="T0" fmla="*/ 0 w 952"/>
                  <a:gd name="T1" fmla="*/ 245 h 1066"/>
                  <a:gd name="T2" fmla="*/ 465 w 952"/>
                  <a:gd name="T3" fmla="*/ 0 h 1066"/>
                  <a:gd name="T4" fmla="*/ 930 w 952"/>
                  <a:gd name="T5" fmla="*/ 245 h 1066"/>
                  <a:gd name="T6" fmla="*/ 930 w 952"/>
                  <a:gd name="T7" fmla="*/ 799 h 1066"/>
                  <a:gd name="T8" fmla="*/ 443 w 952"/>
                  <a:gd name="T9" fmla="*/ 1043 h 1066"/>
                  <a:gd name="T10" fmla="*/ 0 w 952"/>
                  <a:gd name="T11" fmla="*/ 799 h 1066"/>
                  <a:gd name="T12" fmla="*/ 0 w 952"/>
                  <a:gd name="T13" fmla="*/ 245 h 1066"/>
                  <a:gd name="T14" fmla="*/ 0 60000 65536"/>
                  <a:gd name="T15" fmla="*/ 0 60000 65536"/>
                  <a:gd name="T16" fmla="*/ 0 60000 65536"/>
                  <a:gd name="T17" fmla="*/ 0 60000 65536"/>
                  <a:gd name="T18" fmla="*/ 0 60000 65536"/>
                  <a:gd name="T19" fmla="*/ 0 60000 65536"/>
                  <a:gd name="T20" fmla="*/ 0 60000 65536"/>
                  <a:gd name="T21" fmla="*/ 0 w 952"/>
                  <a:gd name="T22" fmla="*/ 0 h 1066"/>
                  <a:gd name="T23" fmla="*/ 952 w 952"/>
                  <a:gd name="T24" fmla="*/ 1066 h 106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52" h="1066">
                    <a:moveTo>
                      <a:pt x="0" y="250"/>
                    </a:moveTo>
                    <a:lnTo>
                      <a:pt x="476" y="0"/>
                    </a:lnTo>
                    <a:lnTo>
                      <a:pt x="952" y="250"/>
                    </a:lnTo>
                    <a:lnTo>
                      <a:pt x="952" y="817"/>
                    </a:lnTo>
                    <a:lnTo>
                      <a:pt x="453" y="1066"/>
                    </a:lnTo>
                    <a:lnTo>
                      <a:pt x="0" y="817"/>
                    </a:lnTo>
                    <a:lnTo>
                      <a:pt x="0" y="250"/>
                    </a:lnTo>
                    <a:close/>
                  </a:path>
                </a:pathLst>
              </a:custGeom>
              <a:solidFill>
                <a:srgbClr val="FFFFFF">
                  <a:alpha val="58038"/>
                </a:srgbClr>
              </a:solidFill>
              <a:ln w="28575">
                <a:solidFill>
                  <a:srgbClr val="C0C0C0"/>
                </a:solidFill>
                <a:round/>
                <a:headEnd/>
                <a:tailEnd/>
              </a:ln>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grpSp>
        <p:pic>
          <p:nvPicPr>
            <p:cNvPr id="179366" name="Picture 147" descr="边缘交换机"/>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120" y="4495"/>
              <a:ext cx="211" cy="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9367" name="Picture 147" descr="边缘交换机"/>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341" y="4495"/>
              <a:ext cx="211" cy="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79368" name="Group 168"/>
          <p:cNvGrpSpPr>
            <a:grpSpLocks noChangeAspect="1"/>
          </p:cNvGrpSpPr>
          <p:nvPr/>
        </p:nvGrpSpPr>
        <p:grpSpPr bwMode="auto">
          <a:xfrm>
            <a:off x="1646238" y="5092700"/>
            <a:ext cx="744537" cy="114300"/>
            <a:chOff x="4719" y="3782"/>
            <a:chExt cx="1041" cy="267"/>
          </a:xfrm>
        </p:grpSpPr>
        <p:pic>
          <p:nvPicPr>
            <p:cNvPr id="179369" name="Picture 51" descr="服务器终端"/>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285" y="3782"/>
              <a:ext cx="223" cy="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9370" name="Picture 52" descr="可视电话"/>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524" y="3849"/>
              <a:ext cx="236" cy="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9371" name="Picture 57" descr="台式电脑"/>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024" y="3827"/>
              <a:ext cx="179" cy="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9372" name="Picture 58" descr="笔记本"/>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719" y="3816"/>
              <a:ext cx="158" cy="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79373" name="Text Box 324"/>
          <p:cNvSpPr txBox="1">
            <a:spLocks noChangeAspect="1" noChangeArrowheads="1"/>
          </p:cNvSpPr>
          <p:nvPr/>
        </p:nvSpPr>
        <p:spPr bwMode="auto">
          <a:xfrm>
            <a:off x="1831975" y="5500688"/>
            <a:ext cx="1181100" cy="242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ctr" eaLnBrk="1" hangingPunct="1">
              <a:spcBef>
                <a:spcPct val="50000"/>
              </a:spcBef>
            </a:pPr>
            <a:r>
              <a:rPr kumimoji="0" lang="zh-CN" altLang="en-US" sz="1000" b="1">
                <a:solidFill>
                  <a:srgbClr val="000000"/>
                </a:solidFill>
                <a:latin typeface="华文细黑" pitchFamily="2" charset="-122"/>
                <a:ea typeface="华文细黑" pitchFamily="2" charset="-122"/>
              </a:rPr>
              <a:t>园区普通接入区</a:t>
            </a:r>
          </a:p>
        </p:txBody>
      </p:sp>
      <p:sp>
        <p:nvSpPr>
          <p:cNvPr id="179374" name="Text Box 324"/>
          <p:cNvSpPr txBox="1">
            <a:spLocks noChangeAspect="1" noChangeArrowheads="1"/>
          </p:cNvSpPr>
          <p:nvPr/>
        </p:nvSpPr>
        <p:spPr bwMode="auto">
          <a:xfrm>
            <a:off x="3460750" y="5484813"/>
            <a:ext cx="1182688"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ctr" eaLnBrk="1" hangingPunct="1">
              <a:spcBef>
                <a:spcPct val="50000"/>
              </a:spcBef>
            </a:pPr>
            <a:r>
              <a:rPr kumimoji="0" lang="zh-CN" altLang="en-US" sz="1000" b="1">
                <a:solidFill>
                  <a:srgbClr val="000000"/>
                </a:solidFill>
                <a:latin typeface="华文细黑" pitchFamily="2" charset="-122"/>
                <a:ea typeface="华文细黑" pitchFamily="2" charset="-122"/>
              </a:rPr>
              <a:t>小区接入区</a:t>
            </a:r>
          </a:p>
        </p:txBody>
      </p:sp>
      <p:sp>
        <p:nvSpPr>
          <p:cNvPr id="179375" name="Text Box 324"/>
          <p:cNvSpPr txBox="1">
            <a:spLocks noChangeAspect="1" noChangeArrowheads="1"/>
          </p:cNvSpPr>
          <p:nvPr/>
        </p:nvSpPr>
        <p:spPr bwMode="auto">
          <a:xfrm>
            <a:off x="339725" y="5484813"/>
            <a:ext cx="118427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ctr" eaLnBrk="1" hangingPunct="1">
              <a:spcBef>
                <a:spcPct val="50000"/>
              </a:spcBef>
            </a:pPr>
            <a:r>
              <a:rPr kumimoji="0" lang="zh-CN" altLang="en-US" sz="1000" b="1">
                <a:solidFill>
                  <a:srgbClr val="000000"/>
                </a:solidFill>
                <a:latin typeface="华文细黑" pitchFamily="2" charset="-122"/>
                <a:ea typeface="华文细黑" pitchFamily="2" charset="-122"/>
              </a:rPr>
              <a:t>园区无线接入区</a:t>
            </a:r>
          </a:p>
        </p:txBody>
      </p:sp>
      <p:sp>
        <p:nvSpPr>
          <p:cNvPr id="179376" name="Text Box 324"/>
          <p:cNvSpPr txBox="1">
            <a:spLocks noChangeAspect="1" noChangeArrowheads="1"/>
          </p:cNvSpPr>
          <p:nvPr/>
        </p:nvSpPr>
        <p:spPr bwMode="auto">
          <a:xfrm>
            <a:off x="584200" y="1309688"/>
            <a:ext cx="11811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ctr" eaLnBrk="1" hangingPunct="1">
              <a:spcBef>
                <a:spcPct val="50000"/>
              </a:spcBef>
            </a:pPr>
            <a:r>
              <a:rPr kumimoji="0" lang="zh-CN" altLang="en-US" sz="1000" b="1">
                <a:solidFill>
                  <a:srgbClr val="000000"/>
                </a:solidFill>
                <a:latin typeface="华文细黑" pitchFamily="2" charset="-122"/>
                <a:ea typeface="华文细黑" pitchFamily="2" charset="-122"/>
              </a:rPr>
              <a:t>园区网管理区</a:t>
            </a:r>
          </a:p>
        </p:txBody>
      </p:sp>
      <p:sp>
        <p:nvSpPr>
          <p:cNvPr id="179377" name="Line 177"/>
          <p:cNvSpPr>
            <a:spLocks noChangeShapeType="1"/>
          </p:cNvSpPr>
          <p:nvPr/>
        </p:nvSpPr>
        <p:spPr bwMode="auto">
          <a:xfrm>
            <a:off x="1760538" y="4483100"/>
            <a:ext cx="0" cy="37306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79378" name="Line 178"/>
          <p:cNvSpPr>
            <a:spLocks noChangeShapeType="1"/>
          </p:cNvSpPr>
          <p:nvPr/>
        </p:nvSpPr>
        <p:spPr bwMode="auto">
          <a:xfrm>
            <a:off x="1838325" y="4483100"/>
            <a:ext cx="0" cy="37306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79379" name="Oval 179"/>
          <p:cNvSpPr>
            <a:spLocks noChangeArrowheads="1"/>
          </p:cNvSpPr>
          <p:nvPr/>
        </p:nvSpPr>
        <p:spPr bwMode="auto">
          <a:xfrm>
            <a:off x="1681163" y="4668838"/>
            <a:ext cx="236537" cy="76200"/>
          </a:xfrm>
          <a:prstGeom prst="ellipse">
            <a:avLst/>
          </a:prstGeom>
          <a:noFill/>
          <a:ln w="19050" algn="ctr">
            <a:solidFill>
              <a:srgbClr val="003366"/>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79380" name="Line 180"/>
          <p:cNvSpPr>
            <a:spLocks noChangeShapeType="1"/>
          </p:cNvSpPr>
          <p:nvPr/>
        </p:nvSpPr>
        <p:spPr bwMode="auto">
          <a:xfrm>
            <a:off x="2154238" y="4483100"/>
            <a:ext cx="0" cy="37306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79381" name="Line 181"/>
          <p:cNvSpPr>
            <a:spLocks noChangeShapeType="1"/>
          </p:cNvSpPr>
          <p:nvPr/>
        </p:nvSpPr>
        <p:spPr bwMode="auto">
          <a:xfrm>
            <a:off x="2232025" y="4483100"/>
            <a:ext cx="0" cy="37306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79382" name="Oval 182"/>
          <p:cNvSpPr>
            <a:spLocks noChangeArrowheads="1"/>
          </p:cNvSpPr>
          <p:nvPr/>
        </p:nvSpPr>
        <p:spPr bwMode="auto">
          <a:xfrm>
            <a:off x="2074863" y="4668838"/>
            <a:ext cx="236537" cy="76200"/>
          </a:xfrm>
          <a:prstGeom prst="ellipse">
            <a:avLst/>
          </a:prstGeom>
          <a:noFill/>
          <a:ln w="19050" algn="ctr">
            <a:solidFill>
              <a:srgbClr val="003366"/>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79383" name="Line 183"/>
          <p:cNvSpPr>
            <a:spLocks noChangeShapeType="1"/>
          </p:cNvSpPr>
          <p:nvPr/>
        </p:nvSpPr>
        <p:spPr bwMode="auto">
          <a:xfrm>
            <a:off x="2627313" y="4483100"/>
            <a:ext cx="0" cy="37306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79384" name="Line 184"/>
          <p:cNvSpPr>
            <a:spLocks noChangeShapeType="1"/>
          </p:cNvSpPr>
          <p:nvPr/>
        </p:nvSpPr>
        <p:spPr bwMode="auto">
          <a:xfrm>
            <a:off x="2705100" y="4483100"/>
            <a:ext cx="0" cy="37306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79385" name="Oval 185"/>
          <p:cNvSpPr>
            <a:spLocks noChangeArrowheads="1"/>
          </p:cNvSpPr>
          <p:nvPr/>
        </p:nvSpPr>
        <p:spPr bwMode="auto">
          <a:xfrm>
            <a:off x="2547938" y="4668838"/>
            <a:ext cx="236537" cy="76200"/>
          </a:xfrm>
          <a:prstGeom prst="ellipse">
            <a:avLst/>
          </a:prstGeom>
          <a:noFill/>
          <a:ln w="19050" algn="ctr">
            <a:solidFill>
              <a:srgbClr val="003366"/>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79386" name="Line 186"/>
          <p:cNvSpPr>
            <a:spLocks noChangeShapeType="1"/>
          </p:cNvSpPr>
          <p:nvPr/>
        </p:nvSpPr>
        <p:spPr bwMode="auto">
          <a:xfrm>
            <a:off x="2941638" y="4483100"/>
            <a:ext cx="0" cy="37306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79387" name="Line 187"/>
          <p:cNvSpPr>
            <a:spLocks noChangeShapeType="1"/>
          </p:cNvSpPr>
          <p:nvPr/>
        </p:nvSpPr>
        <p:spPr bwMode="auto">
          <a:xfrm>
            <a:off x="3021013" y="4483100"/>
            <a:ext cx="0" cy="37306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79388" name="Oval 188"/>
          <p:cNvSpPr>
            <a:spLocks noChangeArrowheads="1"/>
          </p:cNvSpPr>
          <p:nvPr/>
        </p:nvSpPr>
        <p:spPr bwMode="auto">
          <a:xfrm>
            <a:off x="2862263" y="4668838"/>
            <a:ext cx="238125" cy="76200"/>
          </a:xfrm>
          <a:prstGeom prst="ellipse">
            <a:avLst/>
          </a:prstGeom>
          <a:noFill/>
          <a:ln w="19050" algn="ctr">
            <a:solidFill>
              <a:srgbClr val="003366"/>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79389" name="Line 189"/>
          <p:cNvSpPr>
            <a:spLocks noChangeShapeType="1"/>
          </p:cNvSpPr>
          <p:nvPr/>
        </p:nvSpPr>
        <p:spPr bwMode="auto">
          <a:xfrm flipH="1">
            <a:off x="684213" y="4454525"/>
            <a:ext cx="158750" cy="360363"/>
          </a:xfrm>
          <a:prstGeom prst="line">
            <a:avLst/>
          </a:prstGeom>
          <a:noFill/>
          <a:ln w="19050">
            <a:solidFill>
              <a:srgbClr val="003366"/>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pSp>
        <p:nvGrpSpPr>
          <p:cNvPr id="179390" name="Group 190"/>
          <p:cNvGrpSpPr>
            <a:grpSpLocks/>
          </p:cNvGrpSpPr>
          <p:nvPr/>
        </p:nvGrpSpPr>
        <p:grpSpPr bwMode="auto">
          <a:xfrm>
            <a:off x="3619500" y="4919663"/>
            <a:ext cx="866775" cy="200025"/>
            <a:chOff x="2998" y="2994"/>
            <a:chExt cx="645" cy="78"/>
          </a:xfrm>
        </p:grpSpPr>
        <p:sp>
          <p:nvSpPr>
            <p:cNvPr id="179391" name="Line 191"/>
            <p:cNvSpPr>
              <a:spLocks noChangeShapeType="1"/>
            </p:cNvSpPr>
            <p:nvPr/>
          </p:nvSpPr>
          <p:spPr bwMode="auto">
            <a:xfrm flipH="1">
              <a:off x="2998" y="2994"/>
              <a:ext cx="117" cy="78"/>
            </a:xfrm>
            <a:prstGeom prst="line">
              <a:avLst/>
            </a:prstGeom>
            <a:noFill/>
            <a:ln w="19050">
              <a:solidFill>
                <a:srgbClr val="003366"/>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79392" name="Line 192"/>
            <p:cNvSpPr>
              <a:spLocks noChangeShapeType="1"/>
            </p:cNvSpPr>
            <p:nvPr/>
          </p:nvSpPr>
          <p:spPr bwMode="auto">
            <a:xfrm flipH="1">
              <a:off x="3115" y="2994"/>
              <a:ext cx="0" cy="78"/>
            </a:xfrm>
            <a:prstGeom prst="line">
              <a:avLst/>
            </a:prstGeom>
            <a:noFill/>
            <a:ln w="19050">
              <a:solidFill>
                <a:srgbClr val="003366"/>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79393" name="Line 193"/>
            <p:cNvSpPr>
              <a:spLocks noChangeShapeType="1"/>
            </p:cNvSpPr>
            <p:nvPr/>
          </p:nvSpPr>
          <p:spPr bwMode="auto">
            <a:xfrm>
              <a:off x="3115" y="2994"/>
              <a:ext cx="117" cy="78"/>
            </a:xfrm>
            <a:prstGeom prst="line">
              <a:avLst/>
            </a:prstGeom>
            <a:noFill/>
            <a:ln w="19050">
              <a:solidFill>
                <a:srgbClr val="003366"/>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79394" name="Line 194"/>
            <p:cNvSpPr>
              <a:spLocks noChangeShapeType="1"/>
            </p:cNvSpPr>
            <p:nvPr/>
          </p:nvSpPr>
          <p:spPr bwMode="auto">
            <a:xfrm flipH="1">
              <a:off x="3408" y="2994"/>
              <a:ext cx="117" cy="78"/>
            </a:xfrm>
            <a:prstGeom prst="line">
              <a:avLst/>
            </a:prstGeom>
            <a:noFill/>
            <a:ln w="19050">
              <a:solidFill>
                <a:srgbClr val="003366"/>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79395" name="Line 195"/>
            <p:cNvSpPr>
              <a:spLocks noChangeShapeType="1"/>
            </p:cNvSpPr>
            <p:nvPr/>
          </p:nvSpPr>
          <p:spPr bwMode="auto">
            <a:xfrm flipH="1">
              <a:off x="3525" y="2994"/>
              <a:ext cx="0" cy="78"/>
            </a:xfrm>
            <a:prstGeom prst="line">
              <a:avLst/>
            </a:prstGeom>
            <a:noFill/>
            <a:ln w="19050">
              <a:solidFill>
                <a:srgbClr val="003366"/>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79396" name="Line 196"/>
            <p:cNvSpPr>
              <a:spLocks noChangeShapeType="1"/>
            </p:cNvSpPr>
            <p:nvPr/>
          </p:nvSpPr>
          <p:spPr bwMode="auto">
            <a:xfrm>
              <a:off x="3525" y="2994"/>
              <a:ext cx="118" cy="78"/>
            </a:xfrm>
            <a:prstGeom prst="line">
              <a:avLst/>
            </a:prstGeom>
            <a:noFill/>
            <a:ln w="19050">
              <a:solidFill>
                <a:srgbClr val="003366"/>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pSp>
      <p:sp>
        <p:nvSpPr>
          <p:cNvPr id="179397" name="Line 197"/>
          <p:cNvSpPr>
            <a:spLocks noChangeShapeType="1"/>
          </p:cNvSpPr>
          <p:nvPr/>
        </p:nvSpPr>
        <p:spPr bwMode="auto">
          <a:xfrm>
            <a:off x="1044575" y="2595563"/>
            <a:ext cx="947738" cy="498475"/>
          </a:xfrm>
          <a:prstGeom prst="line">
            <a:avLst/>
          </a:prstGeom>
          <a:noFill/>
          <a:ln w="19050">
            <a:solidFill>
              <a:srgbClr val="003366"/>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79398" name="Line 198"/>
          <p:cNvSpPr>
            <a:spLocks noChangeShapeType="1"/>
          </p:cNvSpPr>
          <p:nvPr/>
        </p:nvSpPr>
        <p:spPr bwMode="auto">
          <a:xfrm>
            <a:off x="1123950" y="2595563"/>
            <a:ext cx="946150" cy="498475"/>
          </a:xfrm>
          <a:prstGeom prst="line">
            <a:avLst/>
          </a:prstGeom>
          <a:noFill/>
          <a:ln w="19050">
            <a:solidFill>
              <a:srgbClr val="003366"/>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79399" name="Oval 199"/>
          <p:cNvSpPr>
            <a:spLocks noChangeArrowheads="1"/>
          </p:cNvSpPr>
          <p:nvPr/>
        </p:nvSpPr>
        <p:spPr bwMode="auto">
          <a:xfrm rot="-3600000">
            <a:off x="1385094" y="2774156"/>
            <a:ext cx="185738" cy="79375"/>
          </a:xfrm>
          <a:prstGeom prst="ellipse">
            <a:avLst/>
          </a:prstGeom>
          <a:noFill/>
          <a:ln w="19050" algn="ctr">
            <a:solidFill>
              <a:srgbClr val="003366"/>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79400" name="Text Box 324"/>
          <p:cNvSpPr txBox="1">
            <a:spLocks noChangeAspect="1" noChangeArrowheads="1"/>
          </p:cNvSpPr>
          <p:nvPr/>
        </p:nvSpPr>
        <p:spPr bwMode="auto">
          <a:xfrm>
            <a:off x="2963863" y="3046413"/>
            <a:ext cx="193675" cy="85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ctr" eaLnBrk="1" hangingPunct="1">
              <a:spcBef>
                <a:spcPct val="50000"/>
              </a:spcBef>
            </a:pPr>
            <a:r>
              <a:rPr kumimoji="0" lang="zh-CN" altLang="en-US" sz="1000" b="1">
                <a:solidFill>
                  <a:srgbClr val="000000"/>
                </a:solidFill>
                <a:latin typeface="华文细黑" pitchFamily="2" charset="-122"/>
                <a:ea typeface="华文细黑" pitchFamily="2" charset="-122"/>
              </a:rPr>
              <a:t>园区网核心</a:t>
            </a:r>
          </a:p>
        </p:txBody>
      </p:sp>
      <p:grpSp>
        <p:nvGrpSpPr>
          <p:cNvPr id="179401" name="Group 201"/>
          <p:cNvGrpSpPr>
            <a:grpSpLocks/>
          </p:cNvGrpSpPr>
          <p:nvPr/>
        </p:nvGrpSpPr>
        <p:grpSpPr bwMode="auto">
          <a:xfrm>
            <a:off x="1787525" y="5264150"/>
            <a:ext cx="1293813" cy="236538"/>
            <a:chOff x="-192" y="3888"/>
            <a:chExt cx="788" cy="183"/>
          </a:xfrm>
        </p:grpSpPr>
        <p:sp>
          <p:nvSpPr>
            <p:cNvPr id="179402" name="Rectangle 202"/>
            <p:cNvSpPr>
              <a:spLocks noChangeArrowheads="1"/>
            </p:cNvSpPr>
            <p:nvPr/>
          </p:nvSpPr>
          <p:spPr bwMode="auto">
            <a:xfrm>
              <a:off x="197" y="3888"/>
              <a:ext cx="399" cy="87"/>
            </a:xfrm>
            <a:prstGeom prst="rect">
              <a:avLst/>
            </a:prstGeom>
            <a:solidFill>
              <a:srgbClr val="FFFF00">
                <a:alpha val="32941"/>
              </a:srgbClr>
            </a:solidFill>
            <a:ln w="9525">
              <a:solidFill>
                <a:srgbClr val="000000"/>
              </a:solidFill>
              <a:miter lim="800000"/>
              <a:headEnd/>
              <a:tailEnd/>
            </a:ln>
          </p:spPr>
          <p:txBody>
            <a:bodyPr wrap="none" anchor="ct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ctr" eaLnBrk="1" hangingPunct="1"/>
              <a:r>
                <a:rPr kumimoji="0" lang="en-US" altLang="zh-CN" sz="800">
                  <a:solidFill>
                    <a:srgbClr val="000000"/>
                  </a:solidFill>
                  <a:latin typeface="Arial" pitchFamily="34" charset="0"/>
                </a:rPr>
                <a:t>VPN-B</a:t>
              </a:r>
            </a:p>
          </p:txBody>
        </p:sp>
        <p:sp>
          <p:nvSpPr>
            <p:cNvPr id="179403" name="Rectangle 203"/>
            <p:cNvSpPr>
              <a:spLocks noChangeArrowheads="1"/>
            </p:cNvSpPr>
            <p:nvPr/>
          </p:nvSpPr>
          <p:spPr bwMode="auto">
            <a:xfrm>
              <a:off x="-192" y="3984"/>
              <a:ext cx="394" cy="87"/>
            </a:xfrm>
            <a:prstGeom prst="rect">
              <a:avLst/>
            </a:prstGeom>
            <a:solidFill>
              <a:srgbClr val="99CC00">
                <a:alpha val="25882"/>
              </a:srgbClr>
            </a:solidFill>
            <a:ln w="9525">
              <a:solidFill>
                <a:srgbClr val="000000"/>
              </a:solidFill>
              <a:miter lim="800000"/>
              <a:headEnd/>
              <a:tailEnd/>
            </a:ln>
          </p:spPr>
          <p:txBody>
            <a:bodyPr wrap="none" anchor="ct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ctr" eaLnBrk="1" hangingPunct="1"/>
              <a:r>
                <a:rPr kumimoji="0" lang="en-US" altLang="zh-CN" sz="800">
                  <a:solidFill>
                    <a:srgbClr val="000000"/>
                  </a:solidFill>
                  <a:latin typeface="Arial" pitchFamily="34" charset="0"/>
                </a:rPr>
                <a:t>VPN-C</a:t>
              </a:r>
            </a:p>
          </p:txBody>
        </p:sp>
        <p:sp>
          <p:nvSpPr>
            <p:cNvPr id="179404" name="Rectangle 204"/>
            <p:cNvSpPr>
              <a:spLocks noChangeArrowheads="1"/>
            </p:cNvSpPr>
            <p:nvPr/>
          </p:nvSpPr>
          <p:spPr bwMode="auto">
            <a:xfrm>
              <a:off x="-192" y="3888"/>
              <a:ext cx="390" cy="87"/>
            </a:xfrm>
            <a:prstGeom prst="rect">
              <a:avLst/>
            </a:prstGeom>
            <a:solidFill>
              <a:srgbClr val="FF0000">
                <a:alpha val="20000"/>
              </a:srgbClr>
            </a:solidFill>
            <a:ln w="9525">
              <a:solidFill>
                <a:srgbClr val="000000"/>
              </a:solidFill>
              <a:miter lim="800000"/>
              <a:headEnd/>
              <a:tailEnd/>
            </a:ln>
          </p:spPr>
          <p:txBody>
            <a:bodyPr wrap="none" anchor="ct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ctr" eaLnBrk="1" hangingPunct="1"/>
              <a:r>
                <a:rPr kumimoji="0" lang="en-US" altLang="zh-CN" sz="800">
                  <a:solidFill>
                    <a:srgbClr val="000000"/>
                  </a:solidFill>
                  <a:latin typeface="Arial" pitchFamily="34" charset="0"/>
                </a:rPr>
                <a:t>VPN-A</a:t>
              </a:r>
            </a:p>
          </p:txBody>
        </p:sp>
        <p:sp>
          <p:nvSpPr>
            <p:cNvPr id="179405" name="Rectangle 205"/>
            <p:cNvSpPr>
              <a:spLocks noChangeArrowheads="1"/>
            </p:cNvSpPr>
            <p:nvPr/>
          </p:nvSpPr>
          <p:spPr bwMode="auto">
            <a:xfrm>
              <a:off x="202" y="3984"/>
              <a:ext cx="394" cy="87"/>
            </a:xfrm>
            <a:prstGeom prst="rect">
              <a:avLst/>
            </a:prstGeom>
            <a:solidFill>
              <a:srgbClr val="00CCFF">
                <a:alpha val="25882"/>
              </a:srgbClr>
            </a:solidFill>
            <a:ln w="9525">
              <a:solidFill>
                <a:srgbClr val="000000"/>
              </a:solidFill>
              <a:miter lim="800000"/>
              <a:headEnd/>
              <a:tailEnd/>
            </a:ln>
          </p:spPr>
          <p:txBody>
            <a:bodyPr wrap="none" anchor="ct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ctr" eaLnBrk="1" hangingPunct="1"/>
              <a:r>
                <a:rPr kumimoji="0" lang="en-US" altLang="zh-CN" sz="800">
                  <a:solidFill>
                    <a:srgbClr val="000000"/>
                  </a:solidFill>
                  <a:latin typeface="Arial" pitchFamily="34" charset="0"/>
                </a:rPr>
                <a:t>Public-VPN</a:t>
              </a:r>
            </a:p>
          </p:txBody>
        </p:sp>
      </p:grpSp>
      <p:sp>
        <p:nvSpPr>
          <p:cNvPr id="179406" name="Rectangle 293"/>
          <p:cNvSpPr>
            <a:spLocks noChangeArrowheads="1"/>
          </p:cNvSpPr>
          <p:nvPr/>
        </p:nvSpPr>
        <p:spPr bwMode="auto">
          <a:xfrm>
            <a:off x="2879725" y="1309688"/>
            <a:ext cx="1733550" cy="1389062"/>
          </a:xfrm>
          <a:prstGeom prst="rect">
            <a:avLst/>
          </a:prstGeom>
          <a:gradFill rotWithShape="1">
            <a:gsLst>
              <a:gs pos="0">
                <a:srgbClr val="FCF9FF"/>
              </a:gs>
              <a:gs pos="100000">
                <a:srgbClr val="CC99FF"/>
              </a:gs>
            </a:gsLst>
            <a:path path="shape">
              <a:fillToRect l="50000" t="50000" r="50000" b="50000"/>
            </a:path>
          </a:gra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lnSpc>
                <a:spcPct val="140000"/>
              </a:lnSpc>
              <a:spcBef>
                <a:spcPct val="20000"/>
              </a:spcBef>
              <a:buClr>
                <a:srgbClr val="808080"/>
              </a:buClr>
              <a:buFont typeface="Wingdings" pitchFamily="2" charset="2"/>
              <a:buChar char="n"/>
            </a:pPr>
            <a:endParaRPr kumimoji="0" lang="zh-CN" altLang="zh-CN" sz="1800">
              <a:latin typeface="华文细黑" pitchFamily="2" charset="-122"/>
              <a:ea typeface="华文细黑" pitchFamily="2" charset="-122"/>
            </a:endParaRPr>
          </a:p>
        </p:txBody>
      </p:sp>
      <p:grpSp>
        <p:nvGrpSpPr>
          <p:cNvPr id="179407" name="Group 207"/>
          <p:cNvGrpSpPr>
            <a:grpSpLocks noChangeAspect="1"/>
          </p:cNvGrpSpPr>
          <p:nvPr/>
        </p:nvGrpSpPr>
        <p:grpSpPr bwMode="auto">
          <a:xfrm>
            <a:off x="2957513" y="1985963"/>
            <a:ext cx="669925" cy="290512"/>
            <a:chOff x="4263" y="2364"/>
            <a:chExt cx="930" cy="1043"/>
          </a:xfrm>
        </p:grpSpPr>
        <p:grpSp>
          <p:nvGrpSpPr>
            <p:cNvPr id="179408" name="Group 208"/>
            <p:cNvGrpSpPr>
              <a:grpSpLocks noChangeAspect="1"/>
            </p:cNvGrpSpPr>
            <p:nvPr/>
          </p:nvGrpSpPr>
          <p:grpSpPr bwMode="auto">
            <a:xfrm>
              <a:off x="4263" y="2387"/>
              <a:ext cx="903" cy="1018"/>
              <a:chOff x="1383" y="460"/>
              <a:chExt cx="744" cy="924"/>
            </a:xfrm>
          </p:grpSpPr>
          <p:pic>
            <p:nvPicPr>
              <p:cNvPr id="179409" name="Picture 209" descr="中继器"/>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83" y="550"/>
                <a:ext cx="743" cy="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9410" name="Picture 210" descr="通用交换机"/>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83" y="460"/>
                <a:ext cx="744" cy="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79411" name="Freeform 211"/>
            <p:cNvSpPr>
              <a:spLocks noChangeAspect="1"/>
            </p:cNvSpPr>
            <p:nvPr/>
          </p:nvSpPr>
          <p:spPr bwMode="auto">
            <a:xfrm>
              <a:off x="4263" y="2364"/>
              <a:ext cx="930" cy="1043"/>
            </a:xfrm>
            <a:custGeom>
              <a:avLst/>
              <a:gdLst>
                <a:gd name="T0" fmla="*/ 0 w 952"/>
                <a:gd name="T1" fmla="*/ 245 h 1066"/>
                <a:gd name="T2" fmla="*/ 465 w 952"/>
                <a:gd name="T3" fmla="*/ 0 h 1066"/>
                <a:gd name="T4" fmla="*/ 930 w 952"/>
                <a:gd name="T5" fmla="*/ 245 h 1066"/>
                <a:gd name="T6" fmla="*/ 930 w 952"/>
                <a:gd name="T7" fmla="*/ 799 h 1066"/>
                <a:gd name="T8" fmla="*/ 443 w 952"/>
                <a:gd name="T9" fmla="*/ 1043 h 1066"/>
                <a:gd name="T10" fmla="*/ 0 w 952"/>
                <a:gd name="T11" fmla="*/ 799 h 1066"/>
                <a:gd name="T12" fmla="*/ 0 w 952"/>
                <a:gd name="T13" fmla="*/ 245 h 1066"/>
                <a:gd name="T14" fmla="*/ 0 60000 65536"/>
                <a:gd name="T15" fmla="*/ 0 60000 65536"/>
                <a:gd name="T16" fmla="*/ 0 60000 65536"/>
                <a:gd name="T17" fmla="*/ 0 60000 65536"/>
                <a:gd name="T18" fmla="*/ 0 60000 65536"/>
                <a:gd name="T19" fmla="*/ 0 60000 65536"/>
                <a:gd name="T20" fmla="*/ 0 60000 65536"/>
                <a:gd name="T21" fmla="*/ 0 w 952"/>
                <a:gd name="T22" fmla="*/ 0 h 1066"/>
                <a:gd name="T23" fmla="*/ 952 w 952"/>
                <a:gd name="T24" fmla="*/ 1066 h 106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52" h="1066">
                  <a:moveTo>
                    <a:pt x="0" y="250"/>
                  </a:moveTo>
                  <a:lnTo>
                    <a:pt x="476" y="0"/>
                  </a:lnTo>
                  <a:lnTo>
                    <a:pt x="952" y="250"/>
                  </a:lnTo>
                  <a:lnTo>
                    <a:pt x="952" y="817"/>
                  </a:lnTo>
                  <a:lnTo>
                    <a:pt x="453" y="1066"/>
                  </a:lnTo>
                  <a:lnTo>
                    <a:pt x="0" y="817"/>
                  </a:lnTo>
                  <a:lnTo>
                    <a:pt x="0" y="250"/>
                  </a:lnTo>
                  <a:close/>
                </a:path>
              </a:pathLst>
            </a:custGeom>
            <a:solidFill>
              <a:srgbClr val="FFFFFF">
                <a:alpha val="61176"/>
              </a:srgbClr>
            </a:solidFill>
            <a:ln>
              <a:noFill/>
            </a:ln>
            <a:extLst>
              <a:ext uri="{91240B29-F687-4F45-9708-019B960494DF}">
                <a14:hiddenLine xmlns:a14="http://schemas.microsoft.com/office/drawing/2010/main" w="2857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grpSp>
      <p:grpSp>
        <p:nvGrpSpPr>
          <p:cNvPr id="179412" name="Group 212"/>
          <p:cNvGrpSpPr>
            <a:grpSpLocks noChangeAspect="1"/>
          </p:cNvGrpSpPr>
          <p:nvPr/>
        </p:nvGrpSpPr>
        <p:grpSpPr bwMode="auto">
          <a:xfrm>
            <a:off x="3786188" y="1985963"/>
            <a:ext cx="668337" cy="290512"/>
            <a:chOff x="4263" y="2364"/>
            <a:chExt cx="930" cy="1043"/>
          </a:xfrm>
        </p:grpSpPr>
        <p:grpSp>
          <p:nvGrpSpPr>
            <p:cNvPr id="179413" name="Group 213"/>
            <p:cNvGrpSpPr>
              <a:grpSpLocks noChangeAspect="1"/>
            </p:cNvGrpSpPr>
            <p:nvPr/>
          </p:nvGrpSpPr>
          <p:grpSpPr bwMode="auto">
            <a:xfrm>
              <a:off x="4263" y="2387"/>
              <a:ext cx="903" cy="1018"/>
              <a:chOff x="1383" y="460"/>
              <a:chExt cx="744" cy="924"/>
            </a:xfrm>
          </p:grpSpPr>
          <p:pic>
            <p:nvPicPr>
              <p:cNvPr id="179414" name="Picture 214" descr="中继器"/>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83" y="550"/>
                <a:ext cx="743" cy="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9415" name="Picture 215" descr="通用交换机"/>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83" y="460"/>
                <a:ext cx="744" cy="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79416" name="Freeform 216"/>
            <p:cNvSpPr>
              <a:spLocks noChangeAspect="1"/>
            </p:cNvSpPr>
            <p:nvPr/>
          </p:nvSpPr>
          <p:spPr bwMode="auto">
            <a:xfrm>
              <a:off x="4263" y="2364"/>
              <a:ext cx="930" cy="1043"/>
            </a:xfrm>
            <a:custGeom>
              <a:avLst/>
              <a:gdLst>
                <a:gd name="T0" fmla="*/ 0 w 952"/>
                <a:gd name="T1" fmla="*/ 245 h 1066"/>
                <a:gd name="T2" fmla="*/ 465 w 952"/>
                <a:gd name="T3" fmla="*/ 0 h 1066"/>
                <a:gd name="T4" fmla="*/ 930 w 952"/>
                <a:gd name="T5" fmla="*/ 245 h 1066"/>
                <a:gd name="T6" fmla="*/ 930 w 952"/>
                <a:gd name="T7" fmla="*/ 799 h 1066"/>
                <a:gd name="T8" fmla="*/ 443 w 952"/>
                <a:gd name="T9" fmla="*/ 1043 h 1066"/>
                <a:gd name="T10" fmla="*/ 0 w 952"/>
                <a:gd name="T11" fmla="*/ 799 h 1066"/>
                <a:gd name="T12" fmla="*/ 0 w 952"/>
                <a:gd name="T13" fmla="*/ 245 h 1066"/>
                <a:gd name="T14" fmla="*/ 0 60000 65536"/>
                <a:gd name="T15" fmla="*/ 0 60000 65536"/>
                <a:gd name="T16" fmla="*/ 0 60000 65536"/>
                <a:gd name="T17" fmla="*/ 0 60000 65536"/>
                <a:gd name="T18" fmla="*/ 0 60000 65536"/>
                <a:gd name="T19" fmla="*/ 0 60000 65536"/>
                <a:gd name="T20" fmla="*/ 0 60000 65536"/>
                <a:gd name="T21" fmla="*/ 0 w 952"/>
                <a:gd name="T22" fmla="*/ 0 h 1066"/>
                <a:gd name="T23" fmla="*/ 952 w 952"/>
                <a:gd name="T24" fmla="*/ 1066 h 106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52" h="1066">
                  <a:moveTo>
                    <a:pt x="0" y="250"/>
                  </a:moveTo>
                  <a:lnTo>
                    <a:pt x="476" y="0"/>
                  </a:lnTo>
                  <a:lnTo>
                    <a:pt x="952" y="250"/>
                  </a:lnTo>
                  <a:lnTo>
                    <a:pt x="952" y="817"/>
                  </a:lnTo>
                  <a:lnTo>
                    <a:pt x="453" y="1066"/>
                  </a:lnTo>
                  <a:lnTo>
                    <a:pt x="0" y="817"/>
                  </a:lnTo>
                  <a:lnTo>
                    <a:pt x="0" y="250"/>
                  </a:lnTo>
                  <a:close/>
                </a:path>
              </a:pathLst>
            </a:custGeom>
            <a:solidFill>
              <a:srgbClr val="FFFFFF">
                <a:alpha val="61176"/>
              </a:srgbClr>
            </a:solidFill>
            <a:ln>
              <a:noFill/>
            </a:ln>
            <a:extLst>
              <a:ext uri="{91240B29-F687-4F45-9708-019B960494DF}">
                <a14:hiddenLine xmlns:a14="http://schemas.microsoft.com/office/drawing/2010/main" w="2857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grpSp>
      <p:grpSp>
        <p:nvGrpSpPr>
          <p:cNvPr id="179417" name="Group 217"/>
          <p:cNvGrpSpPr>
            <a:grpSpLocks noChangeAspect="1"/>
          </p:cNvGrpSpPr>
          <p:nvPr/>
        </p:nvGrpSpPr>
        <p:grpSpPr bwMode="auto">
          <a:xfrm>
            <a:off x="2957513" y="1766888"/>
            <a:ext cx="334962" cy="101600"/>
            <a:chOff x="3120" y="4464"/>
            <a:chExt cx="432" cy="167"/>
          </a:xfrm>
        </p:grpSpPr>
        <p:grpSp>
          <p:nvGrpSpPr>
            <p:cNvPr id="179418" name="Group 218"/>
            <p:cNvGrpSpPr>
              <a:grpSpLocks noChangeAspect="1"/>
            </p:cNvGrpSpPr>
            <p:nvPr/>
          </p:nvGrpSpPr>
          <p:grpSpPr bwMode="auto">
            <a:xfrm>
              <a:off x="3120" y="4464"/>
              <a:ext cx="424" cy="167"/>
              <a:chOff x="4263" y="2364"/>
              <a:chExt cx="930" cy="1043"/>
            </a:xfrm>
          </p:grpSpPr>
          <p:grpSp>
            <p:nvGrpSpPr>
              <p:cNvPr id="179419" name="Group 219"/>
              <p:cNvGrpSpPr>
                <a:grpSpLocks noChangeAspect="1"/>
              </p:cNvGrpSpPr>
              <p:nvPr/>
            </p:nvGrpSpPr>
            <p:grpSpPr bwMode="auto">
              <a:xfrm>
                <a:off x="4263" y="2387"/>
                <a:ext cx="903" cy="1018"/>
                <a:chOff x="1383" y="460"/>
                <a:chExt cx="744" cy="924"/>
              </a:xfrm>
            </p:grpSpPr>
            <p:pic>
              <p:nvPicPr>
                <p:cNvPr id="179420" name="Picture 220" descr="中继器"/>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383" y="550"/>
                  <a:ext cx="743" cy="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9421" name="Picture 221" descr="通用交换机"/>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383" y="460"/>
                  <a:ext cx="744" cy="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79422" name="Freeform 222"/>
              <p:cNvSpPr>
                <a:spLocks noChangeAspect="1"/>
              </p:cNvSpPr>
              <p:nvPr/>
            </p:nvSpPr>
            <p:spPr bwMode="auto">
              <a:xfrm>
                <a:off x="4263" y="2364"/>
                <a:ext cx="930" cy="1043"/>
              </a:xfrm>
              <a:custGeom>
                <a:avLst/>
                <a:gdLst>
                  <a:gd name="T0" fmla="*/ 0 w 952"/>
                  <a:gd name="T1" fmla="*/ 245 h 1066"/>
                  <a:gd name="T2" fmla="*/ 465 w 952"/>
                  <a:gd name="T3" fmla="*/ 0 h 1066"/>
                  <a:gd name="T4" fmla="*/ 930 w 952"/>
                  <a:gd name="T5" fmla="*/ 245 h 1066"/>
                  <a:gd name="T6" fmla="*/ 930 w 952"/>
                  <a:gd name="T7" fmla="*/ 799 h 1066"/>
                  <a:gd name="T8" fmla="*/ 443 w 952"/>
                  <a:gd name="T9" fmla="*/ 1043 h 1066"/>
                  <a:gd name="T10" fmla="*/ 0 w 952"/>
                  <a:gd name="T11" fmla="*/ 799 h 1066"/>
                  <a:gd name="T12" fmla="*/ 0 w 952"/>
                  <a:gd name="T13" fmla="*/ 245 h 1066"/>
                  <a:gd name="T14" fmla="*/ 0 60000 65536"/>
                  <a:gd name="T15" fmla="*/ 0 60000 65536"/>
                  <a:gd name="T16" fmla="*/ 0 60000 65536"/>
                  <a:gd name="T17" fmla="*/ 0 60000 65536"/>
                  <a:gd name="T18" fmla="*/ 0 60000 65536"/>
                  <a:gd name="T19" fmla="*/ 0 60000 65536"/>
                  <a:gd name="T20" fmla="*/ 0 60000 65536"/>
                  <a:gd name="T21" fmla="*/ 0 w 952"/>
                  <a:gd name="T22" fmla="*/ 0 h 1066"/>
                  <a:gd name="T23" fmla="*/ 952 w 952"/>
                  <a:gd name="T24" fmla="*/ 1066 h 106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52" h="1066">
                    <a:moveTo>
                      <a:pt x="0" y="250"/>
                    </a:moveTo>
                    <a:lnTo>
                      <a:pt x="476" y="0"/>
                    </a:lnTo>
                    <a:lnTo>
                      <a:pt x="952" y="250"/>
                    </a:lnTo>
                    <a:lnTo>
                      <a:pt x="952" y="817"/>
                    </a:lnTo>
                    <a:lnTo>
                      <a:pt x="453" y="1066"/>
                    </a:lnTo>
                    <a:lnTo>
                      <a:pt x="0" y="817"/>
                    </a:lnTo>
                    <a:lnTo>
                      <a:pt x="0" y="250"/>
                    </a:lnTo>
                    <a:close/>
                  </a:path>
                </a:pathLst>
              </a:custGeom>
              <a:solidFill>
                <a:srgbClr val="FFFFFF">
                  <a:alpha val="58038"/>
                </a:srgbClr>
              </a:solidFill>
              <a:ln w="28575">
                <a:solidFill>
                  <a:srgbClr val="C0C0C0"/>
                </a:solidFill>
                <a:round/>
                <a:headEnd/>
                <a:tailEnd/>
              </a:ln>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grpSp>
        <p:pic>
          <p:nvPicPr>
            <p:cNvPr id="179423" name="Picture 147" descr="边缘交换机"/>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120" y="4495"/>
              <a:ext cx="211" cy="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9424" name="Picture 147" descr="边缘交换机"/>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341" y="4495"/>
              <a:ext cx="211" cy="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79425" name="Group 225"/>
          <p:cNvGrpSpPr>
            <a:grpSpLocks noChangeAspect="1"/>
          </p:cNvGrpSpPr>
          <p:nvPr/>
        </p:nvGrpSpPr>
        <p:grpSpPr bwMode="auto">
          <a:xfrm>
            <a:off x="3332163" y="1766888"/>
            <a:ext cx="334962" cy="101600"/>
            <a:chOff x="3120" y="4464"/>
            <a:chExt cx="432" cy="167"/>
          </a:xfrm>
        </p:grpSpPr>
        <p:grpSp>
          <p:nvGrpSpPr>
            <p:cNvPr id="179426" name="Group 226"/>
            <p:cNvGrpSpPr>
              <a:grpSpLocks noChangeAspect="1"/>
            </p:cNvGrpSpPr>
            <p:nvPr/>
          </p:nvGrpSpPr>
          <p:grpSpPr bwMode="auto">
            <a:xfrm>
              <a:off x="3120" y="4464"/>
              <a:ext cx="424" cy="167"/>
              <a:chOff x="4263" y="2364"/>
              <a:chExt cx="930" cy="1043"/>
            </a:xfrm>
          </p:grpSpPr>
          <p:grpSp>
            <p:nvGrpSpPr>
              <p:cNvPr id="179427" name="Group 227"/>
              <p:cNvGrpSpPr>
                <a:grpSpLocks noChangeAspect="1"/>
              </p:cNvGrpSpPr>
              <p:nvPr/>
            </p:nvGrpSpPr>
            <p:grpSpPr bwMode="auto">
              <a:xfrm>
                <a:off x="4263" y="2387"/>
                <a:ext cx="903" cy="1018"/>
                <a:chOff x="1383" y="460"/>
                <a:chExt cx="744" cy="924"/>
              </a:xfrm>
            </p:grpSpPr>
            <p:pic>
              <p:nvPicPr>
                <p:cNvPr id="179428" name="Picture 228" descr="中继器"/>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383" y="550"/>
                  <a:ext cx="743" cy="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9429" name="Picture 229" descr="通用交换机"/>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383" y="460"/>
                  <a:ext cx="744" cy="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79430" name="Freeform 230"/>
              <p:cNvSpPr>
                <a:spLocks noChangeAspect="1"/>
              </p:cNvSpPr>
              <p:nvPr/>
            </p:nvSpPr>
            <p:spPr bwMode="auto">
              <a:xfrm>
                <a:off x="4263" y="2364"/>
                <a:ext cx="930" cy="1043"/>
              </a:xfrm>
              <a:custGeom>
                <a:avLst/>
                <a:gdLst>
                  <a:gd name="T0" fmla="*/ 0 w 952"/>
                  <a:gd name="T1" fmla="*/ 245 h 1066"/>
                  <a:gd name="T2" fmla="*/ 465 w 952"/>
                  <a:gd name="T3" fmla="*/ 0 h 1066"/>
                  <a:gd name="T4" fmla="*/ 930 w 952"/>
                  <a:gd name="T5" fmla="*/ 245 h 1066"/>
                  <a:gd name="T6" fmla="*/ 930 w 952"/>
                  <a:gd name="T7" fmla="*/ 799 h 1066"/>
                  <a:gd name="T8" fmla="*/ 443 w 952"/>
                  <a:gd name="T9" fmla="*/ 1043 h 1066"/>
                  <a:gd name="T10" fmla="*/ 0 w 952"/>
                  <a:gd name="T11" fmla="*/ 799 h 1066"/>
                  <a:gd name="T12" fmla="*/ 0 w 952"/>
                  <a:gd name="T13" fmla="*/ 245 h 1066"/>
                  <a:gd name="T14" fmla="*/ 0 60000 65536"/>
                  <a:gd name="T15" fmla="*/ 0 60000 65536"/>
                  <a:gd name="T16" fmla="*/ 0 60000 65536"/>
                  <a:gd name="T17" fmla="*/ 0 60000 65536"/>
                  <a:gd name="T18" fmla="*/ 0 60000 65536"/>
                  <a:gd name="T19" fmla="*/ 0 60000 65536"/>
                  <a:gd name="T20" fmla="*/ 0 60000 65536"/>
                  <a:gd name="T21" fmla="*/ 0 w 952"/>
                  <a:gd name="T22" fmla="*/ 0 h 1066"/>
                  <a:gd name="T23" fmla="*/ 952 w 952"/>
                  <a:gd name="T24" fmla="*/ 1066 h 106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52" h="1066">
                    <a:moveTo>
                      <a:pt x="0" y="250"/>
                    </a:moveTo>
                    <a:lnTo>
                      <a:pt x="476" y="0"/>
                    </a:lnTo>
                    <a:lnTo>
                      <a:pt x="952" y="250"/>
                    </a:lnTo>
                    <a:lnTo>
                      <a:pt x="952" y="817"/>
                    </a:lnTo>
                    <a:lnTo>
                      <a:pt x="453" y="1066"/>
                    </a:lnTo>
                    <a:lnTo>
                      <a:pt x="0" y="817"/>
                    </a:lnTo>
                    <a:lnTo>
                      <a:pt x="0" y="250"/>
                    </a:lnTo>
                    <a:close/>
                  </a:path>
                </a:pathLst>
              </a:custGeom>
              <a:solidFill>
                <a:srgbClr val="FFFFFF">
                  <a:alpha val="58038"/>
                </a:srgbClr>
              </a:solidFill>
              <a:ln w="28575">
                <a:solidFill>
                  <a:srgbClr val="C0C0C0"/>
                </a:solidFill>
                <a:round/>
                <a:headEnd/>
                <a:tailEnd/>
              </a:ln>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grpSp>
        <p:pic>
          <p:nvPicPr>
            <p:cNvPr id="179431" name="Picture 147" descr="边缘交换机"/>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120" y="4495"/>
              <a:ext cx="211" cy="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9432" name="Picture 147" descr="边缘交换机"/>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341" y="4495"/>
              <a:ext cx="211" cy="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79433" name="Group 233"/>
          <p:cNvGrpSpPr>
            <a:grpSpLocks noChangeAspect="1"/>
          </p:cNvGrpSpPr>
          <p:nvPr/>
        </p:nvGrpSpPr>
        <p:grpSpPr bwMode="auto">
          <a:xfrm>
            <a:off x="3725863" y="1766888"/>
            <a:ext cx="334962" cy="101600"/>
            <a:chOff x="3120" y="4464"/>
            <a:chExt cx="432" cy="167"/>
          </a:xfrm>
        </p:grpSpPr>
        <p:grpSp>
          <p:nvGrpSpPr>
            <p:cNvPr id="179434" name="Group 234"/>
            <p:cNvGrpSpPr>
              <a:grpSpLocks noChangeAspect="1"/>
            </p:cNvGrpSpPr>
            <p:nvPr/>
          </p:nvGrpSpPr>
          <p:grpSpPr bwMode="auto">
            <a:xfrm>
              <a:off x="3120" y="4464"/>
              <a:ext cx="424" cy="167"/>
              <a:chOff x="4263" y="2364"/>
              <a:chExt cx="930" cy="1043"/>
            </a:xfrm>
          </p:grpSpPr>
          <p:grpSp>
            <p:nvGrpSpPr>
              <p:cNvPr id="179435" name="Group 235"/>
              <p:cNvGrpSpPr>
                <a:grpSpLocks noChangeAspect="1"/>
              </p:cNvGrpSpPr>
              <p:nvPr/>
            </p:nvGrpSpPr>
            <p:grpSpPr bwMode="auto">
              <a:xfrm>
                <a:off x="4263" y="2387"/>
                <a:ext cx="903" cy="1018"/>
                <a:chOff x="1383" y="460"/>
                <a:chExt cx="744" cy="924"/>
              </a:xfrm>
            </p:grpSpPr>
            <p:pic>
              <p:nvPicPr>
                <p:cNvPr id="179436" name="Picture 236" descr="中继器"/>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383" y="550"/>
                  <a:ext cx="743" cy="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9437" name="Picture 237" descr="通用交换机"/>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383" y="460"/>
                  <a:ext cx="744" cy="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79438" name="Freeform 238"/>
              <p:cNvSpPr>
                <a:spLocks noChangeAspect="1"/>
              </p:cNvSpPr>
              <p:nvPr/>
            </p:nvSpPr>
            <p:spPr bwMode="auto">
              <a:xfrm>
                <a:off x="4263" y="2364"/>
                <a:ext cx="930" cy="1043"/>
              </a:xfrm>
              <a:custGeom>
                <a:avLst/>
                <a:gdLst>
                  <a:gd name="T0" fmla="*/ 0 w 952"/>
                  <a:gd name="T1" fmla="*/ 245 h 1066"/>
                  <a:gd name="T2" fmla="*/ 465 w 952"/>
                  <a:gd name="T3" fmla="*/ 0 h 1066"/>
                  <a:gd name="T4" fmla="*/ 930 w 952"/>
                  <a:gd name="T5" fmla="*/ 245 h 1066"/>
                  <a:gd name="T6" fmla="*/ 930 w 952"/>
                  <a:gd name="T7" fmla="*/ 799 h 1066"/>
                  <a:gd name="T8" fmla="*/ 443 w 952"/>
                  <a:gd name="T9" fmla="*/ 1043 h 1066"/>
                  <a:gd name="T10" fmla="*/ 0 w 952"/>
                  <a:gd name="T11" fmla="*/ 799 h 1066"/>
                  <a:gd name="T12" fmla="*/ 0 w 952"/>
                  <a:gd name="T13" fmla="*/ 245 h 1066"/>
                  <a:gd name="T14" fmla="*/ 0 60000 65536"/>
                  <a:gd name="T15" fmla="*/ 0 60000 65536"/>
                  <a:gd name="T16" fmla="*/ 0 60000 65536"/>
                  <a:gd name="T17" fmla="*/ 0 60000 65536"/>
                  <a:gd name="T18" fmla="*/ 0 60000 65536"/>
                  <a:gd name="T19" fmla="*/ 0 60000 65536"/>
                  <a:gd name="T20" fmla="*/ 0 60000 65536"/>
                  <a:gd name="T21" fmla="*/ 0 w 952"/>
                  <a:gd name="T22" fmla="*/ 0 h 1066"/>
                  <a:gd name="T23" fmla="*/ 952 w 952"/>
                  <a:gd name="T24" fmla="*/ 1066 h 106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52" h="1066">
                    <a:moveTo>
                      <a:pt x="0" y="250"/>
                    </a:moveTo>
                    <a:lnTo>
                      <a:pt x="476" y="0"/>
                    </a:lnTo>
                    <a:lnTo>
                      <a:pt x="952" y="250"/>
                    </a:lnTo>
                    <a:lnTo>
                      <a:pt x="952" y="817"/>
                    </a:lnTo>
                    <a:lnTo>
                      <a:pt x="453" y="1066"/>
                    </a:lnTo>
                    <a:lnTo>
                      <a:pt x="0" y="817"/>
                    </a:lnTo>
                    <a:lnTo>
                      <a:pt x="0" y="250"/>
                    </a:lnTo>
                    <a:close/>
                  </a:path>
                </a:pathLst>
              </a:custGeom>
              <a:solidFill>
                <a:srgbClr val="FFFFFF">
                  <a:alpha val="58038"/>
                </a:srgbClr>
              </a:solidFill>
              <a:ln w="28575">
                <a:solidFill>
                  <a:srgbClr val="C0C0C0"/>
                </a:solidFill>
                <a:round/>
                <a:headEnd/>
                <a:tailEnd/>
              </a:ln>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grpSp>
        <p:pic>
          <p:nvPicPr>
            <p:cNvPr id="179439" name="Picture 147" descr="边缘交换机"/>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120" y="4495"/>
              <a:ext cx="211" cy="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9440" name="Picture 147" descr="边缘交换机"/>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341" y="4495"/>
              <a:ext cx="211" cy="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79441" name="Group 241"/>
          <p:cNvGrpSpPr>
            <a:grpSpLocks noChangeAspect="1"/>
          </p:cNvGrpSpPr>
          <p:nvPr/>
        </p:nvGrpSpPr>
        <p:grpSpPr bwMode="auto">
          <a:xfrm>
            <a:off x="4119563" y="1766888"/>
            <a:ext cx="334962" cy="101600"/>
            <a:chOff x="3120" y="4464"/>
            <a:chExt cx="432" cy="167"/>
          </a:xfrm>
        </p:grpSpPr>
        <p:grpSp>
          <p:nvGrpSpPr>
            <p:cNvPr id="179442" name="Group 242"/>
            <p:cNvGrpSpPr>
              <a:grpSpLocks noChangeAspect="1"/>
            </p:cNvGrpSpPr>
            <p:nvPr/>
          </p:nvGrpSpPr>
          <p:grpSpPr bwMode="auto">
            <a:xfrm>
              <a:off x="3120" y="4464"/>
              <a:ext cx="424" cy="167"/>
              <a:chOff x="4263" y="2364"/>
              <a:chExt cx="930" cy="1043"/>
            </a:xfrm>
          </p:grpSpPr>
          <p:grpSp>
            <p:nvGrpSpPr>
              <p:cNvPr id="179443" name="Group 243"/>
              <p:cNvGrpSpPr>
                <a:grpSpLocks noChangeAspect="1"/>
              </p:cNvGrpSpPr>
              <p:nvPr/>
            </p:nvGrpSpPr>
            <p:grpSpPr bwMode="auto">
              <a:xfrm>
                <a:off x="4263" y="2387"/>
                <a:ext cx="903" cy="1018"/>
                <a:chOff x="1383" y="460"/>
                <a:chExt cx="744" cy="924"/>
              </a:xfrm>
            </p:grpSpPr>
            <p:pic>
              <p:nvPicPr>
                <p:cNvPr id="179444" name="Picture 244" descr="中继器"/>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383" y="550"/>
                  <a:ext cx="743" cy="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9445" name="Picture 245" descr="通用交换机"/>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383" y="460"/>
                  <a:ext cx="744" cy="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79446" name="Freeform 246"/>
              <p:cNvSpPr>
                <a:spLocks noChangeAspect="1"/>
              </p:cNvSpPr>
              <p:nvPr/>
            </p:nvSpPr>
            <p:spPr bwMode="auto">
              <a:xfrm>
                <a:off x="4263" y="2364"/>
                <a:ext cx="930" cy="1043"/>
              </a:xfrm>
              <a:custGeom>
                <a:avLst/>
                <a:gdLst>
                  <a:gd name="T0" fmla="*/ 0 w 952"/>
                  <a:gd name="T1" fmla="*/ 245 h 1066"/>
                  <a:gd name="T2" fmla="*/ 465 w 952"/>
                  <a:gd name="T3" fmla="*/ 0 h 1066"/>
                  <a:gd name="T4" fmla="*/ 930 w 952"/>
                  <a:gd name="T5" fmla="*/ 245 h 1066"/>
                  <a:gd name="T6" fmla="*/ 930 w 952"/>
                  <a:gd name="T7" fmla="*/ 799 h 1066"/>
                  <a:gd name="T8" fmla="*/ 443 w 952"/>
                  <a:gd name="T9" fmla="*/ 1043 h 1066"/>
                  <a:gd name="T10" fmla="*/ 0 w 952"/>
                  <a:gd name="T11" fmla="*/ 799 h 1066"/>
                  <a:gd name="T12" fmla="*/ 0 w 952"/>
                  <a:gd name="T13" fmla="*/ 245 h 1066"/>
                  <a:gd name="T14" fmla="*/ 0 60000 65536"/>
                  <a:gd name="T15" fmla="*/ 0 60000 65536"/>
                  <a:gd name="T16" fmla="*/ 0 60000 65536"/>
                  <a:gd name="T17" fmla="*/ 0 60000 65536"/>
                  <a:gd name="T18" fmla="*/ 0 60000 65536"/>
                  <a:gd name="T19" fmla="*/ 0 60000 65536"/>
                  <a:gd name="T20" fmla="*/ 0 60000 65536"/>
                  <a:gd name="T21" fmla="*/ 0 w 952"/>
                  <a:gd name="T22" fmla="*/ 0 h 1066"/>
                  <a:gd name="T23" fmla="*/ 952 w 952"/>
                  <a:gd name="T24" fmla="*/ 1066 h 106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52" h="1066">
                    <a:moveTo>
                      <a:pt x="0" y="250"/>
                    </a:moveTo>
                    <a:lnTo>
                      <a:pt x="476" y="0"/>
                    </a:lnTo>
                    <a:lnTo>
                      <a:pt x="952" y="250"/>
                    </a:lnTo>
                    <a:lnTo>
                      <a:pt x="952" y="817"/>
                    </a:lnTo>
                    <a:lnTo>
                      <a:pt x="453" y="1066"/>
                    </a:lnTo>
                    <a:lnTo>
                      <a:pt x="0" y="817"/>
                    </a:lnTo>
                    <a:lnTo>
                      <a:pt x="0" y="250"/>
                    </a:lnTo>
                    <a:close/>
                  </a:path>
                </a:pathLst>
              </a:custGeom>
              <a:solidFill>
                <a:srgbClr val="FFFFFF">
                  <a:alpha val="58038"/>
                </a:srgbClr>
              </a:solidFill>
              <a:ln w="28575">
                <a:solidFill>
                  <a:srgbClr val="C0C0C0"/>
                </a:solidFill>
                <a:round/>
                <a:headEnd/>
                <a:tailEnd/>
              </a:ln>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grpSp>
        <p:pic>
          <p:nvPicPr>
            <p:cNvPr id="179447" name="Picture 147" descr="边缘交换机"/>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120" y="4495"/>
              <a:ext cx="211" cy="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9448" name="Picture 147" descr="边缘交换机"/>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341" y="4495"/>
              <a:ext cx="211" cy="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79449" name="Group 249"/>
          <p:cNvGrpSpPr>
            <a:grpSpLocks/>
          </p:cNvGrpSpPr>
          <p:nvPr/>
        </p:nvGrpSpPr>
        <p:grpSpPr bwMode="auto">
          <a:xfrm>
            <a:off x="3765550" y="1538288"/>
            <a:ext cx="384175" cy="157162"/>
            <a:chOff x="243" y="4992"/>
            <a:chExt cx="234" cy="121"/>
          </a:xfrm>
        </p:grpSpPr>
        <p:pic>
          <p:nvPicPr>
            <p:cNvPr id="179450" name="Picture 471" descr="服务器类"/>
            <p:cNvPicPr preferRelativeResize="0">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243" y="4992"/>
              <a:ext cx="93" cy="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pic>
        <p:pic>
          <p:nvPicPr>
            <p:cNvPr id="179451" name="Picture 471" descr="服务器类"/>
            <p:cNvPicPr preferRelativeResize="0">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288" y="4992"/>
              <a:ext cx="93" cy="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pic>
        <p:pic>
          <p:nvPicPr>
            <p:cNvPr id="179452" name="Picture 471" descr="服务器类"/>
            <p:cNvPicPr preferRelativeResize="0">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336" y="4992"/>
              <a:ext cx="93" cy="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pic>
        <p:pic>
          <p:nvPicPr>
            <p:cNvPr id="179453" name="Picture 471" descr="服务器类"/>
            <p:cNvPicPr preferRelativeResize="0">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384" y="4992"/>
              <a:ext cx="93" cy="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pic>
      </p:grpSp>
      <p:grpSp>
        <p:nvGrpSpPr>
          <p:cNvPr id="179454" name="Group 254"/>
          <p:cNvGrpSpPr>
            <a:grpSpLocks/>
          </p:cNvGrpSpPr>
          <p:nvPr/>
        </p:nvGrpSpPr>
        <p:grpSpPr bwMode="auto">
          <a:xfrm>
            <a:off x="4071938" y="1538288"/>
            <a:ext cx="382587" cy="157162"/>
            <a:chOff x="243" y="4992"/>
            <a:chExt cx="234" cy="121"/>
          </a:xfrm>
        </p:grpSpPr>
        <p:pic>
          <p:nvPicPr>
            <p:cNvPr id="179455" name="Picture 471" descr="服务器类"/>
            <p:cNvPicPr preferRelativeResize="0">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243" y="4992"/>
              <a:ext cx="93" cy="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pic>
        <p:pic>
          <p:nvPicPr>
            <p:cNvPr id="179456" name="Picture 471" descr="服务器类"/>
            <p:cNvPicPr preferRelativeResize="0">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288" y="4992"/>
              <a:ext cx="93" cy="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pic>
        <p:pic>
          <p:nvPicPr>
            <p:cNvPr id="179457" name="Picture 471" descr="服务器类"/>
            <p:cNvPicPr preferRelativeResize="0">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336" y="4992"/>
              <a:ext cx="93" cy="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pic>
        <p:pic>
          <p:nvPicPr>
            <p:cNvPr id="179458" name="Picture 471" descr="服务器类"/>
            <p:cNvPicPr preferRelativeResize="0">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384" y="4992"/>
              <a:ext cx="93" cy="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pic>
      </p:grpSp>
      <p:grpSp>
        <p:nvGrpSpPr>
          <p:cNvPr id="179459" name="Group 259"/>
          <p:cNvGrpSpPr>
            <a:grpSpLocks/>
          </p:cNvGrpSpPr>
          <p:nvPr/>
        </p:nvGrpSpPr>
        <p:grpSpPr bwMode="auto">
          <a:xfrm>
            <a:off x="2976563" y="1538288"/>
            <a:ext cx="385762" cy="157162"/>
            <a:chOff x="243" y="4992"/>
            <a:chExt cx="234" cy="121"/>
          </a:xfrm>
        </p:grpSpPr>
        <p:pic>
          <p:nvPicPr>
            <p:cNvPr id="179460" name="Picture 471" descr="服务器类"/>
            <p:cNvPicPr preferRelativeResize="0">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243" y="4992"/>
              <a:ext cx="93" cy="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pic>
        <p:pic>
          <p:nvPicPr>
            <p:cNvPr id="179461" name="Picture 471" descr="服务器类"/>
            <p:cNvPicPr preferRelativeResize="0">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288" y="4992"/>
              <a:ext cx="93" cy="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pic>
        <p:pic>
          <p:nvPicPr>
            <p:cNvPr id="179462" name="Picture 471" descr="服务器类"/>
            <p:cNvPicPr preferRelativeResize="0">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336" y="4992"/>
              <a:ext cx="93" cy="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pic>
        <p:pic>
          <p:nvPicPr>
            <p:cNvPr id="179463" name="Picture 471" descr="服务器类"/>
            <p:cNvPicPr preferRelativeResize="0">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384" y="4992"/>
              <a:ext cx="93" cy="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pic>
      </p:grpSp>
      <p:grpSp>
        <p:nvGrpSpPr>
          <p:cNvPr id="179464" name="Group 264"/>
          <p:cNvGrpSpPr>
            <a:grpSpLocks/>
          </p:cNvGrpSpPr>
          <p:nvPr/>
        </p:nvGrpSpPr>
        <p:grpSpPr bwMode="auto">
          <a:xfrm>
            <a:off x="3282950" y="1538288"/>
            <a:ext cx="384175" cy="157162"/>
            <a:chOff x="243" y="4992"/>
            <a:chExt cx="234" cy="121"/>
          </a:xfrm>
        </p:grpSpPr>
        <p:pic>
          <p:nvPicPr>
            <p:cNvPr id="179465" name="Picture 471" descr="服务器类"/>
            <p:cNvPicPr preferRelativeResize="0">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243" y="4992"/>
              <a:ext cx="93" cy="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pic>
        <p:pic>
          <p:nvPicPr>
            <p:cNvPr id="179466" name="Picture 471" descr="服务器类"/>
            <p:cNvPicPr preferRelativeResize="0">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288" y="4992"/>
              <a:ext cx="93" cy="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pic>
        <p:pic>
          <p:nvPicPr>
            <p:cNvPr id="179467" name="Picture 471" descr="服务器类"/>
            <p:cNvPicPr preferRelativeResize="0">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336" y="4992"/>
              <a:ext cx="93" cy="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pic>
        <p:pic>
          <p:nvPicPr>
            <p:cNvPr id="179468" name="Picture 471" descr="服务器类"/>
            <p:cNvPicPr preferRelativeResize="0">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384" y="4992"/>
              <a:ext cx="93" cy="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pic>
      </p:grpSp>
      <p:sp>
        <p:nvSpPr>
          <p:cNvPr id="179469" name="Line 269"/>
          <p:cNvSpPr>
            <a:spLocks noChangeShapeType="1"/>
          </p:cNvSpPr>
          <p:nvPr/>
        </p:nvSpPr>
        <p:spPr bwMode="auto">
          <a:xfrm>
            <a:off x="4217988" y="1844675"/>
            <a:ext cx="0" cy="176213"/>
          </a:xfrm>
          <a:prstGeom prst="line">
            <a:avLst/>
          </a:prstGeom>
          <a:noFill/>
          <a:ln w="19050">
            <a:solidFill>
              <a:srgbClr val="003366"/>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79470" name="Line 270"/>
          <p:cNvSpPr>
            <a:spLocks noChangeShapeType="1"/>
          </p:cNvSpPr>
          <p:nvPr/>
        </p:nvSpPr>
        <p:spPr bwMode="auto">
          <a:xfrm>
            <a:off x="4297363" y="1844675"/>
            <a:ext cx="0" cy="176213"/>
          </a:xfrm>
          <a:prstGeom prst="line">
            <a:avLst/>
          </a:prstGeom>
          <a:noFill/>
          <a:ln w="19050">
            <a:solidFill>
              <a:srgbClr val="003366"/>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79471" name="Oval 271"/>
          <p:cNvSpPr>
            <a:spLocks noChangeArrowheads="1"/>
          </p:cNvSpPr>
          <p:nvPr/>
        </p:nvSpPr>
        <p:spPr bwMode="auto">
          <a:xfrm>
            <a:off x="4140200" y="1906588"/>
            <a:ext cx="236538" cy="61912"/>
          </a:xfrm>
          <a:prstGeom prst="ellipse">
            <a:avLst/>
          </a:prstGeom>
          <a:noFill/>
          <a:ln w="19050" algn="ctr">
            <a:solidFill>
              <a:srgbClr val="003366"/>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79472" name="Line 272"/>
          <p:cNvSpPr>
            <a:spLocks noChangeShapeType="1"/>
          </p:cNvSpPr>
          <p:nvPr/>
        </p:nvSpPr>
        <p:spPr bwMode="auto">
          <a:xfrm>
            <a:off x="3903663" y="1844675"/>
            <a:ext cx="0" cy="176213"/>
          </a:xfrm>
          <a:prstGeom prst="line">
            <a:avLst/>
          </a:prstGeom>
          <a:noFill/>
          <a:ln w="19050">
            <a:solidFill>
              <a:srgbClr val="003366"/>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79473" name="Line 273"/>
          <p:cNvSpPr>
            <a:spLocks noChangeShapeType="1"/>
          </p:cNvSpPr>
          <p:nvPr/>
        </p:nvSpPr>
        <p:spPr bwMode="auto">
          <a:xfrm>
            <a:off x="3983038" y="1844675"/>
            <a:ext cx="0" cy="176213"/>
          </a:xfrm>
          <a:prstGeom prst="line">
            <a:avLst/>
          </a:prstGeom>
          <a:noFill/>
          <a:ln w="19050">
            <a:solidFill>
              <a:srgbClr val="003366"/>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79474" name="Oval 274"/>
          <p:cNvSpPr>
            <a:spLocks noChangeArrowheads="1"/>
          </p:cNvSpPr>
          <p:nvPr/>
        </p:nvSpPr>
        <p:spPr bwMode="auto">
          <a:xfrm>
            <a:off x="3824288" y="1906588"/>
            <a:ext cx="236537" cy="61912"/>
          </a:xfrm>
          <a:prstGeom prst="ellipse">
            <a:avLst/>
          </a:prstGeom>
          <a:noFill/>
          <a:ln w="19050" algn="ctr">
            <a:solidFill>
              <a:srgbClr val="003366"/>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79475" name="Line 275"/>
          <p:cNvSpPr>
            <a:spLocks noChangeShapeType="1"/>
          </p:cNvSpPr>
          <p:nvPr/>
        </p:nvSpPr>
        <p:spPr bwMode="auto">
          <a:xfrm>
            <a:off x="3430588" y="1844675"/>
            <a:ext cx="0" cy="176213"/>
          </a:xfrm>
          <a:prstGeom prst="line">
            <a:avLst/>
          </a:prstGeom>
          <a:noFill/>
          <a:ln w="19050">
            <a:solidFill>
              <a:srgbClr val="003366"/>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79476" name="Line 276"/>
          <p:cNvSpPr>
            <a:spLocks noChangeShapeType="1"/>
          </p:cNvSpPr>
          <p:nvPr/>
        </p:nvSpPr>
        <p:spPr bwMode="auto">
          <a:xfrm>
            <a:off x="3509963" y="1844675"/>
            <a:ext cx="0" cy="176213"/>
          </a:xfrm>
          <a:prstGeom prst="line">
            <a:avLst/>
          </a:prstGeom>
          <a:noFill/>
          <a:ln w="19050">
            <a:solidFill>
              <a:srgbClr val="003366"/>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79477" name="Oval 277"/>
          <p:cNvSpPr>
            <a:spLocks noChangeArrowheads="1"/>
          </p:cNvSpPr>
          <p:nvPr/>
        </p:nvSpPr>
        <p:spPr bwMode="auto">
          <a:xfrm>
            <a:off x="3351213" y="1906588"/>
            <a:ext cx="236537" cy="61912"/>
          </a:xfrm>
          <a:prstGeom prst="ellipse">
            <a:avLst/>
          </a:prstGeom>
          <a:noFill/>
          <a:ln w="19050" algn="ctr">
            <a:solidFill>
              <a:srgbClr val="003366"/>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grpSp>
        <p:nvGrpSpPr>
          <p:cNvPr id="179478" name="Group 278"/>
          <p:cNvGrpSpPr>
            <a:grpSpLocks/>
          </p:cNvGrpSpPr>
          <p:nvPr/>
        </p:nvGrpSpPr>
        <p:grpSpPr bwMode="auto">
          <a:xfrm rot="2628390">
            <a:off x="3868738" y="2276475"/>
            <a:ext cx="236537" cy="176213"/>
            <a:chOff x="624" y="4656"/>
            <a:chExt cx="144" cy="136"/>
          </a:xfrm>
        </p:grpSpPr>
        <p:sp>
          <p:nvSpPr>
            <p:cNvPr id="179479" name="Line 279"/>
            <p:cNvSpPr>
              <a:spLocks noChangeShapeType="1"/>
            </p:cNvSpPr>
            <p:nvPr/>
          </p:nvSpPr>
          <p:spPr bwMode="auto">
            <a:xfrm>
              <a:off x="672" y="4656"/>
              <a:ext cx="0" cy="136"/>
            </a:xfrm>
            <a:prstGeom prst="line">
              <a:avLst/>
            </a:prstGeom>
            <a:noFill/>
            <a:ln w="19050">
              <a:solidFill>
                <a:srgbClr val="003366"/>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79480" name="Line 280"/>
            <p:cNvSpPr>
              <a:spLocks noChangeShapeType="1"/>
            </p:cNvSpPr>
            <p:nvPr/>
          </p:nvSpPr>
          <p:spPr bwMode="auto">
            <a:xfrm>
              <a:off x="720" y="4656"/>
              <a:ext cx="0" cy="136"/>
            </a:xfrm>
            <a:prstGeom prst="line">
              <a:avLst/>
            </a:prstGeom>
            <a:noFill/>
            <a:ln w="19050">
              <a:solidFill>
                <a:srgbClr val="003366"/>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79481" name="Oval 281"/>
            <p:cNvSpPr>
              <a:spLocks noChangeArrowheads="1"/>
            </p:cNvSpPr>
            <p:nvPr/>
          </p:nvSpPr>
          <p:spPr bwMode="auto">
            <a:xfrm>
              <a:off x="624" y="4704"/>
              <a:ext cx="144" cy="48"/>
            </a:xfrm>
            <a:prstGeom prst="ellipse">
              <a:avLst/>
            </a:prstGeom>
            <a:noFill/>
            <a:ln w="19050" algn="ctr">
              <a:solidFill>
                <a:srgbClr val="003366"/>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grpSp>
      <p:sp>
        <p:nvSpPr>
          <p:cNvPr id="179482" name="Line 282"/>
          <p:cNvSpPr>
            <a:spLocks noChangeShapeType="1"/>
          </p:cNvSpPr>
          <p:nvPr/>
        </p:nvSpPr>
        <p:spPr bwMode="auto">
          <a:xfrm>
            <a:off x="3116263" y="1844675"/>
            <a:ext cx="0" cy="176213"/>
          </a:xfrm>
          <a:prstGeom prst="line">
            <a:avLst/>
          </a:prstGeom>
          <a:noFill/>
          <a:ln w="19050">
            <a:solidFill>
              <a:srgbClr val="003366"/>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79483" name="Line 283"/>
          <p:cNvSpPr>
            <a:spLocks noChangeShapeType="1"/>
          </p:cNvSpPr>
          <p:nvPr/>
        </p:nvSpPr>
        <p:spPr bwMode="auto">
          <a:xfrm>
            <a:off x="3194050" y="1844675"/>
            <a:ext cx="0" cy="176213"/>
          </a:xfrm>
          <a:prstGeom prst="line">
            <a:avLst/>
          </a:prstGeom>
          <a:noFill/>
          <a:ln w="19050">
            <a:solidFill>
              <a:srgbClr val="003366"/>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79484" name="Oval 284"/>
          <p:cNvSpPr>
            <a:spLocks noChangeArrowheads="1"/>
          </p:cNvSpPr>
          <p:nvPr/>
        </p:nvSpPr>
        <p:spPr bwMode="auto">
          <a:xfrm>
            <a:off x="3036888" y="1906588"/>
            <a:ext cx="236537" cy="61912"/>
          </a:xfrm>
          <a:prstGeom prst="ellipse">
            <a:avLst/>
          </a:prstGeom>
          <a:noFill/>
          <a:ln w="19050" algn="ctr">
            <a:solidFill>
              <a:srgbClr val="003366"/>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79485" name="Line 285"/>
          <p:cNvSpPr>
            <a:spLocks noChangeShapeType="1"/>
          </p:cNvSpPr>
          <p:nvPr/>
        </p:nvSpPr>
        <p:spPr bwMode="auto">
          <a:xfrm rot="-3006260">
            <a:off x="3398838" y="2241550"/>
            <a:ext cx="1588" cy="223837"/>
          </a:xfrm>
          <a:prstGeom prst="line">
            <a:avLst/>
          </a:prstGeom>
          <a:noFill/>
          <a:ln w="19050">
            <a:solidFill>
              <a:srgbClr val="003366"/>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79486" name="Line 286"/>
          <p:cNvSpPr>
            <a:spLocks noChangeShapeType="1"/>
          </p:cNvSpPr>
          <p:nvPr/>
        </p:nvSpPr>
        <p:spPr bwMode="auto">
          <a:xfrm rot="-3006260">
            <a:off x="3476625" y="2241550"/>
            <a:ext cx="1588" cy="223838"/>
          </a:xfrm>
          <a:prstGeom prst="line">
            <a:avLst/>
          </a:prstGeom>
          <a:noFill/>
          <a:ln w="19050">
            <a:solidFill>
              <a:srgbClr val="003366"/>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79487" name="Oval 287"/>
          <p:cNvSpPr>
            <a:spLocks noChangeArrowheads="1"/>
          </p:cNvSpPr>
          <p:nvPr/>
        </p:nvSpPr>
        <p:spPr bwMode="auto">
          <a:xfrm rot="-2993946">
            <a:off x="3344863" y="2320925"/>
            <a:ext cx="185738" cy="77787"/>
          </a:xfrm>
          <a:prstGeom prst="ellipse">
            <a:avLst/>
          </a:prstGeom>
          <a:noFill/>
          <a:ln w="19050" algn="ctr">
            <a:solidFill>
              <a:srgbClr val="003366"/>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grpSp>
        <p:nvGrpSpPr>
          <p:cNvPr id="179488" name="Group 288"/>
          <p:cNvGrpSpPr>
            <a:grpSpLocks noChangeAspect="1"/>
          </p:cNvGrpSpPr>
          <p:nvPr/>
        </p:nvGrpSpPr>
        <p:grpSpPr bwMode="auto">
          <a:xfrm>
            <a:off x="4119563" y="2020888"/>
            <a:ext cx="244475" cy="288925"/>
            <a:chOff x="3216" y="1008"/>
            <a:chExt cx="287" cy="288"/>
          </a:xfrm>
        </p:grpSpPr>
        <p:pic>
          <p:nvPicPr>
            <p:cNvPr id="179489" name="Picture 289" descr="S10508-V_FR_1011"/>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3216" y="1008"/>
              <a:ext cx="287"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9490" name="Picture 290" descr="SecBlade 防火墙模块02 [转换]"/>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3264" y="1123"/>
              <a:ext cx="227"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9491" name="Picture 291" descr="SecBlade 防火墙模块02 [转换]"/>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3264" y="1079"/>
              <a:ext cx="227"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79492" name="Group 292"/>
          <p:cNvGrpSpPr>
            <a:grpSpLocks noChangeAspect="1"/>
          </p:cNvGrpSpPr>
          <p:nvPr/>
        </p:nvGrpSpPr>
        <p:grpSpPr bwMode="auto">
          <a:xfrm>
            <a:off x="3848100" y="2020888"/>
            <a:ext cx="242888" cy="288925"/>
            <a:chOff x="3216" y="1008"/>
            <a:chExt cx="287" cy="288"/>
          </a:xfrm>
        </p:grpSpPr>
        <p:pic>
          <p:nvPicPr>
            <p:cNvPr id="179493" name="Picture 293" descr="S10508-V_FR_1011"/>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3216" y="1008"/>
              <a:ext cx="287"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9494" name="Picture 294" descr="SecBlade 防火墙模块02 [转换]"/>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3264" y="1123"/>
              <a:ext cx="227"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9495" name="Picture 295" descr="SecBlade 防火墙模块02 [转换]"/>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3264" y="1079"/>
              <a:ext cx="227"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79496" name="Group 296"/>
          <p:cNvGrpSpPr>
            <a:grpSpLocks noChangeAspect="1"/>
          </p:cNvGrpSpPr>
          <p:nvPr/>
        </p:nvGrpSpPr>
        <p:grpSpPr bwMode="auto">
          <a:xfrm>
            <a:off x="3281363" y="2020888"/>
            <a:ext cx="242887" cy="288925"/>
            <a:chOff x="3216" y="1008"/>
            <a:chExt cx="287" cy="288"/>
          </a:xfrm>
        </p:grpSpPr>
        <p:pic>
          <p:nvPicPr>
            <p:cNvPr id="179497" name="Picture 297" descr="S10508-V_FR_1011"/>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3216" y="1008"/>
              <a:ext cx="287"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9498" name="Picture 298" descr="SecBlade 防火墙模块02 [转换]"/>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3264" y="1123"/>
              <a:ext cx="227"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9499" name="Picture 299" descr="SecBlade 防火墙模块02 [转换]"/>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3264" y="1079"/>
              <a:ext cx="227"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79500" name="Group 300"/>
          <p:cNvGrpSpPr>
            <a:grpSpLocks noChangeAspect="1"/>
          </p:cNvGrpSpPr>
          <p:nvPr/>
        </p:nvGrpSpPr>
        <p:grpSpPr bwMode="auto">
          <a:xfrm>
            <a:off x="3008313" y="2020888"/>
            <a:ext cx="242887" cy="288925"/>
            <a:chOff x="3216" y="1008"/>
            <a:chExt cx="287" cy="288"/>
          </a:xfrm>
        </p:grpSpPr>
        <p:pic>
          <p:nvPicPr>
            <p:cNvPr id="179501" name="Picture 301" descr="S10508-V_FR_1011"/>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3216" y="1008"/>
              <a:ext cx="287"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9502" name="Picture 302" descr="SecBlade 防火墙模块02 [转换]"/>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3264" y="1123"/>
              <a:ext cx="227"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9503" name="Picture 303" descr="SecBlade 防火墙模块02 [转换]"/>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3264" y="1079"/>
              <a:ext cx="227"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79504" name="Line 304"/>
          <p:cNvSpPr>
            <a:spLocks noChangeShapeType="1"/>
          </p:cNvSpPr>
          <p:nvPr/>
        </p:nvSpPr>
        <p:spPr bwMode="auto">
          <a:xfrm>
            <a:off x="1006475" y="4433888"/>
            <a:ext cx="130175" cy="381000"/>
          </a:xfrm>
          <a:prstGeom prst="line">
            <a:avLst/>
          </a:prstGeom>
          <a:noFill/>
          <a:ln w="19050">
            <a:solidFill>
              <a:srgbClr val="003366"/>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pic>
        <p:nvPicPr>
          <p:cNvPr id="179505" name="Picture 305" descr="AP"/>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584200" y="4700588"/>
            <a:ext cx="214313" cy="18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9506" name="Picture 306" descr="AP"/>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1016000" y="4700588"/>
            <a:ext cx="214313" cy="18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9507" name="Line 307"/>
          <p:cNvSpPr>
            <a:spLocks noChangeShapeType="1"/>
          </p:cNvSpPr>
          <p:nvPr/>
        </p:nvSpPr>
        <p:spPr bwMode="auto">
          <a:xfrm flipH="1">
            <a:off x="3783013" y="4454525"/>
            <a:ext cx="158750" cy="360363"/>
          </a:xfrm>
          <a:prstGeom prst="line">
            <a:avLst/>
          </a:prstGeom>
          <a:noFill/>
          <a:ln w="19050">
            <a:solidFill>
              <a:srgbClr val="003366"/>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79508" name="Line 308"/>
          <p:cNvSpPr>
            <a:spLocks noChangeShapeType="1"/>
          </p:cNvSpPr>
          <p:nvPr/>
        </p:nvSpPr>
        <p:spPr bwMode="auto">
          <a:xfrm>
            <a:off x="4105275" y="4433888"/>
            <a:ext cx="193675" cy="381000"/>
          </a:xfrm>
          <a:prstGeom prst="line">
            <a:avLst/>
          </a:prstGeom>
          <a:noFill/>
          <a:ln w="19050">
            <a:solidFill>
              <a:srgbClr val="003366"/>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pSp>
        <p:nvGrpSpPr>
          <p:cNvPr id="179509" name="Group 309"/>
          <p:cNvGrpSpPr>
            <a:grpSpLocks noChangeAspect="1"/>
          </p:cNvGrpSpPr>
          <p:nvPr/>
        </p:nvGrpSpPr>
        <p:grpSpPr bwMode="auto">
          <a:xfrm>
            <a:off x="3848100" y="4325938"/>
            <a:ext cx="322263" cy="260350"/>
            <a:chOff x="376" y="451"/>
            <a:chExt cx="624" cy="451"/>
          </a:xfrm>
        </p:grpSpPr>
        <p:sp>
          <p:nvSpPr>
            <p:cNvPr id="179510" name="AutoShape 310"/>
            <p:cNvSpPr>
              <a:spLocks noChangeAspect="1" noChangeArrowheads="1" noTextEdit="1"/>
            </p:cNvSpPr>
            <p:nvPr/>
          </p:nvSpPr>
          <p:spPr bwMode="auto">
            <a:xfrm>
              <a:off x="376" y="451"/>
              <a:ext cx="624" cy="4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79511" name="Freeform 311"/>
            <p:cNvSpPr>
              <a:spLocks/>
            </p:cNvSpPr>
            <p:nvPr/>
          </p:nvSpPr>
          <p:spPr bwMode="auto">
            <a:xfrm>
              <a:off x="689" y="631"/>
              <a:ext cx="310" cy="272"/>
            </a:xfrm>
            <a:custGeom>
              <a:avLst/>
              <a:gdLst>
                <a:gd name="T0" fmla="*/ 310 w 310"/>
                <a:gd name="T1" fmla="*/ 0 h 272"/>
                <a:gd name="T2" fmla="*/ 310 w 310"/>
                <a:gd name="T3" fmla="*/ 92 h 272"/>
                <a:gd name="T4" fmla="*/ 0 w 310"/>
                <a:gd name="T5" fmla="*/ 272 h 272"/>
                <a:gd name="T6" fmla="*/ 0 w 310"/>
                <a:gd name="T7" fmla="*/ 180 h 272"/>
                <a:gd name="T8" fmla="*/ 310 w 310"/>
                <a:gd name="T9" fmla="*/ 0 h 272"/>
                <a:gd name="T10" fmla="*/ 310 w 310"/>
                <a:gd name="T11" fmla="*/ 0 h 272"/>
                <a:gd name="T12" fmla="*/ 310 w 310"/>
                <a:gd name="T13" fmla="*/ 0 h 272"/>
                <a:gd name="T14" fmla="*/ 0 60000 65536"/>
                <a:gd name="T15" fmla="*/ 0 60000 65536"/>
                <a:gd name="T16" fmla="*/ 0 60000 65536"/>
                <a:gd name="T17" fmla="*/ 0 60000 65536"/>
                <a:gd name="T18" fmla="*/ 0 60000 65536"/>
                <a:gd name="T19" fmla="*/ 0 60000 65536"/>
                <a:gd name="T20" fmla="*/ 0 60000 65536"/>
                <a:gd name="T21" fmla="*/ 0 w 310"/>
                <a:gd name="T22" fmla="*/ 0 h 272"/>
                <a:gd name="T23" fmla="*/ 310 w 310"/>
                <a:gd name="T24" fmla="*/ 272 h 27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10" h="272">
                  <a:moveTo>
                    <a:pt x="310" y="0"/>
                  </a:moveTo>
                  <a:lnTo>
                    <a:pt x="310" y="92"/>
                  </a:lnTo>
                  <a:lnTo>
                    <a:pt x="0" y="272"/>
                  </a:lnTo>
                  <a:lnTo>
                    <a:pt x="0" y="180"/>
                  </a:lnTo>
                  <a:lnTo>
                    <a:pt x="310" y="0"/>
                  </a:lnTo>
                  <a:close/>
                </a:path>
              </a:pathLst>
            </a:custGeom>
            <a:solidFill>
              <a:srgbClr val="18317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79512" name="Freeform 312"/>
            <p:cNvSpPr>
              <a:spLocks/>
            </p:cNvSpPr>
            <p:nvPr/>
          </p:nvSpPr>
          <p:spPr bwMode="auto">
            <a:xfrm>
              <a:off x="377" y="631"/>
              <a:ext cx="312" cy="272"/>
            </a:xfrm>
            <a:custGeom>
              <a:avLst/>
              <a:gdLst>
                <a:gd name="T0" fmla="*/ 312 w 312"/>
                <a:gd name="T1" fmla="*/ 180 h 272"/>
                <a:gd name="T2" fmla="*/ 312 w 312"/>
                <a:gd name="T3" fmla="*/ 272 h 272"/>
                <a:gd name="T4" fmla="*/ 0 w 312"/>
                <a:gd name="T5" fmla="*/ 92 h 272"/>
                <a:gd name="T6" fmla="*/ 0 w 312"/>
                <a:gd name="T7" fmla="*/ 0 h 272"/>
                <a:gd name="T8" fmla="*/ 312 w 312"/>
                <a:gd name="T9" fmla="*/ 180 h 272"/>
                <a:gd name="T10" fmla="*/ 312 w 312"/>
                <a:gd name="T11" fmla="*/ 180 h 272"/>
                <a:gd name="T12" fmla="*/ 312 w 312"/>
                <a:gd name="T13" fmla="*/ 180 h 272"/>
                <a:gd name="T14" fmla="*/ 0 60000 65536"/>
                <a:gd name="T15" fmla="*/ 0 60000 65536"/>
                <a:gd name="T16" fmla="*/ 0 60000 65536"/>
                <a:gd name="T17" fmla="*/ 0 60000 65536"/>
                <a:gd name="T18" fmla="*/ 0 60000 65536"/>
                <a:gd name="T19" fmla="*/ 0 60000 65536"/>
                <a:gd name="T20" fmla="*/ 0 60000 65536"/>
                <a:gd name="T21" fmla="*/ 0 w 312"/>
                <a:gd name="T22" fmla="*/ 0 h 272"/>
                <a:gd name="T23" fmla="*/ 312 w 312"/>
                <a:gd name="T24" fmla="*/ 272 h 27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12" h="272">
                  <a:moveTo>
                    <a:pt x="312" y="180"/>
                  </a:moveTo>
                  <a:lnTo>
                    <a:pt x="312" y="272"/>
                  </a:lnTo>
                  <a:lnTo>
                    <a:pt x="0" y="92"/>
                  </a:lnTo>
                  <a:lnTo>
                    <a:pt x="0" y="0"/>
                  </a:lnTo>
                  <a:lnTo>
                    <a:pt x="312" y="180"/>
                  </a:lnTo>
                  <a:close/>
                </a:path>
              </a:pathLst>
            </a:custGeom>
            <a:solidFill>
              <a:srgbClr val="36468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79513" name="Freeform 313"/>
            <p:cNvSpPr>
              <a:spLocks/>
            </p:cNvSpPr>
            <p:nvPr/>
          </p:nvSpPr>
          <p:spPr bwMode="auto">
            <a:xfrm>
              <a:off x="377" y="451"/>
              <a:ext cx="622" cy="360"/>
            </a:xfrm>
            <a:custGeom>
              <a:avLst/>
              <a:gdLst>
                <a:gd name="T0" fmla="*/ 622 w 622"/>
                <a:gd name="T1" fmla="*/ 180 h 360"/>
                <a:gd name="T2" fmla="*/ 312 w 622"/>
                <a:gd name="T3" fmla="*/ 360 h 360"/>
                <a:gd name="T4" fmla="*/ 0 w 622"/>
                <a:gd name="T5" fmla="*/ 180 h 360"/>
                <a:gd name="T6" fmla="*/ 310 w 622"/>
                <a:gd name="T7" fmla="*/ 0 h 360"/>
                <a:gd name="T8" fmla="*/ 622 w 622"/>
                <a:gd name="T9" fmla="*/ 180 h 360"/>
                <a:gd name="T10" fmla="*/ 622 w 622"/>
                <a:gd name="T11" fmla="*/ 180 h 360"/>
                <a:gd name="T12" fmla="*/ 622 w 622"/>
                <a:gd name="T13" fmla="*/ 180 h 360"/>
                <a:gd name="T14" fmla="*/ 0 60000 65536"/>
                <a:gd name="T15" fmla="*/ 0 60000 65536"/>
                <a:gd name="T16" fmla="*/ 0 60000 65536"/>
                <a:gd name="T17" fmla="*/ 0 60000 65536"/>
                <a:gd name="T18" fmla="*/ 0 60000 65536"/>
                <a:gd name="T19" fmla="*/ 0 60000 65536"/>
                <a:gd name="T20" fmla="*/ 0 60000 65536"/>
                <a:gd name="T21" fmla="*/ 0 w 622"/>
                <a:gd name="T22" fmla="*/ 0 h 360"/>
                <a:gd name="T23" fmla="*/ 622 w 622"/>
                <a:gd name="T24" fmla="*/ 360 h 36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22" h="360">
                  <a:moveTo>
                    <a:pt x="622" y="180"/>
                  </a:moveTo>
                  <a:lnTo>
                    <a:pt x="312" y="360"/>
                  </a:lnTo>
                  <a:lnTo>
                    <a:pt x="0" y="180"/>
                  </a:lnTo>
                  <a:lnTo>
                    <a:pt x="310" y="0"/>
                  </a:lnTo>
                  <a:lnTo>
                    <a:pt x="622" y="180"/>
                  </a:lnTo>
                  <a:close/>
                </a:path>
              </a:pathLst>
            </a:custGeom>
            <a:solidFill>
              <a:srgbClr val="4E61A4"/>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79514" name="Freeform 314"/>
            <p:cNvSpPr>
              <a:spLocks/>
            </p:cNvSpPr>
            <p:nvPr/>
          </p:nvSpPr>
          <p:spPr bwMode="auto">
            <a:xfrm>
              <a:off x="493" y="496"/>
              <a:ext cx="371" cy="235"/>
            </a:xfrm>
            <a:custGeom>
              <a:avLst/>
              <a:gdLst>
                <a:gd name="T0" fmla="*/ 340 w 457"/>
                <a:gd name="T1" fmla="*/ 164 h 289"/>
                <a:gd name="T2" fmla="*/ 339 w 457"/>
                <a:gd name="T3" fmla="*/ 167 h 289"/>
                <a:gd name="T4" fmla="*/ 242 w 457"/>
                <a:gd name="T5" fmla="*/ 142 h 289"/>
                <a:gd name="T6" fmla="*/ 241 w 457"/>
                <a:gd name="T7" fmla="*/ 141 h 289"/>
                <a:gd name="T8" fmla="*/ 343 w 457"/>
                <a:gd name="T9" fmla="*/ 137 h 289"/>
                <a:gd name="T10" fmla="*/ 343 w 457"/>
                <a:gd name="T11" fmla="*/ 141 h 289"/>
                <a:gd name="T12" fmla="*/ 356 w 457"/>
                <a:gd name="T13" fmla="*/ 135 h 289"/>
                <a:gd name="T14" fmla="*/ 371 w 457"/>
                <a:gd name="T15" fmla="*/ 131 h 289"/>
                <a:gd name="T16" fmla="*/ 356 w 457"/>
                <a:gd name="T17" fmla="*/ 128 h 289"/>
                <a:gd name="T18" fmla="*/ 343 w 457"/>
                <a:gd name="T19" fmla="*/ 124 h 289"/>
                <a:gd name="T20" fmla="*/ 343 w 457"/>
                <a:gd name="T21" fmla="*/ 127 h 289"/>
                <a:gd name="T22" fmla="*/ 238 w 457"/>
                <a:gd name="T23" fmla="*/ 131 h 289"/>
                <a:gd name="T24" fmla="*/ 237 w 457"/>
                <a:gd name="T25" fmla="*/ 130 h 289"/>
                <a:gd name="T26" fmla="*/ 328 w 457"/>
                <a:gd name="T27" fmla="*/ 99 h 289"/>
                <a:gd name="T28" fmla="*/ 329 w 457"/>
                <a:gd name="T29" fmla="*/ 102 h 289"/>
                <a:gd name="T30" fmla="*/ 340 w 457"/>
                <a:gd name="T31" fmla="*/ 94 h 289"/>
                <a:gd name="T32" fmla="*/ 353 w 457"/>
                <a:gd name="T33" fmla="*/ 85 h 289"/>
                <a:gd name="T34" fmla="*/ 338 w 457"/>
                <a:gd name="T35" fmla="*/ 86 h 289"/>
                <a:gd name="T36" fmla="*/ 323 w 457"/>
                <a:gd name="T37" fmla="*/ 86 h 289"/>
                <a:gd name="T38" fmla="*/ 324 w 457"/>
                <a:gd name="T39" fmla="*/ 89 h 289"/>
                <a:gd name="T40" fmla="*/ 235 w 457"/>
                <a:gd name="T41" fmla="*/ 119 h 289"/>
                <a:gd name="T42" fmla="*/ 310 w 457"/>
                <a:gd name="T43" fmla="*/ 71 h 289"/>
                <a:gd name="T44" fmla="*/ 312 w 457"/>
                <a:gd name="T45" fmla="*/ 73 h 289"/>
                <a:gd name="T46" fmla="*/ 320 w 457"/>
                <a:gd name="T47" fmla="*/ 62 h 289"/>
                <a:gd name="T48" fmla="*/ 330 w 457"/>
                <a:gd name="T49" fmla="*/ 51 h 289"/>
                <a:gd name="T50" fmla="*/ 317 w 457"/>
                <a:gd name="T51" fmla="*/ 56 h 289"/>
                <a:gd name="T52" fmla="*/ 302 w 457"/>
                <a:gd name="T53" fmla="*/ 59 h 289"/>
                <a:gd name="T54" fmla="*/ 304 w 457"/>
                <a:gd name="T55" fmla="*/ 62 h 289"/>
                <a:gd name="T56" fmla="*/ 230 w 457"/>
                <a:gd name="T57" fmla="*/ 109 h 289"/>
                <a:gd name="T58" fmla="*/ 192 w 457"/>
                <a:gd name="T59" fmla="*/ 0 h 289"/>
                <a:gd name="T60" fmla="*/ 146 w 457"/>
                <a:gd name="T61" fmla="*/ 133 h 289"/>
                <a:gd name="T62" fmla="*/ 135 w 457"/>
                <a:gd name="T63" fmla="*/ 131 h 289"/>
                <a:gd name="T64" fmla="*/ 120 w 457"/>
                <a:gd name="T65" fmla="*/ 128 h 289"/>
                <a:gd name="T66" fmla="*/ 121 w 457"/>
                <a:gd name="T67" fmla="*/ 131 h 289"/>
                <a:gd name="T68" fmla="*/ 0 w 457"/>
                <a:gd name="T69" fmla="*/ 146 h 289"/>
                <a:gd name="T70" fmla="*/ 2 w 457"/>
                <a:gd name="T71" fmla="*/ 157 h 289"/>
                <a:gd name="T72" fmla="*/ 123 w 457"/>
                <a:gd name="T73" fmla="*/ 141 h 289"/>
                <a:gd name="T74" fmla="*/ 123 w 457"/>
                <a:gd name="T75" fmla="*/ 145 h 289"/>
                <a:gd name="T76" fmla="*/ 136 w 457"/>
                <a:gd name="T77" fmla="*/ 138 h 289"/>
                <a:gd name="T78" fmla="*/ 146 w 457"/>
                <a:gd name="T79" fmla="*/ 134 h 289"/>
                <a:gd name="T80" fmla="*/ 111 w 457"/>
                <a:gd name="T81" fmla="*/ 235 h 289"/>
                <a:gd name="T82" fmla="*/ 274 w 457"/>
                <a:gd name="T83" fmla="*/ 235 h 289"/>
                <a:gd name="T84" fmla="*/ 246 w 457"/>
                <a:gd name="T85" fmla="*/ 155 h 289"/>
                <a:gd name="T86" fmla="*/ 337 w 457"/>
                <a:gd name="T87" fmla="*/ 177 h 289"/>
                <a:gd name="T88" fmla="*/ 336 w 457"/>
                <a:gd name="T89" fmla="*/ 181 h 289"/>
                <a:gd name="T90" fmla="*/ 351 w 457"/>
                <a:gd name="T91" fmla="*/ 179 h 289"/>
                <a:gd name="T92" fmla="*/ 366 w 457"/>
                <a:gd name="T93" fmla="*/ 179 h 289"/>
                <a:gd name="T94" fmla="*/ 352 w 457"/>
                <a:gd name="T95" fmla="*/ 172 h 289"/>
                <a:gd name="T96" fmla="*/ 340 w 457"/>
                <a:gd name="T97" fmla="*/ 164 h 289"/>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457"/>
                <a:gd name="T148" fmla="*/ 0 h 289"/>
                <a:gd name="T149" fmla="*/ 457 w 457"/>
                <a:gd name="T150" fmla="*/ 289 h 289"/>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457" h="289">
                  <a:moveTo>
                    <a:pt x="419" y="202"/>
                  </a:moveTo>
                  <a:cubicBezTo>
                    <a:pt x="418" y="205"/>
                    <a:pt x="418" y="205"/>
                    <a:pt x="418" y="205"/>
                  </a:cubicBezTo>
                  <a:cubicBezTo>
                    <a:pt x="298" y="175"/>
                    <a:pt x="298" y="175"/>
                    <a:pt x="298" y="175"/>
                  </a:cubicBezTo>
                  <a:cubicBezTo>
                    <a:pt x="297" y="174"/>
                    <a:pt x="297" y="174"/>
                    <a:pt x="297" y="174"/>
                  </a:cubicBezTo>
                  <a:cubicBezTo>
                    <a:pt x="422" y="169"/>
                    <a:pt x="422" y="169"/>
                    <a:pt x="422" y="169"/>
                  </a:cubicBezTo>
                  <a:cubicBezTo>
                    <a:pt x="423" y="173"/>
                    <a:pt x="423" y="173"/>
                    <a:pt x="423" y="173"/>
                  </a:cubicBezTo>
                  <a:cubicBezTo>
                    <a:pt x="425" y="172"/>
                    <a:pt x="432" y="168"/>
                    <a:pt x="439" y="166"/>
                  </a:cubicBezTo>
                  <a:cubicBezTo>
                    <a:pt x="446" y="163"/>
                    <a:pt x="453" y="162"/>
                    <a:pt x="457" y="161"/>
                  </a:cubicBezTo>
                  <a:cubicBezTo>
                    <a:pt x="453" y="161"/>
                    <a:pt x="446" y="159"/>
                    <a:pt x="439" y="157"/>
                  </a:cubicBezTo>
                  <a:cubicBezTo>
                    <a:pt x="432" y="156"/>
                    <a:pt x="427" y="154"/>
                    <a:pt x="422" y="152"/>
                  </a:cubicBezTo>
                  <a:cubicBezTo>
                    <a:pt x="422" y="156"/>
                    <a:pt x="422" y="156"/>
                    <a:pt x="422" y="156"/>
                  </a:cubicBezTo>
                  <a:cubicBezTo>
                    <a:pt x="293" y="161"/>
                    <a:pt x="293" y="161"/>
                    <a:pt x="293" y="161"/>
                  </a:cubicBezTo>
                  <a:cubicBezTo>
                    <a:pt x="292" y="160"/>
                    <a:pt x="292" y="160"/>
                    <a:pt x="292" y="160"/>
                  </a:cubicBezTo>
                  <a:cubicBezTo>
                    <a:pt x="404" y="122"/>
                    <a:pt x="404" y="122"/>
                    <a:pt x="404" y="122"/>
                  </a:cubicBezTo>
                  <a:cubicBezTo>
                    <a:pt x="405" y="126"/>
                    <a:pt x="405" y="126"/>
                    <a:pt x="405" y="126"/>
                  </a:cubicBezTo>
                  <a:cubicBezTo>
                    <a:pt x="406" y="124"/>
                    <a:pt x="413" y="119"/>
                    <a:pt x="419" y="115"/>
                  </a:cubicBezTo>
                  <a:cubicBezTo>
                    <a:pt x="425" y="110"/>
                    <a:pt x="431" y="107"/>
                    <a:pt x="435" y="105"/>
                  </a:cubicBezTo>
                  <a:cubicBezTo>
                    <a:pt x="430" y="106"/>
                    <a:pt x="424" y="106"/>
                    <a:pt x="416" y="106"/>
                  </a:cubicBezTo>
                  <a:cubicBezTo>
                    <a:pt x="409" y="107"/>
                    <a:pt x="404" y="106"/>
                    <a:pt x="398" y="106"/>
                  </a:cubicBezTo>
                  <a:cubicBezTo>
                    <a:pt x="399" y="109"/>
                    <a:pt x="399" y="109"/>
                    <a:pt x="399" y="109"/>
                  </a:cubicBezTo>
                  <a:cubicBezTo>
                    <a:pt x="290" y="146"/>
                    <a:pt x="290" y="146"/>
                    <a:pt x="290" y="146"/>
                  </a:cubicBezTo>
                  <a:cubicBezTo>
                    <a:pt x="382" y="87"/>
                    <a:pt x="382" y="87"/>
                    <a:pt x="382" y="87"/>
                  </a:cubicBezTo>
                  <a:cubicBezTo>
                    <a:pt x="384" y="90"/>
                    <a:pt x="384" y="90"/>
                    <a:pt x="384" y="90"/>
                  </a:cubicBezTo>
                  <a:cubicBezTo>
                    <a:pt x="385" y="89"/>
                    <a:pt x="390" y="82"/>
                    <a:pt x="394" y="76"/>
                  </a:cubicBezTo>
                  <a:cubicBezTo>
                    <a:pt x="399" y="70"/>
                    <a:pt x="404" y="66"/>
                    <a:pt x="407" y="63"/>
                  </a:cubicBezTo>
                  <a:cubicBezTo>
                    <a:pt x="403" y="65"/>
                    <a:pt x="397" y="67"/>
                    <a:pt x="390" y="69"/>
                  </a:cubicBezTo>
                  <a:cubicBezTo>
                    <a:pt x="383" y="71"/>
                    <a:pt x="378" y="72"/>
                    <a:pt x="372" y="73"/>
                  </a:cubicBezTo>
                  <a:cubicBezTo>
                    <a:pt x="374" y="76"/>
                    <a:pt x="374" y="76"/>
                    <a:pt x="374" y="76"/>
                  </a:cubicBezTo>
                  <a:cubicBezTo>
                    <a:pt x="283" y="134"/>
                    <a:pt x="283" y="134"/>
                    <a:pt x="283" y="134"/>
                  </a:cubicBezTo>
                  <a:cubicBezTo>
                    <a:pt x="237" y="0"/>
                    <a:pt x="237" y="0"/>
                    <a:pt x="237" y="0"/>
                  </a:cubicBezTo>
                  <a:cubicBezTo>
                    <a:pt x="180" y="163"/>
                    <a:pt x="180" y="163"/>
                    <a:pt x="180" y="163"/>
                  </a:cubicBezTo>
                  <a:cubicBezTo>
                    <a:pt x="176" y="163"/>
                    <a:pt x="171" y="162"/>
                    <a:pt x="166" y="161"/>
                  </a:cubicBezTo>
                  <a:cubicBezTo>
                    <a:pt x="159" y="160"/>
                    <a:pt x="154" y="159"/>
                    <a:pt x="148" y="157"/>
                  </a:cubicBezTo>
                  <a:cubicBezTo>
                    <a:pt x="149" y="161"/>
                    <a:pt x="149" y="161"/>
                    <a:pt x="149" y="161"/>
                  </a:cubicBezTo>
                  <a:cubicBezTo>
                    <a:pt x="0" y="179"/>
                    <a:pt x="0" y="179"/>
                    <a:pt x="0" y="179"/>
                  </a:cubicBezTo>
                  <a:cubicBezTo>
                    <a:pt x="2" y="193"/>
                    <a:pt x="2" y="193"/>
                    <a:pt x="2" y="193"/>
                  </a:cubicBezTo>
                  <a:cubicBezTo>
                    <a:pt x="151" y="174"/>
                    <a:pt x="151" y="174"/>
                    <a:pt x="151" y="174"/>
                  </a:cubicBezTo>
                  <a:cubicBezTo>
                    <a:pt x="151" y="178"/>
                    <a:pt x="151" y="178"/>
                    <a:pt x="151" y="178"/>
                  </a:cubicBezTo>
                  <a:cubicBezTo>
                    <a:pt x="153" y="177"/>
                    <a:pt x="160" y="172"/>
                    <a:pt x="167" y="170"/>
                  </a:cubicBezTo>
                  <a:cubicBezTo>
                    <a:pt x="172" y="167"/>
                    <a:pt x="176" y="166"/>
                    <a:pt x="180" y="165"/>
                  </a:cubicBezTo>
                  <a:cubicBezTo>
                    <a:pt x="137" y="289"/>
                    <a:pt x="137" y="289"/>
                    <a:pt x="137" y="289"/>
                  </a:cubicBezTo>
                  <a:cubicBezTo>
                    <a:pt x="337" y="289"/>
                    <a:pt x="337" y="289"/>
                    <a:pt x="337" y="289"/>
                  </a:cubicBezTo>
                  <a:cubicBezTo>
                    <a:pt x="303" y="191"/>
                    <a:pt x="303" y="191"/>
                    <a:pt x="303" y="191"/>
                  </a:cubicBezTo>
                  <a:cubicBezTo>
                    <a:pt x="415" y="218"/>
                    <a:pt x="415" y="218"/>
                    <a:pt x="415" y="218"/>
                  </a:cubicBezTo>
                  <a:cubicBezTo>
                    <a:pt x="414" y="222"/>
                    <a:pt x="414" y="222"/>
                    <a:pt x="414" y="222"/>
                  </a:cubicBezTo>
                  <a:cubicBezTo>
                    <a:pt x="416" y="221"/>
                    <a:pt x="425" y="220"/>
                    <a:pt x="432" y="220"/>
                  </a:cubicBezTo>
                  <a:cubicBezTo>
                    <a:pt x="439" y="219"/>
                    <a:pt x="446" y="220"/>
                    <a:pt x="451" y="220"/>
                  </a:cubicBezTo>
                  <a:cubicBezTo>
                    <a:pt x="446" y="219"/>
                    <a:pt x="440" y="215"/>
                    <a:pt x="434" y="212"/>
                  </a:cubicBezTo>
                  <a:cubicBezTo>
                    <a:pt x="428" y="208"/>
                    <a:pt x="424" y="205"/>
                    <a:pt x="419" y="202"/>
                  </a:cubicBezTo>
                  <a:close/>
                </a:path>
              </a:pathLst>
            </a:custGeom>
            <a:solidFill>
              <a:srgbClr val="18317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79515" name="Freeform 315"/>
            <p:cNvSpPr>
              <a:spLocks/>
            </p:cNvSpPr>
            <p:nvPr/>
          </p:nvSpPr>
          <p:spPr bwMode="auto">
            <a:xfrm>
              <a:off x="493" y="488"/>
              <a:ext cx="371" cy="235"/>
            </a:xfrm>
            <a:custGeom>
              <a:avLst/>
              <a:gdLst>
                <a:gd name="T0" fmla="*/ 340 w 457"/>
                <a:gd name="T1" fmla="*/ 164 h 289"/>
                <a:gd name="T2" fmla="*/ 339 w 457"/>
                <a:gd name="T3" fmla="*/ 167 h 289"/>
                <a:gd name="T4" fmla="*/ 242 w 457"/>
                <a:gd name="T5" fmla="*/ 142 h 289"/>
                <a:gd name="T6" fmla="*/ 241 w 457"/>
                <a:gd name="T7" fmla="*/ 141 h 289"/>
                <a:gd name="T8" fmla="*/ 343 w 457"/>
                <a:gd name="T9" fmla="*/ 137 h 289"/>
                <a:gd name="T10" fmla="*/ 343 w 457"/>
                <a:gd name="T11" fmla="*/ 141 h 289"/>
                <a:gd name="T12" fmla="*/ 356 w 457"/>
                <a:gd name="T13" fmla="*/ 135 h 289"/>
                <a:gd name="T14" fmla="*/ 371 w 457"/>
                <a:gd name="T15" fmla="*/ 131 h 289"/>
                <a:gd name="T16" fmla="*/ 356 w 457"/>
                <a:gd name="T17" fmla="*/ 128 h 289"/>
                <a:gd name="T18" fmla="*/ 343 w 457"/>
                <a:gd name="T19" fmla="*/ 124 h 289"/>
                <a:gd name="T20" fmla="*/ 343 w 457"/>
                <a:gd name="T21" fmla="*/ 127 h 289"/>
                <a:gd name="T22" fmla="*/ 238 w 457"/>
                <a:gd name="T23" fmla="*/ 131 h 289"/>
                <a:gd name="T24" fmla="*/ 237 w 457"/>
                <a:gd name="T25" fmla="*/ 130 h 289"/>
                <a:gd name="T26" fmla="*/ 328 w 457"/>
                <a:gd name="T27" fmla="*/ 99 h 289"/>
                <a:gd name="T28" fmla="*/ 329 w 457"/>
                <a:gd name="T29" fmla="*/ 102 h 289"/>
                <a:gd name="T30" fmla="*/ 340 w 457"/>
                <a:gd name="T31" fmla="*/ 94 h 289"/>
                <a:gd name="T32" fmla="*/ 353 w 457"/>
                <a:gd name="T33" fmla="*/ 85 h 289"/>
                <a:gd name="T34" fmla="*/ 338 w 457"/>
                <a:gd name="T35" fmla="*/ 86 h 289"/>
                <a:gd name="T36" fmla="*/ 323 w 457"/>
                <a:gd name="T37" fmla="*/ 86 h 289"/>
                <a:gd name="T38" fmla="*/ 324 w 457"/>
                <a:gd name="T39" fmla="*/ 89 h 289"/>
                <a:gd name="T40" fmla="*/ 235 w 457"/>
                <a:gd name="T41" fmla="*/ 119 h 289"/>
                <a:gd name="T42" fmla="*/ 310 w 457"/>
                <a:gd name="T43" fmla="*/ 71 h 289"/>
                <a:gd name="T44" fmla="*/ 312 w 457"/>
                <a:gd name="T45" fmla="*/ 73 h 289"/>
                <a:gd name="T46" fmla="*/ 320 w 457"/>
                <a:gd name="T47" fmla="*/ 62 h 289"/>
                <a:gd name="T48" fmla="*/ 330 w 457"/>
                <a:gd name="T49" fmla="*/ 51 h 289"/>
                <a:gd name="T50" fmla="*/ 317 w 457"/>
                <a:gd name="T51" fmla="*/ 56 h 289"/>
                <a:gd name="T52" fmla="*/ 302 w 457"/>
                <a:gd name="T53" fmla="*/ 59 h 289"/>
                <a:gd name="T54" fmla="*/ 304 w 457"/>
                <a:gd name="T55" fmla="*/ 62 h 289"/>
                <a:gd name="T56" fmla="*/ 230 w 457"/>
                <a:gd name="T57" fmla="*/ 109 h 289"/>
                <a:gd name="T58" fmla="*/ 192 w 457"/>
                <a:gd name="T59" fmla="*/ 0 h 289"/>
                <a:gd name="T60" fmla="*/ 146 w 457"/>
                <a:gd name="T61" fmla="*/ 133 h 289"/>
                <a:gd name="T62" fmla="*/ 135 w 457"/>
                <a:gd name="T63" fmla="*/ 131 h 289"/>
                <a:gd name="T64" fmla="*/ 120 w 457"/>
                <a:gd name="T65" fmla="*/ 128 h 289"/>
                <a:gd name="T66" fmla="*/ 121 w 457"/>
                <a:gd name="T67" fmla="*/ 131 h 289"/>
                <a:gd name="T68" fmla="*/ 0 w 457"/>
                <a:gd name="T69" fmla="*/ 146 h 289"/>
                <a:gd name="T70" fmla="*/ 2 w 457"/>
                <a:gd name="T71" fmla="*/ 157 h 289"/>
                <a:gd name="T72" fmla="*/ 123 w 457"/>
                <a:gd name="T73" fmla="*/ 141 h 289"/>
                <a:gd name="T74" fmla="*/ 123 w 457"/>
                <a:gd name="T75" fmla="*/ 145 h 289"/>
                <a:gd name="T76" fmla="*/ 136 w 457"/>
                <a:gd name="T77" fmla="*/ 138 h 289"/>
                <a:gd name="T78" fmla="*/ 146 w 457"/>
                <a:gd name="T79" fmla="*/ 134 h 289"/>
                <a:gd name="T80" fmla="*/ 111 w 457"/>
                <a:gd name="T81" fmla="*/ 235 h 289"/>
                <a:gd name="T82" fmla="*/ 274 w 457"/>
                <a:gd name="T83" fmla="*/ 235 h 289"/>
                <a:gd name="T84" fmla="*/ 246 w 457"/>
                <a:gd name="T85" fmla="*/ 155 h 289"/>
                <a:gd name="T86" fmla="*/ 337 w 457"/>
                <a:gd name="T87" fmla="*/ 177 h 289"/>
                <a:gd name="T88" fmla="*/ 336 w 457"/>
                <a:gd name="T89" fmla="*/ 181 h 289"/>
                <a:gd name="T90" fmla="*/ 351 w 457"/>
                <a:gd name="T91" fmla="*/ 179 h 289"/>
                <a:gd name="T92" fmla="*/ 366 w 457"/>
                <a:gd name="T93" fmla="*/ 179 h 289"/>
                <a:gd name="T94" fmla="*/ 352 w 457"/>
                <a:gd name="T95" fmla="*/ 172 h 289"/>
                <a:gd name="T96" fmla="*/ 340 w 457"/>
                <a:gd name="T97" fmla="*/ 164 h 289"/>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457"/>
                <a:gd name="T148" fmla="*/ 0 h 289"/>
                <a:gd name="T149" fmla="*/ 457 w 457"/>
                <a:gd name="T150" fmla="*/ 289 h 289"/>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457" h="289">
                  <a:moveTo>
                    <a:pt x="419" y="202"/>
                  </a:moveTo>
                  <a:cubicBezTo>
                    <a:pt x="418" y="205"/>
                    <a:pt x="418" y="205"/>
                    <a:pt x="418" y="205"/>
                  </a:cubicBezTo>
                  <a:cubicBezTo>
                    <a:pt x="298" y="175"/>
                    <a:pt x="298" y="175"/>
                    <a:pt x="298" y="175"/>
                  </a:cubicBezTo>
                  <a:cubicBezTo>
                    <a:pt x="297" y="174"/>
                    <a:pt x="297" y="174"/>
                    <a:pt x="297" y="174"/>
                  </a:cubicBezTo>
                  <a:cubicBezTo>
                    <a:pt x="422" y="169"/>
                    <a:pt x="422" y="169"/>
                    <a:pt x="422" y="169"/>
                  </a:cubicBezTo>
                  <a:cubicBezTo>
                    <a:pt x="423" y="173"/>
                    <a:pt x="423" y="173"/>
                    <a:pt x="423" y="173"/>
                  </a:cubicBezTo>
                  <a:cubicBezTo>
                    <a:pt x="425" y="172"/>
                    <a:pt x="432" y="168"/>
                    <a:pt x="439" y="166"/>
                  </a:cubicBezTo>
                  <a:cubicBezTo>
                    <a:pt x="446" y="163"/>
                    <a:pt x="453" y="162"/>
                    <a:pt x="457" y="161"/>
                  </a:cubicBezTo>
                  <a:cubicBezTo>
                    <a:pt x="453" y="161"/>
                    <a:pt x="446" y="159"/>
                    <a:pt x="439" y="157"/>
                  </a:cubicBezTo>
                  <a:cubicBezTo>
                    <a:pt x="432" y="156"/>
                    <a:pt x="427" y="154"/>
                    <a:pt x="422" y="152"/>
                  </a:cubicBezTo>
                  <a:cubicBezTo>
                    <a:pt x="422" y="156"/>
                    <a:pt x="422" y="156"/>
                    <a:pt x="422" y="156"/>
                  </a:cubicBezTo>
                  <a:cubicBezTo>
                    <a:pt x="293" y="161"/>
                    <a:pt x="293" y="161"/>
                    <a:pt x="293" y="161"/>
                  </a:cubicBezTo>
                  <a:cubicBezTo>
                    <a:pt x="292" y="160"/>
                    <a:pt x="292" y="160"/>
                    <a:pt x="292" y="160"/>
                  </a:cubicBezTo>
                  <a:cubicBezTo>
                    <a:pt x="404" y="122"/>
                    <a:pt x="404" y="122"/>
                    <a:pt x="404" y="122"/>
                  </a:cubicBezTo>
                  <a:cubicBezTo>
                    <a:pt x="405" y="126"/>
                    <a:pt x="405" y="126"/>
                    <a:pt x="405" y="126"/>
                  </a:cubicBezTo>
                  <a:cubicBezTo>
                    <a:pt x="406" y="124"/>
                    <a:pt x="413" y="119"/>
                    <a:pt x="419" y="115"/>
                  </a:cubicBezTo>
                  <a:cubicBezTo>
                    <a:pt x="425" y="110"/>
                    <a:pt x="431" y="107"/>
                    <a:pt x="435" y="105"/>
                  </a:cubicBezTo>
                  <a:cubicBezTo>
                    <a:pt x="430" y="106"/>
                    <a:pt x="424" y="106"/>
                    <a:pt x="416" y="106"/>
                  </a:cubicBezTo>
                  <a:cubicBezTo>
                    <a:pt x="409" y="107"/>
                    <a:pt x="404" y="106"/>
                    <a:pt x="398" y="106"/>
                  </a:cubicBezTo>
                  <a:cubicBezTo>
                    <a:pt x="399" y="109"/>
                    <a:pt x="399" y="109"/>
                    <a:pt x="399" y="109"/>
                  </a:cubicBezTo>
                  <a:cubicBezTo>
                    <a:pt x="290" y="146"/>
                    <a:pt x="290" y="146"/>
                    <a:pt x="290" y="146"/>
                  </a:cubicBezTo>
                  <a:cubicBezTo>
                    <a:pt x="382" y="87"/>
                    <a:pt x="382" y="87"/>
                    <a:pt x="382" y="87"/>
                  </a:cubicBezTo>
                  <a:cubicBezTo>
                    <a:pt x="384" y="90"/>
                    <a:pt x="384" y="90"/>
                    <a:pt x="384" y="90"/>
                  </a:cubicBezTo>
                  <a:cubicBezTo>
                    <a:pt x="385" y="89"/>
                    <a:pt x="390" y="82"/>
                    <a:pt x="394" y="76"/>
                  </a:cubicBezTo>
                  <a:cubicBezTo>
                    <a:pt x="399" y="70"/>
                    <a:pt x="404" y="66"/>
                    <a:pt x="407" y="63"/>
                  </a:cubicBezTo>
                  <a:cubicBezTo>
                    <a:pt x="403" y="65"/>
                    <a:pt x="397" y="67"/>
                    <a:pt x="390" y="69"/>
                  </a:cubicBezTo>
                  <a:cubicBezTo>
                    <a:pt x="383" y="71"/>
                    <a:pt x="378" y="72"/>
                    <a:pt x="372" y="73"/>
                  </a:cubicBezTo>
                  <a:cubicBezTo>
                    <a:pt x="374" y="76"/>
                    <a:pt x="374" y="76"/>
                    <a:pt x="374" y="76"/>
                  </a:cubicBezTo>
                  <a:cubicBezTo>
                    <a:pt x="283" y="134"/>
                    <a:pt x="283" y="134"/>
                    <a:pt x="283" y="134"/>
                  </a:cubicBezTo>
                  <a:cubicBezTo>
                    <a:pt x="237" y="0"/>
                    <a:pt x="237" y="0"/>
                    <a:pt x="237" y="0"/>
                  </a:cubicBezTo>
                  <a:cubicBezTo>
                    <a:pt x="180" y="163"/>
                    <a:pt x="180" y="163"/>
                    <a:pt x="180" y="163"/>
                  </a:cubicBezTo>
                  <a:cubicBezTo>
                    <a:pt x="176" y="163"/>
                    <a:pt x="171" y="162"/>
                    <a:pt x="166" y="161"/>
                  </a:cubicBezTo>
                  <a:cubicBezTo>
                    <a:pt x="159" y="160"/>
                    <a:pt x="154" y="159"/>
                    <a:pt x="148" y="157"/>
                  </a:cubicBezTo>
                  <a:cubicBezTo>
                    <a:pt x="149" y="161"/>
                    <a:pt x="149" y="161"/>
                    <a:pt x="149" y="161"/>
                  </a:cubicBezTo>
                  <a:cubicBezTo>
                    <a:pt x="0" y="179"/>
                    <a:pt x="0" y="179"/>
                    <a:pt x="0" y="179"/>
                  </a:cubicBezTo>
                  <a:cubicBezTo>
                    <a:pt x="2" y="193"/>
                    <a:pt x="2" y="193"/>
                    <a:pt x="2" y="193"/>
                  </a:cubicBezTo>
                  <a:cubicBezTo>
                    <a:pt x="151" y="174"/>
                    <a:pt x="151" y="174"/>
                    <a:pt x="151" y="174"/>
                  </a:cubicBezTo>
                  <a:cubicBezTo>
                    <a:pt x="151" y="178"/>
                    <a:pt x="151" y="178"/>
                    <a:pt x="151" y="178"/>
                  </a:cubicBezTo>
                  <a:cubicBezTo>
                    <a:pt x="153" y="177"/>
                    <a:pt x="160" y="172"/>
                    <a:pt x="167" y="170"/>
                  </a:cubicBezTo>
                  <a:cubicBezTo>
                    <a:pt x="172" y="167"/>
                    <a:pt x="176" y="166"/>
                    <a:pt x="180" y="165"/>
                  </a:cubicBezTo>
                  <a:cubicBezTo>
                    <a:pt x="137" y="289"/>
                    <a:pt x="137" y="289"/>
                    <a:pt x="137" y="289"/>
                  </a:cubicBezTo>
                  <a:cubicBezTo>
                    <a:pt x="337" y="289"/>
                    <a:pt x="337" y="289"/>
                    <a:pt x="337" y="289"/>
                  </a:cubicBezTo>
                  <a:cubicBezTo>
                    <a:pt x="303" y="191"/>
                    <a:pt x="303" y="191"/>
                    <a:pt x="303" y="191"/>
                  </a:cubicBezTo>
                  <a:cubicBezTo>
                    <a:pt x="415" y="218"/>
                    <a:pt x="415" y="218"/>
                    <a:pt x="415" y="218"/>
                  </a:cubicBezTo>
                  <a:cubicBezTo>
                    <a:pt x="414" y="222"/>
                    <a:pt x="414" y="222"/>
                    <a:pt x="414" y="222"/>
                  </a:cubicBezTo>
                  <a:cubicBezTo>
                    <a:pt x="416" y="221"/>
                    <a:pt x="425" y="220"/>
                    <a:pt x="432" y="220"/>
                  </a:cubicBezTo>
                  <a:cubicBezTo>
                    <a:pt x="439" y="219"/>
                    <a:pt x="446" y="220"/>
                    <a:pt x="451" y="220"/>
                  </a:cubicBezTo>
                  <a:cubicBezTo>
                    <a:pt x="446" y="219"/>
                    <a:pt x="440" y="215"/>
                    <a:pt x="434" y="212"/>
                  </a:cubicBezTo>
                  <a:cubicBezTo>
                    <a:pt x="428" y="208"/>
                    <a:pt x="424" y="205"/>
                    <a:pt x="419" y="20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grpSp>
      <p:grpSp>
        <p:nvGrpSpPr>
          <p:cNvPr id="179516" name="Group 316"/>
          <p:cNvGrpSpPr>
            <a:grpSpLocks noChangeAspect="1"/>
          </p:cNvGrpSpPr>
          <p:nvPr/>
        </p:nvGrpSpPr>
        <p:grpSpPr bwMode="auto">
          <a:xfrm>
            <a:off x="3687763" y="4738688"/>
            <a:ext cx="223837" cy="184150"/>
            <a:chOff x="336" y="2225"/>
            <a:chExt cx="637" cy="463"/>
          </a:xfrm>
        </p:grpSpPr>
        <p:sp>
          <p:nvSpPr>
            <p:cNvPr id="179517" name="AutoShape 317"/>
            <p:cNvSpPr>
              <a:spLocks noChangeAspect="1" noChangeArrowheads="1" noTextEdit="1"/>
            </p:cNvSpPr>
            <p:nvPr/>
          </p:nvSpPr>
          <p:spPr bwMode="auto">
            <a:xfrm>
              <a:off x="336" y="2225"/>
              <a:ext cx="637" cy="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79518" name="Freeform 318"/>
            <p:cNvSpPr>
              <a:spLocks/>
            </p:cNvSpPr>
            <p:nvPr/>
          </p:nvSpPr>
          <p:spPr bwMode="auto">
            <a:xfrm>
              <a:off x="656" y="2410"/>
              <a:ext cx="317" cy="277"/>
            </a:xfrm>
            <a:custGeom>
              <a:avLst/>
              <a:gdLst>
                <a:gd name="T0" fmla="*/ 317 w 317"/>
                <a:gd name="T1" fmla="*/ 0 h 277"/>
                <a:gd name="T2" fmla="*/ 317 w 317"/>
                <a:gd name="T3" fmla="*/ 94 h 277"/>
                <a:gd name="T4" fmla="*/ 0 w 317"/>
                <a:gd name="T5" fmla="*/ 277 h 277"/>
                <a:gd name="T6" fmla="*/ 0 w 317"/>
                <a:gd name="T7" fmla="*/ 183 h 277"/>
                <a:gd name="T8" fmla="*/ 317 w 317"/>
                <a:gd name="T9" fmla="*/ 0 h 277"/>
                <a:gd name="T10" fmla="*/ 317 w 317"/>
                <a:gd name="T11" fmla="*/ 0 h 277"/>
                <a:gd name="T12" fmla="*/ 317 w 317"/>
                <a:gd name="T13" fmla="*/ 0 h 277"/>
                <a:gd name="T14" fmla="*/ 0 60000 65536"/>
                <a:gd name="T15" fmla="*/ 0 60000 65536"/>
                <a:gd name="T16" fmla="*/ 0 60000 65536"/>
                <a:gd name="T17" fmla="*/ 0 60000 65536"/>
                <a:gd name="T18" fmla="*/ 0 60000 65536"/>
                <a:gd name="T19" fmla="*/ 0 60000 65536"/>
                <a:gd name="T20" fmla="*/ 0 60000 65536"/>
                <a:gd name="T21" fmla="*/ 0 w 317"/>
                <a:gd name="T22" fmla="*/ 0 h 277"/>
                <a:gd name="T23" fmla="*/ 317 w 317"/>
                <a:gd name="T24" fmla="*/ 277 h 27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17" h="277">
                  <a:moveTo>
                    <a:pt x="317" y="0"/>
                  </a:moveTo>
                  <a:lnTo>
                    <a:pt x="317" y="94"/>
                  </a:lnTo>
                  <a:lnTo>
                    <a:pt x="0" y="277"/>
                  </a:lnTo>
                  <a:lnTo>
                    <a:pt x="0" y="183"/>
                  </a:lnTo>
                  <a:lnTo>
                    <a:pt x="317" y="0"/>
                  </a:lnTo>
                  <a:close/>
                </a:path>
              </a:pathLst>
            </a:custGeom>
            <a:solidFill>
              <a:srgbClr val="17317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79519" name="Freeform 319"/>
            <p:cNvSpPr>
              <a:spLocks/>
            </p:cNvSpPr>
            <p:nvPr/>
          </p:nvSpPr>
          <p:spPr bwMode="auto">
            <a:xfrm>
              <a:off x="337" y="2410"/>
              <a:ext cx="319" cy="277"/>
            </a:xfrm>
            <a:custGeom>
              <a:avLst/>
              <a:gdLst>
                <a:gd name="T0" fmla="*/ 319 w 319"/>
                <a:gd name="T1" fmla="*/ 183 h 277"/>
                <a:gd name="T2" fmla="*/ 319 w 319"/>
                <a:gd name="T3" fmla="*/ 277 h 277"/>
                <a:gd name="T4" fmla="*/ 0 w 319"/>
                <a:gd name="T5" fmla="*/ 94 h 277"/>
                <a:gd name="T6" fmla="*/ 0 w 319"/>
                <a:gd name="T7" fmla="*/ 0 h 277"/>
                <a:gd name="T8" fmla="*/ 319 w 319"/>
                <a:gd name="T9" fmla="*/ 183 h 277"/>
                <a:gd name="T10" fmla="*/ 319 w 319"/>
                <a:gd name="T11" fmla="*/ 183 h 277"/>
                <a:gd name="T12" fmla="*/ 319 w 319"/>
                <a:gd name="T13" fmla="*/ 183 h 277"/>
                <a:gd name="T14" fmla="*/ 0 60000 65536"/>
                <a:gd name="T15" fmla="*/ 0 60000 65536"/>
                <a:gd name="T16" fmla="*/ 0 60000 65536"/>
                <a:gd name="T17" fmla="*/ 0 60000 65536"/>
                <a:gd name="T18" fmla="*/ 0 60000 65536"/>
                <a:gd name="T19" fmla="*/ 0 60000 65536"/>
                <a:gd name="T20" fmla="*/ 0 60000 65536"/>
                <a:gd name="T21" fmla="*/ 0 w 319"/>
                <a:gd name="T22" fmla="*/ 0 h 277"/>
                <a:gd name="T23" fmla="*/ 319 w 319"/>
                <a:gd name="T24" fmla="*/ 277 h 27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19" h="277">
                  <a:moveTo>
                    <a:pt x="319" y="183"/>
                  </a:moveTo>
                  <a:lnTo>
                    <a:pt x="319" y="277"/>
                  </a:lnTo>
                  <a:lnTo>
                    <a:pt x="0" y="94"/>
                  </a:lnTo>
                  <a:lnTo>
                    <a:pt x="0" y="0"/>
                  </a:lnTo>
                  <a:lnTo>
                    <a:pt x="319" y="183"/>
                  </a:lnTo>
                  <a:close/>
                </a:path>
              </a:pathLst>
            </a:custGeom>
            <a:solidFill>
              <a:srgbClr val="36458A"/>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79520" name="Freeform 320"/>
            <p:cNvSpPr>
              <a:spLocks/>
            </p:cNvSpPr>
            <p:nvPr/>
          </p:nvSpPr>
          <p:spPr bwMode="auto">
            <a:xfrm>
              <a:off x="337" y="2226"/>
              <a:ext cx="636" cy="367"/>
            </a:xfrm>
            <a:custGeom>
              <a:avLst/>
              <a:gdLst>
                <a:gd name="T0" fmla="*/ 636 w 636"/>
                <a:gd name="T1" fmla="*/ 184 h 367"/>
                <a:gd name="T2" fmla="*/ 319 w 636"/>
                <a:gd name="T3" fmla="*/ 367 h 367"/>
                <a:gd name="T4" fmla="*/ 0 w 636"/>
                <a:gd name="T5" fmla="*/ 184 h 367"/>
                <a:gd name="T6" fmla="*/ 317 w 636"/>
                <a:gd name="T7" fmla="*/ 0 h 367"/>
                <a:gd name="T8" fmla="*/ 636 w 636"/>
                <a:gd name="T9" fmla="*/ 184 h 367"/>
                <a:gd name="T10" fmla="*/ 0 60000 65536"/>
                <a:gd name="T11" fmla="*/ 0 60000 65536"/>
                <a:gd name="T12" fmla="*/ 0 60000 65536"/>
                <a:gd name="T13" fmla="*/ 0 60000 65536"/>
                <a:gd name="T14" fmla="*/ 0 60000 65536"/>
                <a:gd name="T15" fmla="*/ 0 w 636"/>
                <a:gd name="T16" fmla="*/ 0 h 367"/>
                <a:gd name="T17" fmla="*/ 636 w 636"/>
                <a:gd name="T18" fmla="*/ 367 h 367"/>
              </a:gdLst>
              <a:ahLst/>
              <a:cxnLst>
                <a:cxn ang="T10">
                  <a:pos x="T0" y="T1"/>
                </a:cxn>
                <a:cxn ang="T11">
                  <a:pos x="T2" y="T3"/>
                </a:cxn>
                <a:cxn ang="T12">
                  <a:pos x="T4" y="T5"/>
                </a:cxn>
                <a:cxn ang="T13">
                  <a:pos x="T6" y="T7"/>
                </a:cxn>
                <a:cxn ang="T14">
                  <a:pos x="T8" y="T9"/>
                </a:cxn>
              </a:cxnLst>
              <a:rect l="T15" t="T16" r="T17" b="T18"/>
              <a:pathLst>
                <a:path w="636" h="367">
                  <a:moveTo>
                    <a:pt x="636" y="184"/>
                  </a:moveTo>
                  <a:lnTo>
                    <a:pt x="319" y="367"/>
                  </a:lnTo>
                  <a:lnTo>
                    <a:pt x="0" y="184"/>
                  </a:lnTo>
                  <a:lnTo>
                    <a:pt x="317" y="0"/>
                  </a:lnTo>
                  <a:lnTo>
                    <a:pt x="636" y="184"/>
                  </a:lnTo>
                  <a:close/>
                </a:path>
              </a:pathLst>
            </a:custGeom>
            <a:solidFill>
              <a:srgbClr val="4D61A4"/>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79521" name="Freeform 321"/>
            <p:cNvSpPr>
              <a:spLocks/>
            </p:cNvSpPr>
            <p:nvPr/>
          </p:nvSpPr>
          <p:spPr bwMode="auto">
            <a:xfrm>
              <a:off x="337" y="2226"/>
              <a:ext cx="636" cy="367"/>
            </a:xfrm>
            <a:custGeom>
              <a:avLst/>
              <a:gdLst>
                <a:gd name="T0" fmla="*/ 636 w 636"/>
                <a:gd name="T1" fmla="*/ 184 h 367"/>
                <a:gd name="T2" fmla="*/ 319 w 636"/>
                <a:gd name="T3" fmla="*/ 367 h 367"/>
                <a:gd name="T4" fmla="*/ 0 w 636"/>
                <a:gd name="T5" fmla="*/ 184 h 367"/>
                <a:gd name="T6" fmla="*/ 317 w 636"/>
                <a:gd name="T7" fmla="*/ 0 h 367"/>
                <a:gd name="T8" fmla="*/ 636 w 636"/>
                <a:gd name="T9" fmla="*/ 184 h 367"/>
                <a:gd name="T10" fmla="*/ 0 60000 65536"/>
                <a:gd name="T11" fmla="*/ 0 60000 65536"/>
                <a:gd name="T12" fmla="*/ 0 60000 65536"/>
                <a:gd name="T13" fmla="*/ 0 60000 65536"/>
                <a:gd name="T14" fmla="*/ 0 60000 65536"/>
                <a:gd name="T15" fmla="*/ 0 w 636"/>
                <a:gd name="T16" fmla="*/ 0 h 367"/>
                <a:gd name="T17" fmla="*/ 636 w 636"/>
                <a:gd name="T18" fmla="*/ 367 h 367"/>
              </a:gdLst>
              <a:ahLst/>
              <a:cxnLst>
                <a:cxn ang="T10">
                  <a:pos x="T0" y="T1"/>
                </a:cxn>
                <a:cxn ang="T11">
                  <a:pos x="T2" y="T3"/>
                </a:cxn>
                <a:cxn ang="T12">
                  <a:pos x="T4" y="T5"/>
                </a:cxn>
                <a:cxn ang="T13">
                  <a:pos x="T6" y="T7"/>
                </a:cxn>
                <a:cxn ang="T14">
                  <a:pos x="T8" y="T9"/>
                </a:cxn>
              </a:cxnLst>
              <a:rect l="T15" t="T16" r="T17" b="T18"/>
              <a:pathLst>
                <a:path w="636" h="367">
                  <a:moveTo>
                    <a:pt x="636" y="184"/>
                  </a:moveTo>
                  <a:lnTo>
                    <a:pt x="319" y="367"/>
                  </a:lnTo>
                  <a:lnTo>
                    <a:pt x="0" y="184"/>
                  </a:lnTo>
                  <a:lnTo>
                    <a:pt x="317" y="0"/>
                  </a:lnTo>
                  <a:lnTo>
                    <a:pt x="636" y="18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79522" name="Freeform 322"/>
            <p:cNvSpPr>
              <a:spLocks noEditPoints="1"/>
            </p:cNvSpPr>
            <p:nvPr/>
          </p:nvSpPr>
          <p:spPr bwMode="auto">
            <a:xfrm>
              <a:off x="751" y="2553"/>
              <a:ext cx="38" cy="53"/>
            </a:xfrm>
            <a:custGeom>
              <a:avLst/>
              <a:gdLst>
                <a:gd name="T0" fmla="*/ 33 w 56"/>
                <a:gd name="T1" fmla="*/ 3 h 79"/>
                <a:gd name="T2" fmla="*/ 38 w 56"/>
                <a:gd name="T3" fmla="*/ 16 h 79"/>
                <a:gd name="T4" fmla="*/ 33 w 56"/>
                <a:gd name="T5" fmla="*/ 35 h 79"/>
                <a:gd name="T6" fmla="*/ 19 w 56"/>
                <a:gd name="T7" fmla="*/ 49 h 79"/>
                <a:gd name="T8" fmla="*/ 5 w 56"/>
                <a:gd name="T9" fmla="*/ 50 h 79"/>
                <a:gd name="T10" fmla="*/ 0 w 56"/>
                <a:gd name="T11" fmla="*/ 38 h 79"/>
                <a:gd name="T12" fmla="*/ 5 w 56"/>
                <a:gd name="T13" fmla="*/ 18 h 79"/>
                <a:gd name="T14" fmla="*/ 19 w 56"/>
                <a:gd name="T15" fmla="*/ 3 h 79"/>
                <a:gd name="T16" fmla="*/ 33 w 56"/>
                <a:gd name="T17" fmla="*/ 3 h 79"/>
                <a:gd name="T18" fmla="*/ 33 w 56"/>
                <a:gd name="T19" fmla="*/ 3 h 79"/>
                <a:gd name="T20" fmla="*/ 27 w 56"/>
                <a:gd name="T21" fmla="*/ 32 h 79"/>
                <a:gd name="T22" fmla="*/ 29 w 56"/>
                <a:gd name="T23" fmla="*/ 21 h 79"/>
                <a:gd name="T24" fmla="*/ 27 w 56"/>
                <a:gd name="T25" fmla="*/ 11 h 79"/>
                <a:gd name="T26" fmla="*/ 19 w 56"/>
                <a:gd name="T27" fmla="*/ 11 h 79"/>
                <a:gd name="T28" fmla="*/ 11 w 56"/>
                <a:gd name="T29" fmla="*/ 21 h 79"/>
                <a:gd name="T30" fmla="*/ 9 w 56"/>
                <a:gd name="T31" fmla="*/ 32 h 79"/>
                <a:gd name="T32" fmla="*/ 11 w 56"/>
                <a:gd name="T33" fmla="*/ 41 h 79"/>
                <a:gd name="T34" fmla="*/ 19 w 56"/>
                <a:gd name="T35" fmla="*/ 41 h 79"/>
                <a:gd name="T36" fmla="*/ 27 w 56"/>
                <a:gd name="T37" fmla="*/ 32 h 7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56"/>
                <a:gd name="T58" fmla="*/ 0 h 79"/>
                <a:gd name="T59" fmla="*/ 56 w 56"/>
                <a:gd name="T60" fmla="*/ 79 h 79"/>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56" h="79">
                  <a:moveTo>
                    <a:pt x="48" y="4"/>
                  </a:moveTo>
                  <a:cubicBezTo>
                    <a:pt x="53" y="7"/>
                    <a:pt x="56" y="14"/>
                    <a:pt x="56" y="24"/>
                  </a:cubicBezTo>
                  <a:cubicBezTo>
                    <a:pt x="56" y="33"/>
                    <a:pt x="53" y="43"/>
                    <a:pt x="48" y="52"/>
                  </a:cubicBezTo>
                  <a:cubicBezTo>
                    <a:pt x="43" y="61"/>
                    <a:pt x="37" y="68"/>
                    <a:pt x="28" y="73"/>
                  </a:cubicBezTo>
                  <a:cubicBezTo>
                    <a:pt x="20" y="78"/>
                    <a:pt x="13" y="79"/>
                    <a:pt x="8" y="75"/>
                  </a:cubicBezTo>
                  <a:cubicBezTo>
                    <a:pt x="3" y="72"/>
                    <a:pt x="0" y="65"/>
                    <a:pt x="0" y="56"/>
                  </a:cubicBezTo>
                  <a:cubicBezTo>
                    <a:pt x="0" y="46"/>
                    <a:pt x="3" y="36"/>
                    <a:pt x="8" y="27"/>
                  </a:cubicBezTo>
                  <a:cubicBezTo>
                    <a:pt x="13" y="18"/>
                    <a:pt x="19" y="10"/>
                    <a:pt x="28" y="5"/>
                  </a:cubicBezTo>
                  <a:cubicBezTo>
                    <a:pt x="36" y="1"/>
                    <a:pt x="43" y="0"/>
                    <a:pt x="48" y="4"/>
                  </a:cubicBezTo>
                  <a:cubicBezTo>
                    <a:pt x="48" y="4"/>
                    <a:pt x="48" y="4"/>
                    <a:pt x="48" y="4"/>
                  </a:cubicBezTo>
                  <a:close/>
                  <a:moveTo>
                    <a:pt x="40" y="48"/>
                  </a:moveTo>
                  <a:cubicBezTo>
                    <a:pt x="42" y="42"/>
                    <a:pt x="43" y="37"/>
                    <a:pt x="43" y="31"/>
                  </a:cubicBezTo>
                  <a:cubicBezTo>
                    <a:pt x="43" y="24"/>
                    <a:pt x="42" y="20"/>
                    <a:pt x="40" y="17"/>
                  </a:cubicBezTo>
                  <a:cubicBezTo>
                    <a:pt x="37" y="14"/>
                    <a:pt x="33" y="14"/>
                    <a:pt x="28" y="17"/>
                  </a:cubicBezTo>
                  <a:cubicBezTo>
                    <a:pt x="23" y="20"/>
                    <a:pt x="19" y="25"/>
                    <a:pt x="16" y="31"/>
                  </a:cubicBezTo>
                  <a:cubicBezTo>
                    <a:pt x="14" y="36"/>
                    <a:pt x="13" y="42"/>
                    <a:pt x="13" y="48"/>
                  </a:cubicBezTo>
                  <a:cubicBezTo>
                    <a:pt x="13" y="54"/>
                    <a:pt x="14" y="59"/>
                    <a:pt x="16" y="61"/>
                  </a:cubicBezTo>
                  <a:cubicBezTo>
                    <a:pt x="19" y="64"/>
                    <a:pt x="23" y="64"/>
                    <a:pt x="28" y="61"/>
                  </a:cubicBezTo>
                  <a:cubicBezTo>
                    <a:pt x="33" y="58"/>
                    <a:pt x="37" y="54"/>
                    <a:pt x="40" y="4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79523" name="Freeform 323"/>
            <p:cNvSpPr>
              <a:spLocks/>
            </p:cNvSpPr>
            <p:nvPr/>
          </p:nvSpPr>
          <p:spPr bwMode="auto">
            <a:xfrm>
              <a:off x="795" y="2525"/>
              <a:ext cx="32" cy="62"/>
            </a:xfrm>
            <a:custGeom>
              <a:avLst/>
              <a:gdLst>
                <a:gd name="T0" fmla="*/ 31 w 32"/>
                <a:gd name="T1" fmla="*/ 0 h 62"/>
                <a:gd name="T2" fmla="*/ 32 w 32"/>
                <a:gd name="T3" fmla="*/ 43 h 62"/>
                <a:gd name="T4" fmla="*/ 23 w 32"/>
                <a:gd name="T5" fmla="*/ 49 h 62"/>
                <a:gd name="T6" fmla="*/ 8 w 32"/>
                <a:gd name="T7" fmla="*/ 28 h 62"/>
                <a:gd name="T8" fmla="*/ 8 w 32"/>
                <a:gd name="T9" fmla="*/ 57 h 62"/>
                <a:gd name="T10" fmla="*/ 0 w 32"/>
                <a:gd name="T11" fmla="*/ 62 h 62"/>
                <a:gd name="T12" fmla="*/ 0 w 32"/>
                <a:gd name="T13" fmla="*/ 18 h 62"/>
                <a:gd name="T14" fmla="*/ 8 w 32"/>
                <a:gd name="T15" fmla="*/ 13 h 62"/>
                <a:gd name="T16" fmla="*/ 24 w 32"/>
                <a:gd name="T17" fmla="*/ 34 h 62"/>
                <a:gd name="T18" fmla="*/ 24 w 32"/>
                <a:gd name="T19" fmla="*/ 5 h 62"/>
                <a:gd name="T20" fmla="*/ 31 w 32"/>
                <a:gd name="T21" fmla="*/ 0 h 62"/>
                <a:gd name="T22" fmla="*/ 31 w 32"/>
                <a:gd name="T23" fmla="*/ 0 h 62"/>
                <a:gd name="T24" fmla="*/ 31 w 32"/>
                <a:gd name="T25" fmla="*/ 0 h 6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32"/>
                <a:gd name="T40" fmla="*/ 0 h 62"/>
                <a:gd name="T41" fmla="*/ 32 w 32"/>
                <a:gd name="T42" fmla="*/ 62 h 6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32" h="62">
                  <a:moveTo>
                    <a:pt x="31" y="0"/>
                  </a:moveTo>
                  <a:lnTo>
                    <a:pt x="32" y="43"/>
                  </a:lnTo>
                  <a:lnTo>
                    <a:pt x="23" y="49"/>
                  </a:lnTo>
                  <a:lnTo>
                    <a:pt x="8" y="28"/>
                  </a:lnTo>
                  <a:lnTo>
                    <a:pt x="8" y="57"/>
                  </a:lnTo>
                  <a:lnTo>
                    <a:pt x="0" y="62"/>
                  </a:lnTo>
                  <a:lnTo>
                    <a:pt x="0" y="18"/>
                  </a:lnTo>
                  <a:lnTo>
                    <a:pt x="8" y="13"/>
                  </a:lnTo>
                  <a:lnTo>
                    <a:pt x="24" y="34"/>
                  </a:lnTo>
                  <a:lnTo>
                    <a:pt x="24" y="5"/>
                  </a:lnTo>
                  <a:lnTo>
                    <a:pt x="3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79524" name="Freeform 324"/>
            <p:cNvSpPr>
              <a:spLocks/>
            </p:cNvSpPr>
            <p:nvPr/>
          </p:nvSpPr>
          <p:spPr bwMode="auto">
            <a:xfrm>
              <a:off x="834" y="2502"/>
              <a:ext cx="32" cy="60"/>
            </a:xfrm>
            <a:custGeom>
              <a:avLst/>
              <a:gdLst>
                <a:gd name="T0" fmla="*/ 32 w 48"/>
                <a:gd name="T1" fmla="*/ 0 h 89"/>
                <a:gd name="T2" fmla="*/ 32 w 48"/>
                <a:gd name="T3" fmla="*/ 27 h 89"/>
                <a:gd name="T4" fmla="*/ 28 w 48"/>
                <a:gd name="T5" fmla="*/ 42 h 89"/>
                <a:gd name="T6" fmla="*/ 16 w 48"/>
                <a:gd name="T7" fmla="*/ 54 h 89"/>
                <a:gd name="T8" fmla="*/ 0 w 48"/>
                <a:gd name="T9" fmla="*/ 46 h 89"/>
                <a:gd name="T10" fmla="*/ 0 w 48"/>
                <a:gd name="T11" fmla="*/ 19 h 89"/>
                <a:gd name="T12" fmla="*/ 8 w 48"/>
                <a:gd name="T13" fmla="*/ 14 h 89"/>
                <a:gd name="T14" fmla="*/ 8 w 48"/>
                <a:gd name="T15" fmla="*/ 41 h 89"/>
                <a:gd name="T16" fmla="*/ 9 w 48"/>
                <a:gd name="T17" fmla="*/ 47 h 89"/>
                <a:gd name="T18" fmla="*/ 16 w 48"/>
                <a:gd name="T19" fmla="*/ 46 h 89"/>
                <a:gd name="T20" fmla="*/ 22 w 48"/>
                <a:gd name="T21" fmla="*/ 40 h 89"/>
                <a:gd name="T22" fmla="*/ 24 w 48"/>
                <a:gd name="T23" fmla="*/ 32 h 89"/>
                <a:gd name="T24" fmla="*/ 23 w 48"/>
                <a:gd name="T25" fmla="*/ 5 h 89"/>
                <a:gd name="T26" fmla="*/ 32 w 48"/>
                <a:gd name="T27" fmla="*/ 0 h 89"/>
                <a:gd name="T28" fmla="*/ 32 w 48"/>
                <a:gd name="T29" fmla="*/ 0 h 8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48"/>
                <a:gd name="T46" fmla="*/ 0 h 89"/>
                <a:gd name="T47" fmla="*/ 48 w 48"/>
                <a:gd name="T48" fmla="*/ 89 h 8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48" h="89">
                  <a:moveTo>
                    <a:pt x="48" y="0"/>
                  </a:moveTo>
                  <a:cubicBezTo>
                    <a:pt x="48" y="40"/>
                    <a:pt x="48" y="40"/>
                    <a:pt x="48" y="40"/>
                  </a:cubicBezTo>
                  <a:cubicBezTo>
                    <a:pt x="48" y="49"/>
                    <a:pt x="46" y="56"/>
                    <a:pt x="42" y="63"/>
                  </a:cubicBezTo>
                  <a:cubicBezTo>
                    <a:pt x="38" y="70"/>
                    <a:pt x="32" y="76"/>
                    <a:pt x="24" y="80"/>
                  </a:cubicBezTo>
                  <a:cubicBezTo>
                    <a:pt x="8" y="89"/>
                    <a:pt x="0" y="85"/>
                    <a:pt x="0" y="68"/>
                  </a:cubicBezTo>
                  <a:cubicBezTo>
                    <a:pt x="0" y="28"/>
                    <a:pt x="0" y="28"/>
                    <a:pt x="0" y="28"/>
                  </a:cubicBezTo>
                  <a:cubicBezTo>
                    <a:pt x="12" y="21"/>
                    <a:pt x="12" y="21"/>
                    <a:pt x="12" y="21"/>
                  </a:cubicBezTo>
                  <a:cubicBezTo>
                    <a:pt x="12" y="61"/>
                    <a:pt x="12" y="61"/>
                    <a:pt x="12" y="61"/>
                  </a:cubicBezTo>
                  <a:cubicBezTo>
                    <a:pt x="12" y="65"/>
                    <a:pt x="13" y="68"/>
                    <a:pt x="14" y="69"/>
                  </a:cubicBezTo>
                  <a:cubicBezTo>
                    <a:pt x="16" y="71"/>
                    <a:pt x="19" y="71"/>
                    <a:pt x="24" y="68"/>
                  </a:cubicBezTo>
                  <a:cubicBezTo>
                    <a:pt x="28" y="66"/>
                    <a:pt x="31" y="63"/>
                    <a:pt x="33" y="59"/>
                  </a:cubicBezTo>
                  <a:cubicBezTo>
                    <a:pt x="35" y="56"/>
                    <a:pt x="36" y="52"/>
                    <a:pt x="36" y="47"/>
                  </a:cubicBezTo>
                  <a:cubicBezTo>
                    <a:pt x="35" y="7"/>
                    <a:pt x="35" y="7"/>
                    <a:pt x="35" y="7"/>
                  </a:cubicBezTo>
                  <a:cubicBezTo>
                    <a:pt x="48" y="0"/>
                    <a:pt x="48" y="0"/>
                    <a:pt x="48" y="0"/>
                  </a:cubicBezTo>
                  <a:cubicBezTo>
                    <a:pt x="48" y="0"/>
                    <a:pt x="48" y="0"/>
                    <a:pt x="48"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79525" name="Freeform 325"/>
            <p:cNvSpPr>
              <a:spLocks noEditPoints="1"/>
            </p:cNvSpPr>
            <p:nvPr/>
          </p:nvSpPr>
          <p:spPr bwMode="auto">
            <a:xfrm>
              <a:off x="569" y="2334"/>
              <a:ext cx="34" cy="51"/>
            </a:xfrm>
            <a:custGeom>
              <a:avLst/>
              <a:gdLst>
                <a:gd name="T0" fmla="*/ 6 w 51"/>
                <a:gd name="T1" fmla="*/ 5 h 75"/>
                <a:gd name="T2" fmla="*/ 17 w 51"/>
                <a:gd name="T3" fmla="*/ 0 h 75"/>
                <a:gd name="T4" fmla="*/ 29 w 51"/>
                <a:gd name="T5" fmla="*/ 5 h 75"/>
                <a:gd name="T6" fmla="*/ 34 w 51"/>
                <a:gd name="T7" fmla="*/ 26 h 75"/>
                <a:gd name="T8" fmla="*/ 29 w 51"/>
                <a:gd name="T9" fmla="*/ 46 h 75"/>
                <a:gd name="T10" fmla="*/ 17 w 51"/>
                <a:gd name="T11" fmla="*/ 51 h 75"/>
                <a:gd name="T12" fmla="*/ 6 w 51"/>
                <a:gd name="T13" fmla="*/ 46 h 75"/>
                <a:gd name="T14" fmla="*/ 0 w 51"/>
                <a:gd name="T15" fmla="*/ 26 h 75"/>
                <a:gd name="T16" fmla="*/ 6 w 51"/>
                <a:gd name="T17" fmla="*/ 5 h 75"/>
                <a:gd name="T18" fmla="*/ 6 w 51"/>
                <a:gd name="T19" fmla="*/ 5 h 75"/>
                <a:gd name="T20" fmla="*/ 23 w 51"/>
                <a:gd name="T21" fmla="*/ 26 h 75"/>
                <a:gd name="T22" fmla="*/ 17 w 51"/>
                <a:gd name="T23" fmla="*/ 11 h 75"/>
                <a:gd name="T24" fmla="*/ 12 w 51"/>
                <a:gd name="T25" fmla="*/ 16 h 75"/>
                <a:gd name="T26" fmla="*/ 11 w 51"/>
                <a:gd name="T27" fmla="*/ 26 h 75"/>
                <a:gd name="T28" fmla="*/ 17 w 51"/>
                <a:gd name="T29" fmla="*/ 40 h 75"/>
                <a:gd name="T30" fmla="*/ 23 w 51"/>
                <a:gd name="T31" fmla="*/ 26 h 75"/>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51"/>
                <a:gd name="T49" fmla="*/ 0 h 75"/>
                <a:gd name="T50" fmla="*/ 51 w 51"/>
                <a:gd name="T51" fmla="*/ 75 h 75"/>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51" h="75">
                  <a:moveTo>
                    <a:pt x="9" y="8"/>
                  </a:moveTo>
                  <a:cubicBezTo>
                    <a:pt x="14" y="3"/>
                    <a:pt x="19" y="0"/>
                    <a:pt x="26" y="0"/>
                  </a:cubicBezTo>
                  <a:cubicBezTo>
                    <a:pt x="32" y="0"/>
                    <a:pt x="38" y="3"/>
                    <a:pt x="43" y="8"/>
                  </a:cubicBezTo>
                  <a:cubicBezTo>
                    <a:pt x="49" y="15"/>
                    <a:pt x="51" y="25"/>
                    <a:pt x="51" y="38"/>
                  </a:cubicBezTo>
                  <a:cubicBezTo>
                    <a:pt x="51" y="51"/>
                    <a:pt x="49" y="60"/>
                    <a:pt x="43" y="67"/>
                  </a:cubicBezTo>
                  <a:cubicBezTo>
                    <a:pt x="38" y="73"/>
                    <a:pt x="32" y="75"/>
                    <a:pt x="26" y="75"/>
                  </a:cubicBezTo>
                  <a:cubicBezTo>
                    <a:pt x="19" y="75"/>
                    <a:pt x="14" y="73"/>
                    <a:pt x="9" y="67"/>
                  </a:cubicBezTo>
                  <a:cubicBezTo>
                    <a:pt x="3" y="60"/>
                    <a:pt x="0" y="51"/>
                    <a:pt x="0" y="38"/>
                  </a:cubicBezTo>
                  <a:cubicBezTo>
                    <a:pt x="0" y="25"/>
                    <a:pt x="3" y="15"/>
                    <a:pt x="9" y="8"/>
                  </a:cubicBezTo>
                  <a:cubicBezTo>
                    <a:pt x="9" y="8"/>
                    <a:pt x="9" y="8"/>
                    <a:pt x="9" y="8"/>
                  </a:cubicBezTo>
                  <a:close/>
                  <a:moveTo>
                    <a:pt x="35" y="38"/>
                  </a:moveTo>
                  <a:cubicBezTo>
                    <a:pt x="35" y="23"/>
                    <a:pt x="32" y="16"/>
                    <a:pt x="26" y="16"/>
                  </a:cubicBezTo>
                  <a:cubicBezTo>
                    <a:pt x="22" y="16"/>
                    <a:pt x="19" y="19"/>
                    <a:pt x="18" y="24"/>
                  </a:cubicBezTo>
                  <a:cubicBezTo>
                    <a:pt x="17" y="27"/>
                    <a:pt x="17" y="32"/>
                    <a:pt x="17" y="38"/>
                  </a:cubicBezTo>
                  <a:cubicBezTo>
                    <a:pt x="17" y="52"/>
                    <a:pt x="20" y="59"/>
                    <a:pt x="26" y="59"/>
                  </a:cubicBezTo>
                  <a:cubicBezTo>
                    <a:pt x="32" y="59"/>
                    <a:pt x="35" y="52"/>
                    <a:pt x="35" y="3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79526" name="Freeform 326"/>
            <p:cNvSpPr>
              <a:spLocks/>
            </p:cNvSpPr>
            <p:nvPr/>
          </p:nvSpPr>
          <p:spPr bwMode="auto">
            <a:xfrm>
              <a:off x="609" y="2335"/>
              <a:ext cx="22" cy="49"/>
            </a:xfrm>
            <a:custGeom>
              <a:avLst/>
              <a:gdLst>
                <a:gd name="T0" fmla="*/ 0 w 32"/>
                <a:gd name="T1" fmla="*/ 11 h 73"/>
                <a:gd name="T2" fmla="*/ 8 w 32"/>
                <a:gd name="T3" fmla="*/ 9 h 73"/>
                <a:gd name="T4" fmla="*/ 12 w 32"/>
                <a:gd name="T5" fmla="*/ 0 h 73"/>
                <a:gd name="T6" fmla="*/ 22 w 32"/>
                <a:gd name="T7" fmla="*/ 0 h 73"/>
                <a:gd name="T8" fmla="*/ 22 w 32"/>
                <a:gd name="T9" fmla="*/ 49 h 73"/>
                <a:gd name="T10" fmla="*/ 10 w 32"/>
                <a:gd name="T11" fmla="*/ 49 h 73"/>
                <a:gd name="T12" fmla="*/ 10 w 32"/>
                <a:gd name="T13" fmla="*/ 21 h 73"/>
                <a:gd name="T14" fmla="*/ 0 w 32"/>
                <a:gd name="T15" fmla="*/ 21 h 73"/>
                <a:gd name="T16" fmla="*/ 0 w 32"/>
                <a:gd name="T17" fmla="*/ 11 h 73"/>
                <a:gd name="T18" fmla="*/ 0 w 32"/>
                <a:gd name="T19" fmla="*/ 11 h 7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2"/>
                <a:gd name="T31" fmla="*/ 0 h 73"/>
                <a:gd name="T32" fmla="*/ 32 w 32"/>
                <a:gd name="T33" fmla="*/ 73 h 7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2" h="73">
                  <a:moveTo>
                    <a:pt x="0" y="16"/>
                  </a:moveTo>
                  <a:cubicBezTo>
                    <a:pt x="5" y="16"/>
                    <a:pt x="9" y="15"/>
                    <a:pt x="12" y="13"/>
                  </a:cubicBezTo>
                  <a:cubicBezTo>
                    <a:pt x="16" y="10"/>
                    <a:pt x="18" y="6"/>
                    <a:pt x="18" y="0"/>
                  </a:cubicBezTo>
                  <a:cubicBezTo>
                    <a:pt x="32" y="0"/>
                    <a:pt x="32" y="0"/>
                    <a:pt x="32" y="0"/>
                  </a:cubicBezTo>
                  <a:cubicBezTo>
                    <a:pt x="32" y="73"/>
                    <a:pt x="32" y="73"/>
                    <a:pt x="32" y="73"/>
                  </a:cubicBezTo>
                  <a:cubicBezTo>
                    <a:pt x="14" y="73"/>
                    <a:pt x="14" y="73"/>
                    <a:pt x="14" y="73"/>
                  </a:cubicBezTo>
                  <a:cubicBezTo>
                    <a:pt x="14" y="31"/>
                    <a:pt x="14" y="31"/>
                    <a:pt x="14" y="31"/>
                  </a:cubicBezTo>
                  <a:cubicBezTo>
                    <a:pt x="0" y="31"/>
                    <a:pt x="0" y="31"/>
                    <a:pt x="0" y="31"/>
                  </a:cubicBezTo>
                  <a:cubicBezTo>
                    <a:pt x="0" y="16"/>
                    <a:pt x="0" y="16"/>
                    <a:pt x="0" y="16"/>
                  </a:cubicBezTo>
                  <a:cubicBezTo>
                    <a:pt x="0" y="16"/>
                    <a:pt x="0" y="16"/>
                    <a:pt x="0" y="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79527" name="Freeform 327"/>
            <p:cNvSpPr>
              <a:spLocks noEditPoints="1"/>
            </p:cNvSpPr>
            <p:nvPr/>
          </p:nvSpPr>
          <p:spPr bwMode="auto">
            <a:xfrm>
              <a:off x="641" y="2334"/>
              <a:ext cx="35" cy="51"/>
            </a:xfrm>
            <a:custGeom>
              <a:avLst/>
              <a:gdLst>
                <a:gd name="T0" fmla="*/ 6 w 51"/>
                <a:gd name="T1" fmla="*/ 5 h 75"/>
                <a:gd name="T2" fmla="*/ 17 w 51"/>
                <a:gd name="T3" fmla="*/ 0 h 75"/>
                <a:gd name="T4" fmla="*/ 29 w 51"/>
                <a:gd name="T5" fmla="*/ 5 h 75"/>
                <a:gd name="T6" fmla="*/ 35 w 51"/>
                <a:gd name="T7" fmla="*/ 26 h 75"/>
                <a:gd name="T8" fmla="*/ 29 w 51"/>
                <a:gd name="T9" fmla="*/ 46 h 75"/>
                <a:gd name="T10" fmla="*/ 17 w 51"/>
                <a:gd name="T11" fmla="*/ 51 h 75"/>
                <a:gd name="T12" fmla="*/ 6 w 51"/>
                <a:gd name="T13" fmla="*/ 46 h 75"/>
                <a:gd name="T14" fmla="*/ 0 w 51"/>
                <a:gd name="T15" fmla="*/ 26 h 75"/>
                <a:gd name="T16" fmla="*/ 6 w 51"/>
                <a:gd name="T17" fmla="*/ 5 h 75"/>
                <a:gd name="T18" fmla="*/ 6 w 51"/>
                <a:gd name="T19" fmla="*/ 5 h 75"/>
                <a:gd name="T20" fmla="*/ 24 w 51"/>
                <a:gd name="T21" fmla="*/ 26 h 75"/>
                <a:gd name="T22" fmla="*/ 18 w 51"/>
                <a:gd name="T23" fmla="*/ 11 h 75"/>
                <a:gd name="T24" fmla="*/ 12 w 51"/>
                <a:gd name="T25" fmla="*/ 16 h 75"/>
                <a:gd name="T26" fmla="*/ 11 w 51"/>
                <a:gd name="T27" fmla="*/ 26 h 75"/>
                <a:gd name="T28" fmla="*/ 17 w 51"/>
                <a:gd name="T29" fmla="*/ 40 h 75"/>
                <a:gd name="T30" fmla="*/ 24 w 51"/>
                <a:gd name="T31" fmla="*/ 26 h 75"/>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51"/>
                <a:gd name="T49" fmla="*/ 0 h 75"/>
                <a:gd name="T50" fmla="*/ 51 w 51"/>
                <a:gd name="T51" fmla="*/ 75 h 75"/>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51" h="75">
                  <a:moveTo>
                    <a:pt x="9" y="8"/>
                  </a:moveTo>
                  <a:cubicBezTo>
                    <a:pt x="13" y="3"/>
                    <a:pt x="19" y="0"/>
                    <a:pt x="25" y="0"/>
                  </a:cubicBezTo>
                  <a:cubicBezTo>
                    <a:pt x="32" y="0"/>
                    <a:pt x="38" y="3"/>
                    <a:pt x="42" y="8"/>
                  </a:cubicBezTo>
                  <a:cubicBezTo>
                    <a:pt x="48" y="15"/>
                    <a:pt x="51" y="25"/>
                    <a:pt x="51" y="38"/>
                  </a:cubicBezTo>
                  <a:cubicBezTo>
                    <a:pt x="51" y="51"/>
                    <a:pt x="48" y="60"/>
                    <a:pt x="42" y="67"/>
                  </a:cubicBezTo>
                  <a:cubicBezTo>
                    <a:pt x="38" y="73"/>
                    <a:pt x="32" y="75"/>
                    <a:pt x="25" y="75"/>
                  </a:cubicBezTo>
                  <a:cubicBezTo>
                    <a:pt x="19" y="75"/>
                    <a:pt x="13" y="73"/>
                    <a:pt x="9" y="67"/>
                  </a:cubicBezTo>
                  <a:cubicBezTo>
                    <a:pt x="3" y="60"/>
                    <a:pt x="0" y="51"/>
                    <a:pt x="0" y="38"/>
                  </a:cubicBezTo>
                  <a:cubicBezTo>
                    <a:pt x="0" y="25"/>
                    <a:pt x="3" y="15"/>
                    <a:pt x="9" y="8"/>
                  </a:cubicBezTo>
                  <a:cubicBezTo>
                    <a:pt x="9" y="8"/>
                    <a:pt x="9" y="8"/>
                    <a:pt x="9" y="8"/>
                  </a:cubicBezTo>
                  <a:close/>
                  <a:moveTo>
                    <a:pt x="35" y="38"/>
                  </a:moveTo>
                  <a:cubicBezTo>
                    <a:pt x="35" y="23"/>
                    <a:pt x="32" y="16"/>
                    <a:pt x="26" y="16"/>
                  </a:cubicBezTo>
                  <a:cubicBezTo>
                    <a:pt x="22" y="16"/>
                    <a:pt x="19" y="19"/>
                    <a:pt x="18" y="24"/>
                  </a:cubicBezTo>
                  <a:cubicBezTo>
                    <a:pt x="17" y="27"/>
                    <a:pt x="16" y="32"/>
                    <a:pt x="16" y="38"/>
                  </a:cubicBezTo>
                  <a:cubicBezTo>
                    <a:pt x="16" y="52"/>
                    <a:pt x="19" y="59"/>
                    <a:pt x="25" y="59"/>
                  </a:cubicBezTo>
                  <a:cubicBezTo>
                    <a:pt x="32" y="59"/>
                    <a:pt x="35" y="52"/>
                    <a:pt x="35" y="3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79528" name="Freeform 328"/>
            <p:cNvSpPr>
              <a:spLocks/>
            </p:cNvSpPr>
            <p:nvPr/>
          </p:nvSpPr>
          <p:spPr bwMode="auto">
            <a:xfrm>
              <a:off x="682" y="2335"/>
              <a:ext cx="22" cy="49"/>
            </a:xfrm>
            <a:custGeom>
              <a:avLst/>
              <a:gdLst>
                <a:gd name="T0" fmla="*/ 0 w 32"/>
                <a:gd name="T1" fmla="*/ 11 h 73"/>
                <a:gd name="T2" fmla="*/ 8 w 32"/>
                <a:gd name="T3" fmla="*/ 9 h 73"/>
                <a:gd name="T4" fmla="*/ 12 w 32"/>
                <a:gd name="T5" fmla="*/ 0 h 73"/>
                <a:gd name="T6" fmla="*/ 22 w 32"/>
                <a:gd name="T7" fmla="*/ 0 h 73"/>
                <a:gd name="T8" fmla="*/ 22 w 32"/>
                <a:gd name="T9" fmla="*/ 49 h 73"/>
                <a:gd name="T10" fmla="*/ 10 w 32"/>
                <a:gd name="T11" fmla="*/ 49 h 73"/>
                <a:gd name="T12" fmla="*/ 10 w 32"/>
                <a:gd name="T13" fmla="*/ 21 h 73"/>
                <a:gd name="T14" fmla="*/ 0 w 32"/>
                <a:gd name="T15" fmla="*/ 21 h 73"/>
                <a:gd name="T16" fmla="*/ 0 w 32"/>
                <a:gd name="T17" fmla="*/ 11 h 73"/>
                <a:gd name="T18" fmla="*/ 0 w 32"/>
                <a:gd name="T19" fmla="*/ 11 h 7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2"/>
                <a:gd name="T31" fmla="*/ 0 h 73"/>
                <a:gd name="T32" fmla="*/ 32 w 32"/>
                <a:gd name="T33" fmla="*/ 73 h 7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2" h="73">
                  <a:moveTo>
                    <a:pt x="0" y="16"/>
                  </a:moveTo>
                  <a:cubicBezTo>
                    <a:pt x="5" y="16"/>
                    <a:pt x="9" y="15"/>
                    <a:pt x="12" y="13"/>
                  </a:cubicBezTo>
                  <a:cubicBezTo>
                    <a:pt x="16" y="10"/>
                    <a:pt x="18" y="6"/>
                    <a:pt x="18" y="0"/>
                  </a:cubicBezTo>
                  <a:cubicBezTo>
                    <a:pt x="32" y="0"/>
                    <a:pt x="32" y="0"/>
                    <a:pt x="32" y="0"/>
                  </a:cubicBezTo>
                  <a:cubicBezTo>
                    <a:pt x="32" y="73"/>
                    <a:pt x="32" y="73"/>
                    <a:pt x="32" y="73"/>
                  </a:cubicBezTo>
                  <a:cubicBezTo>
                    <a:pt x="14" y="73"/>
                    <a:pt x="14" y="73"/>
                    <a:pt x="14" y="73"/>
                  </a:cubicBezTo>
                  <a:cubicBezTo>
                    <a:pt x="14" y="31"/>
                    <a:pt x="14" y="31"/>
                    <a:pt x="14" y="31"/>
                  </a:cubicBezTo>
                  <a:cubicBezTo>
                    <a:pt x="0" y="31"/>
                    <a:pt x="0" y="31"/>
                    <a:pt x="0" y="31"/>
                  </a:cubicBezTo>
                  <a:cubicBezTo>
                    <a:pt x="0" y="16"/>
                    <a:pt x="0" y="16"/>
                    <a:pt x="0" y="16"/>
                  </a:cubicBezTo>
                  <a:cubicBezTo>
                    <a:pt x="0" y="16"/>
                    <a:pt x="0" y="16"/>
                    <a:pt x="0" y="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79529" name="Freeform 329"/>
            <p:cNvSpPr>
              <a:spLocks/>
            </p:cNvSpPr>
            <p:nvPr/>
          </p:nvSpPr>
          <p:spPr bwMode="auto">
            <a:xfrm>
              <a:off x="718" y="2335"/>
              <a:ext cx="22" cy="49"/>
            </a:xfrm>
            <a:custGeom>
              <a:avLst/>
              <a:gdLst>
                <a:gd name="T0" fmla="*/ 0 w 32"/>
                <a:gd name="T1" fmla="*/ 11 h 73"/>
                <a:gd name="T2" fmla="*/ 8 w 32"/>
                <a:gd name="T3" fmla="*/ 9 h 73"/>
                <a:gd name="T4" fmla="*/ 12 w 32"/>
                <a:gd name="T5" fmla="*/ 0 h 73"/>
                <a:gd name="T6" fmla="*/ 22 w 32"/>
                <a:gd name="T7" fmla="*/ 0 h 73"/>
                <a:gd name="T8" fmla="*/ 22 w 32"/>
                <a:gd name="T9" fmla="*/ 49 h 73"/>
                <a:gd name="T10" fmla="*/ 10 w 32"/>
                <a:gd name="T11" fmla="*/ 49 h 73"/>
                <a:gd name="T12" fmla="*/ 10 w 32"/>
                <a:gd name="T13" fmla="*/ 21 h 73"/>
                <a:gd name="T14" fmla="*/ 0 w 32"/>
                <a:gd name="T15" fmla="*/ 21 h 73"/>
                <a:gd name="T16" fmla="*/ 0 w 32"/>
                <a:gd name="T17" fmla="*/ 11 h 73"/>
                <a:gd name="T18" fmla="*/ 0 w 32"/>
                <a:gd name="T19" fmla="*/ 11 h 7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2"/>
                <a:gd name="T31" fmla="*/ 0 h 73"/>
                <a:gd name="T32" fmla="*/ 32 w 32"/>
                <a:gd name="T33" fmla="*/ 73 h 7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2" h="73">
                  <a:moveTo>
                    <a:pt x="0" y="16"/>
                  </a:moveTo>
                  <a:cubicBezTo>
                    <a:pt x="5" y="16"/>
                    <a:pt x="9" y="15"/>
                    <a:pt x="12" y="13"/>
                  </a:cubicBezTo>
                  <a:cubicBezTo>
                    <a:pt x="16" y="10"/>
                    <a:pt x="18" y="6"/>
                    <a:pt x="18" y="0"/>
                  </a:cubicBezTo>
                  <a:cubicBezTo>
                    <a:pt x="32" y="0"/>
                    <a:pt x="32" y="0"/>
                    <a:pt x="32" y="0"/>
                  </a:cubicBezTo>
                  <a:cubicBezTo>
                    <a:pt x="32" y="73"/>
                    <a:pt x="32" y="73"/>
                    <a:pt x="32" y="73"/>
                  </a:cubicBezTo>
                  <a:cubicBezTo>
                    <a:pt x="14" y="73"/>
                    <a:pt x="14" y="73"/>
                    <a:pt x="14" y="73"/>
                  </a:cubicBezTo>
                  <a:cubicBezTo>
                    <a:pt x="14" y="31"/>
                    <a:pt x="14" y="31"/>
                    <a:pt x="14" y="31"/>
                  </a:cubicBezTo>
                  <a:cubicBezTo>
                    <a:pt x="0" y="31"/>
                    <a:pt x="0" y="31"/>
                    <a:pt x="0" y="31"/>
                  </a:cubicBezTo>
                  <a:cubicBezTo>
                    <a:pt x="0" y="16"/>
                    <a:pt x="0" y="16"/>
                    <a:pt x="0" y="16"/>
                  </a:cubicBezTo>
                  <a:cubicBezTo>
                    <a:pt x="0" y="16"/>
                    <a:pt x="0" y="16"/>
                    <a:pt x="0" y="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79530" name="Freeform 330"/>
            <p:cNvSpPr>
              <a:spLocks noEditPoints="1"/>
            </p:cNvSpPr>
            <p:nvPr/>
          </p:nvSpPr>
          <p:spPr bwMode="auto">
            <a:xfrm>
              <a:off x="550" y="2304"/>
              <a:ext cx="209" cy="205"/>
            </a:xfrm>
            <a:custGeom>
              <a:avLst/>
              <a:gdLst>
                <a:gd name="T0" fmla="*/ 0 w 308"/>
                <a:gd name="T1" fmla="*/ 205 h 303"/>
                <a:gd name="T2" fmla="*/ 0 w 308"/>
                <a:gd name="T3" fmla="*/ 0 h 303"/>
                <a:gd name="T4" fmla="*/ 91 w 308"/>
                <a:gd name="T5" fmla="*/ 0 h 303"/>
                <a:gd name="T6" fmla="*/ 107 w 308"/>
                <a:gd name="T7" fmla="*/ 0 h 303"/>
                <a:gd name="T8" fmla="*/ 204 w 308"/>
                <a:gd name="T9" fmla="*/ 0 h 303"/>
                <a:gd name="T10" fmla="*/ 209 w 308"/>
                <a:gd name="T11" fmla="*/ 0 h 303"/>
                <a:gd name="T12" fmla="*/ 209 w 308"/>
                <a:gd name="T13" fmla="*/ 205 h 303"/>
                <a:gd name="T14" fmla="*/ 103 w 308"/>
                <a:gd name="T15" fmla="*/ 205 h 303"/>
                <a:gd name="T16" fmla="*/ 95 w 308"/>
                <a:gd name="T17" fmla="*/ 205 h 303"/>
                <a:gd name="T18" fmla="*/ 0 w 308"/>
                <a:gd name="T19" fmla="*/ 205 h 303"/>
                <a:gd name="T20" fmla="*/ 0 w 308"/>
                <a:gd name="T21" fmla="*/ 205 h 303"/>
                <a:gd name="T22" fmla="*/ 199 w 308"/>
                <a:gd name="T23" fmla="*/ 13 h 303"/>
                <a:gd name="T24" fmla="*/ 10 w 308"/>
                <a:gd name="T25" fmla="*/ 13 h 303"/>
                <a:gd name="T26" fmla="*/ 10 w 308"/>
                <a:gd name="T27" fmla="*/ 192 h 303"/>
                <a:gd name="T28" fmla="*/ 199 w 308"/>
                <a:gd name="T29" fmla="*/ 192 h 303"/>
                <a:gd name="T30" fmla="*/ 199 w 308"/>
                <a:gd name="T31" fmla="*/ 13 h 30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308"/>
                <a:gd name="T49" fmla="*/ 0 h 303"/>
                <a:gd name="T50" fmla="*/ 308 w 308"/>
                <a:gd name="T51" fmla="*/ 303 h 303"/>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308" h="303">
                  <a:moveTo>
                    <a:pt x="0" y="303"/>
                  </a:moveTo>
                  <a:cubicBezTo>
                    <a:pt x="0" y="0"/>
                    <a:pt x="0" y="0"/>
                    <a:pt x="0" y="0"/>
                  </a:cubicBezTo>
                  <a:cubicBezTo>
                    <a:pt x="134" y="0"/>
                    <a:pt x="134" y="0"/>
                    <a:pt x="134" y="0"/>
                  </a:cubicBezTo>
                  <a:cubicBezTo>
                    <a:pt x="158" y="0"/>
                    <a:pt x="158" y="0"/>
                    <a:pt x="158" y="0"/>
                  </a:cubicBezTo>
                  <a:cubicBezTo>
                    <a:pt x="301" y="0"/>
                    <a:pt x="301" y="0"/>
                    <a:pt x="301" y="0"/>
                  </a:cubicBezTo>
                  <a:cubicBezTo>
                    <a:pt x="308" y="0"/>
                    <a:pt x="308" y="0"/>
                    <a:pt x="308" y="0"/>
                  </a:cubicBezTo>
                  <a:cubicBezTo>
                    <a:pt x="308" y="303"/>
                    <a:pt x="308" y="303"/>
                    <a:pt x="308" y="303"/>
                  </a:cubicBezTo>
                  <a:cubicBezTo>
                    <a:pt x="152" y="303"/>
                    <a:pt x="152" y="303"/>
                    <a:pt x="152" y="303"/>
                  </a:cubicBezTo>
                  <a:cubicBezTo>
                    <a:pt x="140" y="303"/>
                    <a:pt x="140" y="303"/>
                    <a:pt x="140" y="303"/>
                  </a:cubicBezTo>
                  <a:cubicBezTo>
                    <a:pt x="0" y="303"/>
                    <a:pt x="0" y="303"/>
                    <a:pt x="0" y="303"/>
                  </a:cubicBezTo>
                  <a:cubicBezTo>
                    <a:pt x="0" y="303"/>
                    <a:pt x="0" y="303"/>
                    <a:pt x="0" y="303"/>
                  </a:cubicBezTo>
                  <a:close/>
                  <a:moveTo>
                    <a:pt x="293" y="19"/>
                  </a:moveTo>
                  <a:cubicBezTo>
                    <a:pt x="278" y="19"/>
                    <a:pt x="30" y="19"/>
                    <a:pt x="15" y="19"/>
                  </a:cubicBezTo>
                  <a:cubicBezTo>
                    <a:pt x="15" y="36"/>
                    <a:pt x="15" y="266"/>
                    <a:pt x="15" y="284"/>
                  </a:cubicBezTo>
                  <a:cubicBezTo>
                    <a:pt x="30" y="284"/>
                    <a:pt x="278" y="284"/>
                    <a:pt x="293" y="284"/>
                  </a:cubicBezTo>
                  <a:cubicBezTo>
                    <a:pt x="293" y="266"/>
                    <a:pt x="293" y="36"/>
                    <a:pt x="293" y="1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79531" name="Freeform 331"/>
            <p:cNvSpPr>
              <a:spLocks/>
            </p:cNvSpPr>
            <p:nvPr/>
          </p:nvSpPr>
          <p:spPr bwMode="auto">
            <a:xfrm>
              <a:off x="752" y="2398"/>
              <a:ext cx="69" cy="17"/>
            </a:xfrm>
            <a:custGeom>
              <a:avLst/>
              <a:gdLst>
                <a:gd name="T0" fmla="*/ 59 w 69"/>
                <a:gd name="T1" fmla="*/ 0 h 17"/>
                <a:gd name="T2" fmla="*/ 69 w 69"/>
                <a:gd name="T3" fmla="*/ 8 h 17"/>
                <a:gd name="T4" fmla="*/ 59 w 69"/>
                <a:gd name="T5" fmla="*/ 17 h 17"/>
                <a:gd name="T6" fmla="*/ 0 w 69"/>
                <a:gd name="T7" fmla="*/ 17 h 17"/>
                <a:gd name="T8" fmla="*/ 0 w 69"/>
                <a:gd name="T9" fmla="*/ 0 h 17"/>
                <a:gd name="T10" fmla="*/ 59 w 69"/>
                <a:gd name="T11" fmla="*/ 0 h 17"/>
                <a:gd name="T12" fmla="*/ 59 w 69"/>
                <a:gd name="T13" fmla="*/ 0 h 17"/>
                <a:gd name="T14" fmla="*/ 59 w 69"/>
                <a:gd name="T15" fmla="*/ 0 h 17"/>
                <a:gd name="T16" fmla="*/ 0 60000 65536"/>
                <a:gd name="T17" fmla="*/ 0 60000 65536"/>
                <a:gd name="T18" fmla="*/ 0 60000 65536"/>
                <a:gd name="T19" fmla="*/ 0 60000 65536"/>
                <a:gd name="T20" fmla="*/ 0 60000 65536"/>
                <a:gd name="T21" fmla="*/ 0 60000 65536"/>
                <a:gd name="T22" fmla="*/ 0 60000 65536"/>
                <a:gd name="T23" fmla="*/ 0 60000 65536"/>
                <a:gd name="T24" fmla="*/ 0 w 69"/>
                <a:gd name="T25" fmla="*/ 0 h 17"/>
                <a:gd name="T26" fmla="*/ 69 w 69"/>
                <a:gd name="T27" fmla="*/ 17 h 1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69" h="17">
                  <a:moveTo>
                    <a:pt x="59" y="0"/>
                  </a:moveTo>
                  <a:lnTo>
                    <a:pt x="69" y="8"/>
                  </a:lnTo>
                  <a:lnTo>
                    <a:pt x="59" y="17"/>
                  </a:lnTo>
                  <a:lnTo>
                    <a:pt x="0" y="17"/>
                  </a:lnTo>
                  <a:lnTo>
                    <a:pt x="0" y="0"/>
                  </a:lnTo>
                  <a:lnTo>
                    <a:pt x="5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79532" name="Freeform 332"/>
            <p:cNvSpPr>
              <a:spLocks/>
            </p:cNvSpPr>
            <p:nvPr/>
          </p:nvSpPr>
          <p:spPr bwMode="auto">
            <a:xfrm>
              <a:off x="791" y="2373"/>
              <a:ext cx="52" cy="67"/>
            </a:xfrm>
            <a:custGeom>
              <a:avLst/>
              <a:gdLst>
                <a:gd name="T0" fmla="*/ 12 w 52"/>
                <a:gd name="T1" fmla="*/ 0 h 67"/>
                <a:gd name="T2" fmla="*/ 52 w 52"/>
                <a:gd name="T3" fmla="*/ 33 h 67"/>
                <a:gd name="T4" fmla="*/ 12 w 52"/>
                <a:gd name="T5" fmla="*/ 67 h 67"/>
                <a:gd name="T6" fmla="*/ 0 w 52"/>
                <a:gd name="T7" fmla="*/ 57 h 67"/>
                <a:gd name="T8" fmla="*/ 18 w 52"/>
                <a:gd name="T9" fmla="*/ 42 h 67"/>
                <a:gd name="T10" fmla="*/ 28 w 52"/>
                <a:gd name="T11" fmla="*/ 33 h 67"/>
                <a:gd name="T12" fmla="*/ 18 w 52"/>
                <a:gd name="T13" fmla="*/ 25 h 67"/>
                <a:gd name="T14" fmla="*/ 0 w 52"/>
                <a:gd name="T15" fmla="*/ 10 h 67"/>
                <a:gd name="T16" fmla="*/ 12 w 52"/>
                <a:gd name="T17" fmla="*/ 0 h 67"/>
                <a:gd name="T18" fmla="*/ 12 w 52"/>
                <a:gd name="T19" fmla="*/ 0 h 67"/>
                <a:gd name="T20" fmla="*/ 12 w 52"/>
                <a:gd name="T21" fmla="*/ 0 h 6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2"/>
                <a:gd name="T34" fmla="*/ 0 h 67"/>
                <a:gd name="T35" fmla="*/ 52 w 52"/>
                <a:gd name="T36" fmla="*/ 67 h 67"/>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2" h="67">
                  <a:moveTo>
                    <a:pt x="12" y="0"/>
                  </a:moveTo>
                  <a:lnTo>
                    <a:pt x="52" y="33"/>
                  </a:lnTo>
                  <a:lnTo>
                    <a:pt x="12" y="67"/>
                  </a:lnTo>
                  <a:lnTo>
                    <a:pt x="0" y="57"/>
                  </a:lnTo>
                  <a:lnTo>
                    <a:pt x="18" y="42"/>
                  </a:lnTo>
                  <a:lnTo>
                    <a:pt x="28" y="33"/>
                  </a:lnTo>
                  <a:lnTo>
                    <a:pt x="18" y="25"/>
                  </a:lnTo>
                  <a:lnTo>
                    <a:pt x="0" y="10"/>
                  </a:lnTo>
                  <a:lnTo>
                    <a:pt x="1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79533" name="Freeform 333"/>
            <p:cNvSpPr>
              <a:spLocks/>
            </p:cNvSpPr>
            <p:nvPr/>
          </p:nvSpPr>
          <p:spPr bwMode="auto">
            <a:xfrm>
              <a:off x="453" y="2371"/>
              <a:ext cx="99" cy="75"/>
            </a:xfrm>
            <a:custGeom>
              <a:avLst/>
              <a:gdLst>
                <a:gd name="T0" fmla="*/ 59 w 99"/>
                <a:gd name="T1" fmla="*/ 0 h 75"/>
                <a:gd name="T2" fmla="*/ 46 w 99"/>
                <a:gd name="T3" fmla="*/ 10 h 75"/>
                <a:gd name="T4" fmla="*/ 66 w 99"/>
                <a:gd name="T5" fmla="*/ 28 h 75"/>
                <a:gd name="T6" fmla="*/ 0 w 99"/>
                <a:gd name="T7" fmla="*/ 27 h 75"/>
                <a:gd name="T8" fmla="*/ 0 w 99"/>
                <a:gd name="T9" fmla="*/ 46 h 75"/>
                <a:gd name="T10" fmla="*/ 66 w 99"/>
                <a:gd name="T11" fmla="*/ 46 h 75"/>
                <a:gd name="T12" fmla="*/ 45 w 99"/>
                <a:gd name="T13" fmla="*/ 63 h 75"/>
                <a:gd name="T14" fmla="*/ 59 w 99"/>
                <a:gd name="T15" fmla="*/ 75 h 75"/>
                <a:gd name="T16" fmla="*/ 99 w 99"/>
                <a:gd name="T17" fmla="*/ 42 h 75"/>
                <a:gd name="T18" fmla="*/ 99 w 99"/>
                <a:gd name="T19" fmla="*/ 33 h 75"/>
                <a:gd name="T20" fmla="*/ 59 w 99"/>
                <a:gd name="T21" fmla="*/ 0 h 75"/>
                <a:gd name="T22" fmla="*/ 59 w 99"/>
                <a:gd name="T23" fmla="*/ 0 h 75"/>
                <a:gd name="T24" fmla="*/ 59 w 99"/>
                <a:gd name="T25" fmla="*/ 0 h 7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9"/>
                <a:gd name="T40" fmla="*/ 0 h 75"/>
                <a:gd name="T41" fmla="*/ 99 w 99"/>
                <a:gd name="T42" fmla="*/ 75 h 7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9" h="75">
                  <a:moveTo>
                    <a:pt x="59" y="0"/>
                  </a:moveTo>
                  <a:lnTo>
                    <a:pt x="46" y="10"/>
                  </a:lnTo>
                  <a:lnTo>
                    <a:pt x="66" y="28"/>
                  </a:lnTo>
                  <a:lnTo>
                    <a:pt x="0" y="27"/>
                  </a:lnTo>
                  <a:lnTo>
                    <a:pt x="0" y="46"/>
                  </a:lnTo>
                  <a:lnTo>
                    <a:pt x="66" y="46"/>
                  </a:lnTo>
                  <a:lnTo>
                    <a:pt x="45" y="63"/>
                  </a:lnTo>
                  <a:lnTo>
                    <a:pt x="59" y="75"/>
                  </a:lnTo>
                  <a:lnTo>
                    <a:pt x="99" y="42"/>
                  </a:lnTo>
                  <a:lnTo>
                    <a:pt x="99" y="33"/>
                  </a:lnTo>
                  <a:lnTo>
                    <a:pt x="5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79534" name="Rectangle 334"/>
            <p:cNvSpPr>
              <a:spLocks noChangeArrowheads="1"/>
            </p:cNvSpPr>
            <p:nvPr/>
          </p:nvSpPr>
          <p:spPr bwMode="auto">
            <a:xfrm>
              <a:off x="570" y="2400"/>
              <a:ext cx="33" cy="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79535" name="Freeform 335"/>
            <p:cNvSpPr>
              <a:spLocks/>
            </p:cNvSpPr>
            <p:nvPr/>
          </p:nvSpPr>
          <p:spPr bwMode="auto">
            <a:xfrm>
              <a:off x="570" y="2400"/>
              <a:ext cx="33" cy="12"/>
            </a:xfrm>
            <a:custGeom>
              <a:avLst/>
              <a:gdLst>
                <a:gd name="T0" fmla="*/ 0 w 33"/>
                <a:gd name="T1" fmla="*/ 12 h 12"/>
                <a:gd name="T2" fmla="*/ 33 w 33"/>
                <a:gd name="T3" fmla="*/ 12 h 12"/>
                <a:gd name="T4" fmla="*/ 33 w 33"/>
                <a:gd name="T5" fmla="*/ 0 h 12"/>
                <a:gd name="T6" fmla="*/ 0 w 33"/>
                <a:gd name="T7" fmla="*/ 0 h 12"/>
                <a:gd name="T8" fmla="*/ 0 60000 65536"/>
                <a:gd name="T9" fmla="*/ 0 60000 65536"/>
                <a:gd name="T10" fmla="*/ 0 60000 65536"/>
                <a:gd name="T11" fmla="*/ 0 60000 65536"/>
                <a:gd name="T12" fmla="*/ 0 w 33"/>
                <a:gd name="T13" fmla="*/ 0 h 12"/>
                <a:gd name="T14" fmla="*/ 33 w 33"/>
                <a:gd name="T15" fmla="*/ 12 h 12"/>
              </a:gdLst>
              <a:ahLst/>
              <a:cxnLst>
                <a:cxn ang="T8">
                  <a:pos x="T0" y="T1"/>
                </a:cxn>
                <a:cxn ang="T9">
                  <a:pos x="T2" y="T3"/>
                </a:cxn>
                <a:cxn ang="T10">
                  <a:pos x="T4" y="T5"/>
                </a:cxn>
                <a:cxn ang="T11">
                  <a:pos x="T6" y="T7"/>
                </a:cxn>
              </a:cxnLst>
              <a:rect l="T12" t="T13" r="T14" b="T15"/>
              <a:pathLst>
                <a:path w="33" h="12">
                  <a:moveTo>
                    <a:pt x="0" y="12"/>
                  </a:moveTo>
                  <a:lnTo>
                    <a:pt x="33" y="12"/>
                  </a:lnTo>
                  <a:lnTo>
                    <a:pt x="33"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79536" name="Rectangle 336"/>
            <p:cNvSpPr>
              <a:spLocks noChangeArrowheads="1"/>
            </p:cNvSpPr>
            <p:nvPr/>
          </p:nvSpPr>
          <p:spPr bwMode="auto">
            <a:xfrm>
              <a:off x="615" y="2400"/>
              <a:ext cx="33" cy="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79537" name="Freeform 337"/>
            <p:cNvSpPr>
              <a:spLocks/>
            </p:cNvSpPr>
            <p:nvPr/>
          </p:nvSpPr>
          <p:spPr bwMode="auto">
            <a:xfrm>
              <a:off x="615" y="2400"/>
              <a:ext cx="33" cy="12"/>
            </a:xfrm>
            <a:custGeom>
              <a:avLst/>
              <a:gdLst>
                <a:gd name="T0" fmla="*/ 0 w 33"/>
                <a:gd name="T1" fmla="*/ 12 h 12"/>
                <a:gd name="T2" fmla="*/ 33 w 33"/>
                <a:gd name="T3" fmla="*/ 12 h 12"/>
                <a:gd name="T4" fmla="*/ 33 w 33"/>
                <a:gd name="T5" fmla="*/ 0 h 12"/>
                <a:gd name="T6" fmla="*/ 0 w 33"/>
                <a:gd name="T7" fmla="*/ 0 h 12"/>
                <a:gd name="T8" fmla="*/ 0 60000 65536"/>
                <a:gd name="T9" fmla="*/ 0 60000 65536"/>
                <a:gd name="T10" fmla="*/ 0 60000 65536"/>
                <a:gd name="T11" fmla="*/ 0 60000 65536"/>
                <a:gd name="T12" fmla="*/ 0 w 33"/>
                <a:gd name="T13" fmla="*/ 0 h 12"/>
                <a:gd name="T14" fmla="*/ 33 w 33"/>
                <a:gd name="T15" fmla="*/ 12 h 12"/>
              </a:gdLst>
              <a:ahLst/>
              <a:cxnLst>
                <a:cxn ang="T8">
                  <a:pos x="T0" y="T1"/>
                </a:cxn>
                <a:cxn ang="T9">
                  <a:pos x="T2" y="T3"/>
                </a:cxn>
                <a:cxn ang="T10">
                  <a:pos x="T4" y="T5"/>
                </a:cxn>
                <a:cxn ang="T11">
                  <a:pos x="T6" y="T7"/>
                </a:cxn>
              </a:cxnLst>
              <a:rect l="T12" t="T13" r="T14" b="T15"/>
              <a:pathLst>
                <a:path w="33" h="12">
                  <a:moveTo>
                    <a:pt x="0" y="12"/>
                  </a:moveTo>
                  <a:lnTo>
                    <a:pt x="33" y="12"/>
                  </a:lnTo>
                  <a:lnTo>
                    <a:pt x="33"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79538" name="Rectangle 338"/>
            <p:cNvSpPr>
              <a:spLocks noChangeArrowheads="1"/>
            </p:cNvSpPr>
            <p:nvPr/>
          </p:nvSpPr>
          <p:spPr bwMode="auto">
            <a:xfrm>
              <a:off x="661" y="2400"/>
              <a:ext cx="32" cy="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79539" name="Freeform 339"/>
            <p:cNvSpPr>
              <a:spLocks/>
            </p:cNvSpPr>
            <p:nvPr/>
          </p:nvSpPr>
          <p:spPr bwMode="auto">
            <a:xfrm>
              <a:off x="661" y="2400"/>
              <a:ext cx="32" cy="12"/>
            </a:xfrm>
            <a:custGeom>
              <a:avLst/>
              <a:gdLst>
                <a:gd name="T0" fmla="*/ 0 w 32"/>
                <a:gd name="T1" fmla="*/ 12 h 12"/>
                <a:gd name="T2" fmla="*/ 32 w 32"/>
                <a:gd name="T3" fmla="*/ 12 h 12"/>
                <a:gd name="T4" fmla="*/ 32 w 32"/>
                <a:gd name="T5" fmla="*/ 0 h 12"/>
                <a:gd name="T6" fmla="*/ 0 w 32"/>
                <a:gd name="T7" fmla="*/ 0 h 12"/>
                <a:gd name="T8" fmla="*/ 0 60000 65536"/>
                <a:gd name="T9" fmla="*/ 0 60000 65536"/>
                <a:gd name="T10" fmla="*/ 0 60000 65536"/>
                <a:gd name="T11" fmla="*/ 0 60000 65536"/>
                <a:gd name="T12" fmla="*/ 0 w 32"/>
                <a:gd name="T13" fmla="*/ 0 h 12"/>
                <a:gd name="T14" fmla="*/ 32 w 32"/>
                <a:gd name="T15" fmla="*/ 12 h 12"/>
              </a:gdLst>
              <a:ahLst/>
              <a:cxnLst>
                <a:cxn ang="T8">
                  <a:pos x="T0" y="T1"/>
                </a:cxn>
                <a:cxn ang="T9">
                  <a:pos x="T2" y="T3"/>
                </a:cxn>
                <a:cxn ang="T10">
                  <a:pos x="T4" y="T5"/>
                </a:cxn>
                <a:cxn ang="T11">
                  <a:pos x="T6" y="T7"/>
                </a:cxn>
              </a:cxnLst>
              <a:rect l="T12" t="T13" r="T14" b="T15"/>
              <a:pathLst>
                <a:path w="32" h="12">
                  <a:moveTo>
                    <a:pt x="0" y="12"/>
                  </a:moveTo>
                  <a:lnTo>
                    <a:pt x="32" y="12"/>
                  </a:lnTo>
                  <a:lnTo>
                    <a:pt x="32"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79540" name="Rectangle 340"/>
            <p:cNvSpPr>
              <a:spLocks noChangeArrowheads="1"/>
            </p:cNvSpPr>
            <p:nvPr/>
          </p:nvSpPr>
          <p:spPr bwMode="auto">
            <a:xfrm>
              <a:off x="706" y="2400"/>
              <a:ext cx="33" cy="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79541" name="Freeform 341"/>
            <p:cNvSpPr>
              <a:spLocks/>
            </p:cNvSpPr>
            <p:nvPr/>
          </p:nvSpPr>
          <p:spPr bwMode="auto">
            <a:xfrm>
              <a:off x="706" y="2400"/>
              <a:ext cx="33" cy="12"/>
            </a:xfrm>
            <a:custGeom>
              <a:avLst/>
              <a:gdLst>
                <a:gd name="T0" fmla="*/ 0 w 33"/>
                <a:gd name="T1" fmla="*/ 12 h 12"/>
                <a:gd name="T2" fmla="*/ 33 w 33"/>
                <a:gd name="T3" fmla="*/ 12 h 12"/>
                <a:gd name="T4" fmla="*/ 33 w 33"/>
                <a:gd name="T5" fmla="*/ 0 h 12"/>
                <a:gd name="T6" fmla="*/ 0 w 33"/>
                <a:gd name="T7" fmla="*/ 0 h 12"/>
                <a:gd name="T8" fmla="*/ 0 60000 65536"/>
                <a:gd name="T9" fmla="*/ 0 60000 65536"/>
                <a:gd name="T10" fmla="*/ 0 60000 65536"/>
                <a:gd name="T11" fmla="*/ 0 60000 65536"/>
                <a:gd name="T12" fmla="*/ 0 w 33"/>
                <a:gd name="T13" fmla="*/ 0 h 12"/>
                <a:gd name="T14" fmla="*/ 33 w 33"/>
                <a:gd name="T15" fmla="*/ 12 h 12"/>
              </a:gdLst>
              <a:ahLst/>
              <a:cxnLst>
                <a:cxn ang="T8">
                  <a:pos x="T0" y="T1"/>
                </a:cxn>
                <a:cxn ang="T9">
                  <a:pos x="T2" y="T3"/>
                </a:cxn>
                <a:cxn ang="T10">
                  <a:pos x="T4" y="T5"/>
                </a:cxn>
                <a:cxn ang="T11">
                  <a:pos x="T6" y="T7"/>
                </a:cxn>
              </a:cxnLst>
              <a:rect l="T12" t="T13" r="T14" b="T15"/>
              <a:pathLst>
                <a:path w="33" h="12">
                  <a:moveTo>
                    <a:pt x="0" y="12"/>
                  </a:moveTo>
                  <a:lnTo>
                    <a:pt x="33" y="12"/>
                  </a:lnTo>
                  <a:lnTo>
                    <a:pt x="33"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79542" name="Rectangle 342"/>
            <p:cNvSpPr>
              <a:spLocks noChangeArrowheads="1"/>
            </p:cNvSpPr>
            <p:nvPr/>
          </p:nvSpPr>
          <p:spPr bwMode="auto">
            <a:xfrm>
              <a:off x="629" y="2423"/>
              <a:ext cx="58" cy="58"/>
            </a:xfrm>
            <a:prstGeom prst="rect">
              <a:avLst/>
            </a:prstGeom>
            <a:solidFill>
              <a:srgbClr val="9894C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79543" name="Rectangle 343"/>
            <p:cNvSpPr>
              <a:spLocks noChangeArrowheads="1"/>
            </p:cNvSpPr>
            <p:nvPr/>
          </p:nvSpPr>
          <p:spPr bwMode="auto">
            <a:xfrm>
              <a:off x="629" y="2423"/>
              <a:ext cx="58" cy="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79544" name="Freeform 344"/>
            <p:cNvSpPr>
              <a:spLocks/>
            </p:cNvSpPr>
            <p:nvPr/>
          </p:nvSpPr>
          <p:spPr bwMode="auto">
            <a:xfrm>
              <a:off x="571" y="2434"/>
              <a:ext cx="165" cy="33"/>
            </a:xfrm>
            <a:custGeom>
              <a:avLst/>
              <a:gdLst>
                <a:gd name="T0" fmla="*/ 165 w 165"/>
                <a:gd name="T1" fmla="*/ 1 h 33"/>
                <a:gd name="T2" fmla="*/ 115 w 165"/>
                <a:gd name="T3" fmla="*/ 0 h 33"/>
                <a:gd name="T4" fmla="*/ 114 w 165"/>
                <a:gd name="T5" fmla="*/ 0 h 33"/>
                <a:gd name="T6" fmla="*/ 113 w 165"/>
                <a:gd name="T7" fmla="*/ 1 h 33"/>
                <a:gd name="T8" fmla="*/ 55 w 165"/>
                <a:gd name="T9" fmla="*/ 22 h 33"/>
                <a:gd name="T10" fmla="*/ 57 w 165"/>
                <a:gd name="T11" fmla="*/ 28 h 33"/>
                <a:gd name="T12" fmla="*/ 57 w 165"/>
                <a:gd name="T13" fmla="*/ 22 h 33"/>
                <a:gd name="T14" fmla="*/ 0 w 165"/>
                <a:gd name="T15" fmla="*/ 22 h 33"/>
                <a:gd name="T16" fmla="*/ 0 w 165"/>
                <a:gd name="T17" fmla="*/ 33 h 33"/>
                <a:gd name="T18" fmla="*/ 57 w 165"/>
                <a:gd name="T19" fmla="*/ 33 h 33"/>
                <a:gd name="T20" fmla="*/ 59 w 165"/>
                <a:gd name="T21" fmla="*/ 33 h 33"/>
                <a:gd name="T22" fmla="*/ 59 w 165"/>
                <a:gd name="T23" fmla="*/ 33 h 33"/>
                <a:gd name="T24" fmla="*/ 117 w 165"/>
                <a:gd name="T25" fmla="*/ 11 h 33"/>
                <a:gd name="T26" fmla="*/ 115 w 165"/>
                <a:gd name="T27" fmla="*/ 6 h 33"/>
                <a:gd name="T28" fmla="*/ 115 w 165"/>
                <a:gd name="T29" fmla="*/ 12 h 33"/>
                <a:gd name="T30" fmla="*/ 165 w 165"/>
                <a:gd name="T31" fmla="*/ 12 h 33"/>
                <a:gd name="T32" fmla="*/ 165 w 165"/>
                <a:gd name="T33" fmla="*/ 1 h 3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65"/>
                <a:gd name="T52" fmla="*/ 0 h 33"/>
                <a:gd name="T53" fmla="*/ 165 w 165"/>
                <a:gd name="T54" fmla="*/ 33 h 3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65" h="33">
                  <a:moveTo>
                    <a:pt x="165" y="1"/>
                  </a:moveTo>
                  <a:lnTo>
                    <a:pt x="115" y="0"/>
                  </a:lnTo>
                  <a:lnTo>
                    <a:pt x="114" y="0"/>
                  </a:lnTo>
                  <a:lnTo>
                    <a:pt x="113" y="1"/>
                  </a:lnTo>
                  <a:lnTo>
                    <a:pt x="55" y="22"/>
                  </a:lnTo>
                  <a:lnTo>
                    <a:pt x="57" y="28"/>
                  </a:lnTo>
                  <a:lnTo>
                    <a:pt x="57" y="22"/>
                  </a:lnTo>
                  <a:lnTo>
                    <a:pt x="0" y="22"/>
                  </a:lnTo>
                  <a:lnTo>
                    <a:pt x="0" y="33"/>
                  </a:lnTo>
                  <a:lnTo>
                    <a:pt x="57" y="33"/>
                  </a:lnTo>
                  <a:lnTo>
                    <a:pt x="59" y="33"/>
                  </a:lnTo>
                  <a:lnTo>
                    <a:pt x="117" y="11"/>
                  </a:lnTo>
                  <a:lnTo>
                    <a:pt x="115" y="6"/>
                  </a:lnTo>
                  <a:lnTo>
                    <a:pt x="115" y="12"/>
                  </a:lnTo>
                  <a:lnTo>
                    <a:pt x="165" y="12"/>
                  </a:lnTo>
                  <a:lnTo>
                    <a:pt x="165"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79545" name="Freeform 345"/>
            <p:cNvSpPr>
              <a:spLocks/>
            </p:cNvSpPr>
            <p:nvPr/>
          </p:nvSpPr>
          <p:spPr bwMode="auto">
            <a:xfrm>
              <a:off x="571" y="2434"/>
              <a:ext cx="165" cy="33"/>
            </a:xfrm>
            <a:custGeom>
              <a:avLst/>
              <a:gdLst>
                <a:gd name="T0" fmla="*/ 165 w 165"/>
                <a:gd name="T1" fmla="*/ 1 h 33"/>
                <a:gd name="T2" fmla="*/ 115 w 165"/>
                <a:gd name="T3" fmla="*/ 0 h 33"/>
                <a:gd name="T4" fmla="*/ 114 w 165"/>
                <a:gd name="T5" fmla="*/ 0 h 33"/>
                <a:gd name="T6" fmla="*/ 113 w 165"/>
                <a:gd name="T7" fmla="*/ 1 h 33"/>
                <a:gd name="T8" fmla="*/ 55 w 165"/>
                <a:gd name="T9" fmla="*/ 22 h 33"/>
                <a:gd name="T10" fmla="*/ 57 w 165"/>
                <a:gd name="T11" fmla="*/ 28 h 33"/>
                <a:gd name="T12" fmla="*/ 57 w 165"/>
                <a:gd name="T13" fmla="*/ 22 h 33"/>
                <a:gd name="T14" fmla="*/ 0 w 165"/>
                <a:gd name="T15" fmla="*/ 22 h 33"/>
                <a:gd name="T16" fmla="*/ 0 w 165"/>
                <a:gd name="T17" fmla="*/ 33 h 33"/>
                <a:gd name="T18" fmla="*/ 57 w 165"/>
                <a:gd name="T19" fmla="*/ 33 h 33"/>
                <a:gd name="T20" fmla="*/ 59 w 165"/>
                <a:gd name="T21" fmla="*/ 33 h 33"/>
                <a:gd name="T22" fmla="*/ 59 w 165"/>
                <a:gd name="T23" fmla="*/ 33 h 33"/>
                <a:gd name="T24" fmla="*/ 117 w 165"/>
                <a:gd name="T25" fmla="*/ 11 h 33"/>
                <a:gd name="T26" fmla="*/ 115 w 165"/>
                <a:gd name="T27" fmla="*/ 6 h 33"/>
                <a:gd name="T28" fmla="*/ 115 w 165"/>
                <a:gd name="T29" fmla="*/ 12 h 33"/>
                <a:gd name="T30" fmla="*/ 165 w 165"/>
                <a:gd name="T31" fmla="*/ 12 h 33"/>
                <a:gd name="T32" fmla="*/ 165 w 165"/>
                <a:gd name="T33" fmla="*/ 1 h 3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65"/>
                <a:gd name="T52" fmla="*/ 0 h 33"/>
                <a:gd name="T53" fmla="*/ 165 w 165"/>
                <a:gd name="T54" fmla="*/ 33 h 3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65" h="33">
                  <a:moveTo>
                    <a:pt x="165" y="1"/>
                  </a:moveTo>
                  <a:lnTo>
                    <a:pt x="115" y="0"/>
                  </a:lnTo>
                  <a:lnTo>
                    <a:pt x="114" y="0"/>
                  </a:lnTo>
                  <a:lnTo>
                    <a:pt x="113" y="1"/>
                  </a:lnTo>
                  <a:lnTo>
                    <a:pt x="55" y="22"/>
                  </a:lnTo>
                  <a:lnTo>
                    <a:pt x="57" y="28"/>
                  </a:lnTo>
                  <a:lnTo>
                    <a:pt x="57" y="22"/>
                  </a:lnTo>
                  <a:lnTo>
                    <a:pt x="0" y="22"/>
                  </a:lnTo>
                  <a:lnTo>
                    <a:pt x="0" y="33"/>
                  </a:lnTo>
                  <a:lnTo>
                    <a:pt x="57" y="33"/>
                  </a:lnTo>
                  <a:lnTo>
                    <a:pt x="59" y="33"/>
                  </a:lnTo>
                  <a:lnTo>
                    <a:pt x="117" y="11"/>
                  </a:lnTo>
                  <a:lnTo>
                    <a:pt x="115" y="6"/>
                  </a:lnTo>
                  <a:lnTo>
                    <a:pt x="115" y="12"/>
                  </a:lnTo>
                  <a:lnTo>
                    <a:pt x="165" y="12"/>
                  </a:lnTo>
                  <a:lnTo>
                    <a:pt x="165" y="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grpSp>
      <p:grpSp>
        <p:nvGrpSpPr>
          <p:cNvPr id="179546" name="Group 346"/>
          <p:cNvGrpSpPr>
            <a:grpSpLocks noChangeAspect="1"/>
          </p:cNvGrpSpPr>
          <p:nvPr/>
        </p:nvGrpSpPr>
        <p:grpSpPr bwMode="auto">
          <a:xfrm>
            <a:off x="4183063" y="4743450"/>
            <a:ext cx="223837" cy="184150"/>
            <a:chOff x="336" y="2225"/>
            <a:chExt cx="637" cy="463"/>
          </a:xfrm>
        </p:grpSpPr>
        <p:sp>
          <p:nvSpPr>
            <p:cNvPr id="179547" name="AutoShape 347"/>
            <p:cNvSpPr>
              <a:spLocks noChangeAspect="1" noChangeArrowheads="1" noTextEdit="1"/>
            </p:cNvSpPr>
            <p:nvPr/>
          </p:nvSpPr>
          <p:spPr bwMode="auto">
            <a:xfrm>
              <a:off x="336" y="2225"/>
              <a:ext cx="637" cy="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79548" name="Freeform 348"/>
            <p:cNvSpPr>
              <a:spLocks/>
            </p:cNvSpPr>
            <p:nvPr/>
          </p:nvSpPr>
          <p:spPr bwMode="auto">
            <a:xfrm>
              <a:off x="656" y="2410"/>
              <a:ext cx="317" cy="277"/>
            </a:xfrm>
            <a:custGeom>
              <a:avLst/>
              <a:gdLst>
                <a:gd name="T0" fmla="*/ 317 w 317"/>
                <a:gd name="T1" fmla="*/ 0 h 277"/>
                <a:gd name="T2" fmla="*/ 317 w 317"/>
                <a:gd name="T3" fmla="*/ 94 h 277"/>
                <a:gd name="T4" fmla="*/ 0 w 317"/>
                <a:gd name="T5" fmla="*/ 277 h 277"/>
                <a:gd name="T6" fmla="*/ 0 w 317"/>
                <a:gd name="T7" fmla="*/ 183 h 277"/>
                <a:gd name="T8" fmla="*/ 317 w 317"/>
                <a:gd name="T9" fmla="*/ 0 h 277"/>
                <a:gd name="T10" fmla="*/ 317 w 317"/>
                <a:gd name="T11" fmla="*/ 0 h 277"/>
                <a:gd name="T12" fmla="*/ 317 w 317"/>
                <a:gd name="T13" fmla="*/ 0 h 277"/>
                <a:gd name="T14" fmla="*/ 0 60000 65536"/>
                <a:gd name="T15" fmla="*/ 0 60000 65536"/>
                <a:gd name="T16" fmla="*/ 0 60000 65536"/>
                <a:gd name="T17" fmla="*/ 0 60000 65536"/>
                <a:gd name="T18" fmla="*/ 0 60000 65536"/>
                <a:gd name="T19" fmla="*/ 0 60000 65536"/>
                <a:gd name="T20" fmla="*/ 0 60000 65536"/>
                <a:gd name="T21" fmla="*/ 0 w 317"/>
                <a:gd name="T22" fmla="*/ 0 h 277"/>
                <a:gd name="T23" fmla="*/ 317 w 317"/>
                <a:gd name="T24" fmla="*/ 277 h 27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17" h="277">
                  <a:moveTo>
                    <a:pt x="317" y="0"/>
                  </a:moveTo>
                  <a:lnTo>
                    <a:pt x="317" y="94"/>
                  </a:lnTo>
                  <a:lnTo>
                    <a:pt x="0" y="277"/>
                  </a:lnTo>
                  <a:lnTo>
                    <a:pt x="0" y="183"/>
                  </a:lnTo>
                  <a:lnTo>
                    <a:pt x="317" y="0"/>
                  </a:lnTo>
                  <a:close/>
                </a:path>
              </a:pathLst>
            </a:custGeom>
            <a:solidFill>
              <a:srgbClr val="17317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79549" name="Freeform 349"/>
            <p:cNvSpPr>
              <a:spLocks/>
            </p:cNvSpPr>
            <p:nvPr/>
          </p:nvSpPr>
          <p:spPr bwMode="auto">
            <a:xfrm>
              <a:off x="337" y="2410"/>
              <a:ext cx="319" cy="277"/>
            </a:xfrm>
            <a:custGeom>
              <a:avLst/>
              <a:gdLst>
                <a:gd name="T0" fmla="*/ 319 w 319"/>
                <a:gd name="T1" fmla="*/ 183 h 277"/>
                <a:gd name="T2" fmla="*/ 319 w 319"/>
                <a:gd name="T3" fmla="*/ 277 h 277"/>
                <a:gd name="T4" fmla="*/ 0 w 319"/>
                <a:gd name="T5" fmla="*/ 94 h 277"/>
                <a:gd name="T6" fmla="*/ 0 w 319"/>
                <a:gd name="T7" fmla="*/ 0 h 277"/>
                <a:gd name="T8" fmla="*/ 319 w 319"/>
                <a:gd name="T9" fmla="*/ 183 h 277"/>
                <a:gd name="T10" fmla="*/ 319 w 319"/>
                <a:gd name="T11" fmla="*/ 183 h 277"/>
                <a:gd name="T12" fmla="*/ 319 w 319"/>
                <a:gd name="T13" fmla="*/ 183 h 277"/>
                <a:gd name="T14" fmla="*/ 0 60000 65536"/>
                <a:gd name="T15" fmla="*/ 0 60000 65536"/>
                <a:gd name="T16" fmla="*/ 0 60000 65536"/>
                <a:gd name="T17" fmla="*/ 0 60000 65536"/>
                <a:gd name="T18" fmla="*/ 0 60000 65536"/>
                <a:gd name="T19" fmla="*/ 0 60000 65536"/>
                <a:gd name="T20" fmla="*/ 0 60000 65536"/>
                <a:gd name="T21" fmla="*/ 0 w 319"/>
                <a:gd name="T22" fmla="*/ 0 h 277"/>
                <a:gd name="T23" fmla="*/ 319 w 319"/>
                <a:gd name="T24" fmla="*/ 277 h 27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19" h="277">
                  <a:moveTo>
                    <a:pt x="319" y="183"/>
                  </a:moveTo>
                  <a:lnTo>
                    <a:pt x="319" y="277"/>
                  </a:lnTo>
                  <a:lnTo>
                    <a:pt x="0" y="94"/>
                  </a:lnTo>
                  <a:lnTo>
                    <a:pt x="0" y="0"/>
                  </a:lnTo>
                  <a:lnTo>
                    <a:pt x="319" y="183"/>
                  </a:lnTo>
                  <a:close/>
                </a:path>
              </a:pathLst>
            </a:custGeom>
            <a:solidFill>
              <a:srgbClr val="36458A"/>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79550" name="Freeform 350"/>
            <p:cNvSpPr>
              <a:spLocks/>
            </p:cNvSpPr>
            <p:nvPr/>
          </p:nvSpPr>
          <p:spPr bwMode="auto">
            <a:xfrm>
              <a:off x="337" y="2226"/>
              <a:ext cx="636" cy="367"/>
            </a:xfrm>
            <a:custGeom>
              <a:avLst/>
              <a:gdLst>
                <a:gd name="T0" fmla="*/ 636 w 636"/>
                <a:gd name="T1" fmla="*/ 184 h 367"/>
                <a:gd name="T2" fmla="*/ 319 w 636"/>
                <a:gd name="T3" fmla="*/ 367 h 367"/>
                <a:gd name="T4" fmla="*/ 0 w 636"/>
                <a:gd name="T5" fmla="*/ 184 h 367"/>
                <a:gd name="T6" fmla="*/ 317 w 636"/>
                <a:gd name="T7" fmla="*/ 0 h 367"/>
                <a:gd name="T8" fmla="*/ 636 w 636"/>
                <a:gd name="T9" fmla="*/ 184 h 367"/>
                <a:gd name="T10" fmla="*/ 0 60000 65536"/>
                <a:gd name="T11" fmla="*/ 0 60000 65536"/>
                <a:gd name="T12" fmla="*/ 0 60000 65536"/>
                <a:gd name="T13" fmla="*/ 0 60000 65536"/>
                <a:gd name="T14" fmla="*/ 0 60000 65536"/>
                <a:gd name="T15" fmla="*/ 0 w 636"/>
                <a:gd name="T16" fmla="*/ 0 h 367"/>
                <a:gd name="T17" fmla="*/ 636 w 636"/>
                <a:gd name="T18" fmla="*/ 367 h 367"/>
              </a:gdLst>
              <a:ahLst/>
              <a:cxnLst>
                <a:cxn ang="T10">
                  <a:pos x="T0" y="T1"/>
                </a:cxn>
                <a:cxn ang="T11">
                  <a:pos x="T2" y="T3"/>
                </a:cxn>
                <a:cxn ang="T12">
                  <a:pos x="T4" y="T5"/>
                </a:cxn>
                <a:cxn ang="T13">
                  <a:pos x="T6" y="T7"/>
                </a:cxn>
                <a:cxn ang="T14">
                  <a:pos x="T8" y="T9"/>
                </a:cxn>
              </a:cxnLst>
              <a:rect l="T15" t="T16" r="T17" b="T18"/>
              <a:pathLst>
                <a:path w="636" h="367">
                  <a:moveTo>
                    <a:pt x="636" y="184"/>
                  </a:moveTo>
                  <a:lnTo>
                    <a:pt x="319" y="367"/>
                  </a:lnTo>
                  <a:lnTo>
                    <a:pt x="0" y="184"/>
                  </a:lnTo>
                  <a:lnTo>
                    <a:pt x="317" y="0"/>
                  </a:lnTo>
                  <a:lnTo>
                    <a:pt x="636" y="184"/>
                  </a:lnTo>
                  <a:close/>
                </a:path>
              </a:pathLst>
            </a:custGeom>
            <a:solidFill>
              <a:srgbClr val="4D61A4"/>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79551" name="Freeform 351"/>
            <p:cNvSpPr>
              <a:spLocks/>
            </p:cNvSpPr>
            <p:nvPr/>
          </p:nvSpPr>
          <p:spPr bwMode="auto">
            <a:xfrm>
              <a:off x="337" y="2226"/>
              <a:ext cx="636" cy="367"/>
            </a:xfrm>
            <a:custGeom>
              <a:avLst/>
              <a:gdLst>
                <a:gd name="T0" fmla="*/ 636 w 636"/>
                <a:gd name="T1" fmla="*/ 184 h 367"/>
                <a:gd name="T2" fmla="*/ 319 w 636"/>
                <a:gd name="T3" fmla="*/ 367 h 367"/>
                <a:gd name="T4" fmla="*/ 0 w 636"/>
                <a:gd name="T5" fmla="*/ 184 h 367"/>
                <a:gd name="T6" fmla="*/ 317 w 636"/>
                <a:gd name="T7" fmla="*/ 0 h 367"/>
                <a:gd name="T8" fmla="*/ 636 w 636"/>
                <a:gd name="T9" fmla="*/ 184 h 367"/>
                <a:gd name="T10" fmla="*/ 0 60000 65536"/>
                <a:gd name="T11" fmla="*/ 0 60000 65536"/>
                <a:gd name="T12" fmla="*/ 0 60000 65536"/>
                <a:gd name="T13" fmla="*/ 0 60000 65536"/>
                <a:gd name="T14" fmla="*/ 0 60000 65536"/>
                <a:gd name="T15" fmla="*/ 0 w 636"/>
                <a:gd name="T16" fmla="*/ 0 h 367"/>
                <a:gd name="T17" fmla="*/ 636 w 636"/>
                <a:gd name="T18" fmla="*/ 367 h 367"/>
              </a:gdLst>
              <a:ahLst/>
              <a:cxnLst>
                <a:cxn ang="T10">
                  <a:pos x="T0" y="T1"/>
                </a:cxn>
                <a:cxn ang="T11">
                  <a:pos x="T2" y="T3"/>
                </a:cxn>
                <a:cxn ang="T12">
                  <a:pos x="T4" y="T5"/>
                </a:cxn>
                <a:cxn ang="T13">
                  <a:pos x="T6" y="T7"/>
                </a:cxn>
                <a:cxn ang="T14">
                  <a:pos x="T8" y="T9"/>
                </a:cxn>
              </a:cxnLst>
              <a:rect l="T15" t="T16" r="T17" b="T18"/>
              <a:pathLst>
                <a:path w="636" h="367">
                  <a:moveTo>
                    <a:pt x="636" y="184"/>
                  </a:moveTo>
                  <a:lnTo>
                    <a:pt x="319" y="367"/>
                  </a:lnTo>
                  <a:lnTo>
                    <a:pt x="0" y="184"/>
                  </a:lnTo>
                  <a:lnTo>
                    <a:pt x="317" y="0"/>
                  </a:lnTo>
                  <a:lnTo>
                    <a:pt x="636" y="18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79552" name="Freeform 352"/>
            <p:cNvSpPr>
              <a:spLocks noEditPoints="1"/>
            </p:cNvSpPr>
            <p:nvPr/>
          </p:nvSpPr>
          <p:spPr bwMode="auto">
            <a:xfrm>
              <a:off x="751" y="2553"/>
              <a:ext cx="38" cy="53"/>
            </a:xfrm>
            <a:custGeom>
              <a:avLst/>
              <a:gdLst>
                <a:gd name="T0" fmla="*/ 33 w 56"/>
                <a:gd name="T1" fmla="*/ 3 h 79"/>
                <a:gd name="T2" fmla="*/ 38 w 56"/>
                <a:gd name="T3" fmla="*/ 16 h 79"/>
                <a:gd name="T4" fmla="*/ 33 w 56"/>
                <a:gd name="T5" fmla="*/ 35 h 79"/>
                <a:gd name="T6" fmla="*/ 19 w 56"/>
                <a:gd name="T7" fmla="*/ 49 h 79"/>
                <a:gd name="T8" fmla="*/ 5 w 56"/>
                <a:gd name="T9" fmla="*/ 50 h 79"/>
                <a:gd name="T10" fmla="*/ 0 w 56"/>
                <a:gd name="T11" fmla="*/ 38 h 79"/>
                <a:gd name="T12" fmla="*/ 5 w 56"/>
                <a:gd name="T13" fmla="*/ 18 h 79"/>
                <a:gd name="T14" fmla="*/ 19 w 56"/>
                <a:gd name="T15" fmla="*/ 3 h 79"/>
                <a:gd name="T16" fmla="*/ 33 w 56"/>
                <a:gd name="T17" fmla="*/ 3 h 79"/>
                <a:gd name="T18" fmla="*/ 33 w 56"/>
                <a:gd name="T19" fmla="*/ 3 h 79"/>
                <a:gd name="T20" fmla="*/ 27 w 56"/>
                <a:gd name="T21" fmla="*/ 32 h 79"/>
                <a:gd name="T22" fmla="*/ 29 w 56"/>
                <a:gd name="T23" fmla="*/ 21 h 79"/>
                <a:gd name="T24" fmla="*/ 27 w 56"/>
                <a:gd name="T25" fmla="*/ 11 h 79"/>
                <a:gd name="T26" fmla="*/ 19 w 56"/>
                <a:gd name="T27" fmla="*/ 11 h 79"/>
                <a:gd name="T28" fmla="*/ 11 w 56"/>
                <a:gd name="T29" fmla="*/ 21 h 79"/>
                <a:gd name="T30" fmla="*/ 9 w 56"/>
                <a:gd name="T31" fmla="*/ 32 h 79"/>
                <a:gd name="T32" fmla="*/ 11 w 56"/>
                <a:gd name="T33" fmla="*/ 41 h 79"/>
                <a:gd name="T34" fmla="*/ 19 w 56"/>
                <a:gd name="T35" fmla="*/ 41 h 79"/>
                <a:gd name="T36" fmla="*/ 27 w 56"/>
                <a:gd name="T37" fmla="*/ 32 h 7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56"/>
                <a:gd name="T58" fmla="*/ 0 h 79"/>
                <a:gd name="T59" fmla="*/ 56 w 56"/>
                <a:gd name="T60" fmla="*/ 79 h 79"/>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56" h="79">
                  <a:moveTo>
                    <a:pt x="48" y="4"/>
                  </a:moveTo>
                  <a:cubicBezTo>
                    <a:pt x="53" y="7"/>
                    <a:pt x="56" y="14"/>
                    <a:pt x="56" y="24"/>
                  </a:cubicBezTo>
                  <a:cubicBezTo>
                    <a:pt x="56" y="33"/>
                    <a:pt x="53" y="43"/>
                    <a:pt x="48" y="52"/>
                  </a:cubicBezTo>
                  <a:cubicBezTo>
                    <a:pt x="43" y="61"/>
                    <a:pt x="37" y="68"/>
                    <a:pt x="28" y="73"/>
                  </a:cubicBezTo>
                  <a:cubicBezTo>
                    <a:pt x="20" y="78"/>
                    <a:pt x="13" y="79"/>
                    <a:pt x="8" y="75"/>
                  </a:cubicBezTo>
                  <a:cubicBezTo>
                    <a:pt x="3" y="72"/>
                    <a:pt x="0" y="65"/>
                    <a:pt x="0" y="56"/>
                  </a:cubicBezTo>
                  <a:cubicBezTo>
                    <a:pt x="0" y="46"/>
                    <a:pt x="3" y="36"/>
                    <a:pt x="8" y="27"/>
                  </a:cubicBezTo>
                  <a:cubicBezTo>
                    <a:pt x="13" y="18"/>
                    <a:pt x="19" y="10"/>
                    <a:pt x="28" y="5"/>
                  </a:cubicBezTo>
                  <a:cubicBezTo>
                    <a:pt x="36" y="1"/>
                    <a:pt x="43" y="0"/>
                    <a:pt x="48" y="4"/>
                  </a:cubicBezTo>
                  <a:cubicBezTo>
                    <a:pt x="48" y="4"/>
                    <a:pt x="48" y="4"/>
                    <a:pt x="48" y="4"/>
                  </a:cubicBezTo>
                  <a:close/>
                  <a:moveTo>
                    <a:pt x="40" y="48"/>
                  </a:moveTo>
                  <a:cubicBezTo>
                    <a:pt x="42" y="42"/>
                    <a:pt x="43" y="37"/>
                    <a:pt x="43" y="31"/>
                  </a:cubicBezTo>
                  <a:cubicBezTo>
                    <a:pt x="43" y="24"/>
                    <a:pt x="42" y="20"/>
                    <a:pt x="40" y="17"/>
                  </a:cubicBezTo>
                  <a:cubicBezTo>
                    <a:pt x="37" y="14"/>
                    <a:pt x="33" y="14"/>
                    <a:pt x="28" y="17"/>
                  </a:cubicBezTo>
                  <a:cubicBezTo>
                    <a:pt x="23" y="20"/>
                    <a:pt x="19" y="25"/>
                    <a:pt x="16" y="31"/>
                  </a:cubicBezTo>
                  <a:cubicBezTo>
                    <a:pt x="14" y="36"/>
                    <a:pt x="13" y="42"/>
                    <a:pt x="13" y="48"/>
                  </a:cubicBezTo>
                  <a:cubicBezTo>
                    <a:pt x="13" y="54"/>
                    <a:pt x="14" y="59"/>
                    <a:pt x="16" y="61"/>
                  </a:cubicBezTo>
                  <a:cubicBezTo>
                    <a:pt x="19" y="64"/>
                    <a:pt x="23" y="64"/>
                    <a:pt x="28" y="61"/>
                  </a:cubicBezTo>
                  <a:cubicBezTo>
                    <a:pt x="33" y="58"/>
                    <a:pt x="37" y="54"/>
                    <a:pt x="40" y="4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79553" name="Freeform 353"/>
            <p:cNvSpPr>
              <a:spLocks/>
            </p:cNvSpPr>
            <p:nvPr/>
          </p:nvSpPr>
          <p:spPr bwMode="auto">
            <a:xfrm>
              <a:off x="795" y="2525"/>
              <a:ext cx="32" cy="62"/>
            </a:xfrm>
            <a:custGeom>
              <a:avLst/>
              <a:gdLst>
                <a:gd name="T0" fmla="*/ 31 w 32"/>
                <a:gd name="T1" fmla="*/ 0 h 62"/>
                <a:gd name="T2" fmla="*/ 32 w 32"/>
                <a:gd name="T3" fmla="*/ 43 h 62"/>
                <a:gd name="T4" fmla="*/ 23 w 32"/>
                <a:gd name="T5" fmla="*/ 49 h 62"/>
                <a:gd name="T6" fmla="*/ 8 w 32"/>
                <a:gd name="T7" fmla="*/ 28 h 62"/>
                <a:gd name="T8" fmla="*/ 8 w 32"/>
                <a:gd name="T9" fmla="*/ 57 h 62"/>
                <a:gd name="T10" fmla="*/ 0 w 32"/>
                <a:gd name="T11" fmla="*/ 62 h 62"/>
                <a:gd name="T12" fmla="*/ 0 w 32"/>
                <a:gd name="T13" fmla="*/ 18 h 62"/>
                <a:gd name="T14" fmla="*/ 8 w 32"/>
                <a:gd name="T15" fmla="*/ 13 h 62"/>
                <a:gd name="T16" fmla="*/ 24 w 32"/>
                <a:gd name="T17" fmla="*/ 34 h 62"/>
                <a:gd name="T18" fmla="*/ 24 w 32"/>
                <a:gd name="T19" fmla="*/ 5 h 62"/>
                <a:gd name="T20" fmla="*/ 31 w 32"/>
                <a:gd name="T21" fmla="*/ 0 h 62"/>
                <a:gd name="T22" fmla="*/ 31 w 32"/>
                <a:gd name="T23" fmla="*/ 0 h 62"/>
                <a:gd name="T24" fmla="*/ 31 w 32"/>
                <a:gd name="T25" fmla="*/ 0 h 6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32"/>
                <a:gd name="T40" fmla="*/ 0 h 62"/>
                <a:gd name="T41" fmla="*/ 32 w 32"/>
                <a:gd name="T42" fmla="*/ 62 h 6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32" h="62">
                  <a:moveTo>
                    <a:pt x="31" y="0"/>
                  </a:moveTo>
                  <a:lnTo>
                    <a:pt x="32" y="43"/>
                  </a:lnTo>
                  <a:lnTo>
                    <a:pt x="23" y="49"/>
                  </a:lnTo>
                  <a:lnTo>
                    <a:pt x="8" y="28"/>
                  </a:lnTo>
                  <a:lnTo>
                    <a:pt x="8" y="57"/>
                  </a:lnTo>
                  <a:lnTo>
                    <a:pt x="0" y="62"/>
                  </a:lnTo>
                  <a:lnTo>
                    <a:pt x="0" y="18"/>
                  </a:lnTo>
                  <a:lnTo>
                    <a:pt x="8" y="13"/>
                  </a:lnTo>
                  <a:lnTo>
                    <a:pt x="24" y="34"/>
                  </a:lnTo>
                  <a:lnTo>
                    <a:pt x="24" y="5"/>
                  </a:lnTo>
                  <a:lnTo>
                    <a:pt x="3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79554" name="Freeform 354"/>
            <p:cNvSpPr>
              <a:spLocks/>
            </p:cNvSpPr>
            <p:nvPr/>
          </p:nvSpPr>
          <p:spPr bwMode="auto">
            <a:xfrm>
              <a:off x="834" y="2502"/>
              <a:ext cx="32" cy="60"/>
            </a:xfrm>
            <a:custGeom>
              <a:avLst/>
              <a:gdLst>
                <a:gd name="T0" fmla="*/ 32 w 48"/>
                <a:gd name="T1" fmla="*/ 0 h 89"/>
                <a:gd name="T2" fmla="*/ 32 w 48"/>
                <a:gd name="T3" fmla="*/ 27 h 89"/>
                <a:gd name="T4" fmla="*/ 28 w 48"/>
                <a:gd name="T5" fmla="*/ 42 h 89"/>
                <a:gd name="T6" fmla="*/ 16 w 48"/>
                <a:gd name="T7" fmla="*/ 54 h 89"/>
                <a:gd name="T8" fmla="*/ 0 w 48"/>
                <a:gd name="T9" fmla="*/ 46 h 89"/>
                <a:gd name="T10" fmla="*/ 0 w 48"/>
                <a:gd name="T11" fmla="*/ 19 h 89"/>
                <a:gd name="T12" fmla="*/ 8 w 48"/>
                <a:gd name="T13" fmla="*/ 14 h 89"/>
                <a:gd name="T14" fmla="*/ 8 w 48"/>
                <a:gd name="T15" fmla="*/ 41 h 89"/>
                <a:gd name="T16" fmla="*/ 9 w 48"/>
                <a:gd name="T17" fmla="*/ 47 h 89"/>
                <a:gd name="T18" fmla="*/ 16 w 48"/>
                <a:gd name="T19" fmla="*/ 46 h 89"/>
                <a:gd name="T20" fmla="*/ 22 w 48"/>
                <a:gd name="T21" fmla="*/ 40 h 89"/>
                <a:gd name="T22" fmla="*/ 24 w 48"/>
                <a:gd name="T23" fmla="*/ 32 h 89"/>
                <a:gd name="T24" fmla="*/ 23 w 48"/>
                <a:gd name="T25" fmla="*/ 5 h 89"/>
                <a:gd name="T26" fmla="*/ 32 w 48"/>
                <a:gd name="T27" fmla="*/ 0 h 89"/>
                <a:gd name="T28" fmla="*/ 32 w 48"/>
                <a:gd name="T29" fmla="*/ 0 h 8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48"/>
                <a:gd name="T46" fmla="*/ 0 h 89"/>
                <a:gd name="T47" fmla="*/ 48 w 48"/>
                <a:gd name="T48" fmla="*/ 89 h 8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48" h="89">
                  <a:moveTo>
                    <a:pt x="48" y="0"/>
                  </a:moveTo>
                  <a:cubicBezTo>
                    <a:pt x="48" y="40"/>
                    <a:pt x="48" y="40"/>
                    <a:pt x="48" y="40"/>
                  </a:cubicBezTo>
                  <a:cubicBezTo>
                    <a:pt x="48" y="49"/>
                    <a:pt x="46" y="56"/>
                    <a:pt x="42" y="63"/>
                  </a:cubicBezTo>
                  <a:cubicBezTo>
                    <a:pt x="38" y="70"/>
                    <a:pt x="32" y="76"/>
                    <a:pt x="24" y="80"/>
                  </a:cubicBezTo>
                  <a:cubicBezTo>
                    <a:pt x="8" y="89"/>
                    <a:pt x="0" y="85"/>
                    <a:pt x="0" y="68"/>
                  </a:cubicBezTo>
                  <a:cubicBezTo>
                    <a:pt x="0" y="28"/>
                    <a:pt x="0" y="28"/>
                    <a:pt x="0" y="28"/>
                  </a:cubicBezTo>
                  <a:cubicBezTo>
                    <a:pt x="12" y="21"/>
                    <a:pt x="12" y="21"/>
                    <a:pt x="12" y="21"/>
                  </a:cubicBezTo>
                  <a:cubicBezTo>
                    <a:pt x="12" y="61"/>
                    <a:pt x="12" y="61"/>
                    <a:pt x="12" y="61"/>
                  </a:cubicBezTo>
                  <a:cubicBezTo>
                    <a:pt x="12" y="65"/>
                    <a:pt x="13" y="68"/>
                    <a:pt x="14" y="69"/>
                  </a:cubicBezTo>
                  <a:cubicBezTo>
                    <a:pt x="16" y="71"/>
                    <a:pt x="19" y="71"/>
                    <a:pt x="24" y="68"/>
                  </a:cubicBezTo>
                  <a:cubicBezTo>
                    <a:pt x="28" y="66"/>
                    <a:pt x="31" y="63"/>
                    <a:pt x="33" y="59"/>
                  </a:cubicBezTo>
                  <a:cubicBezTo>
                    <a:pt x="35" y="56"/>
                    <a:pt x="36" y="52"/>
                    <a:pt x="36" y="47"/>
                  </a:cubicBezTo>
                  <a:cubicBezTo>
                    <a:pt x="35" y="7"/>
                    <a:pt x="35" y="7"/>
                    <a:pt x="35" y="7"/>
                  </a:cubicBezTo>
                  <a:cubicBezTo>
                    <a:pt x="48" y="0"/>
                    <a:pt x="48" y="0"/>
                    <a:pt x="48" y="0"/>
                  </a:cubicBezTo>
                  <a:cubicBezTo>
                    <a:pt x="48" y="0"/>
                    <a:pt x="48" y="0"/>
                    <a:pt x="48"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79555" name="Freeform 355"/>
            <p:cNvSpPr>
              <a:spLocks noEditPoints="1"/>
            </p:cNvSpPr>
            <p:nvPr/>
          </p:nvSpPr>
          <p:spPr bwMode="auto">
            <a:xfrm>
              <a:off x="569" y="2334"/>
              <a:ext cx="34" cy="51"/>
            </a:xfrm>
            <a:custGeom>
              <a:avLst/>
              <a:gdLst>
                <a:gd name="T0" fmla="*/ 6 w 51"/>
                <a:gd name="T1" fmla="*/ 5 h 75"/>
                <a:gd name="T2" fmla="*/ 17 w 51"/>
                <a:gd name="T3" fmla="*/ 0 h 75"/>
                <a:gd name="T4" fmla="*/ 29 w 51"/>
                <a:gd name="T5" fmla="*/ 5 h 75"/>
                <a:gd name="T6" fmla="*/ 34 w 51"/>
                <a:gd name="T7" fmla="*/ 26 h 75"/>
                <a:gd name="T8" fmla="*/ 29 w 51"/>
                <a:gd name="T9" fmla="*/ 46 h 75"/>
                <a:gd name="T10" fmla="*/ 17 w 51"/>
                <a:gd name="T11" fmla="*/ 51 h 75"/>
                <a:gd name="T12" fmla="*/ 6 w 51"/>
                <a:gd name="T13" fmla="*/ 46 h 75"/>
                <a:gd name="T14" fmla="*/ 0 w 51"/>
                <a:gd name="T15" fmla="*/ 26 h 75"/>
                <a:gd name="T16" fmla="*/ 6 w 51"/>
                <a:gd name="T17" fmla="*/ 5 h 75"/>
                <a:gd name="T18" fmla="*/ 6 w 51"/>
                <a:gd name="T19" fmla="*/ 5 h 75"/>
                <a:gd name="T20" fmla="*/ 23 w 51"/>
                <a:gd name="T21" fmla="*/ 26 h 75"/>
                <a:gd name="T22" fmla="*/ 17 w 51"/>
                <a:gd name="T23" fmla="*/ 11 h 75"/>
                <a:gd name="T24" fmla="*/ 12 w 51"/>
                <a:gd name="T25" fmla="*/ 16 h 75"/>
                <a:gd name="T26" fmla="*/ 11 w 51"/>
                <a:gd name="T27" fmla="*/ 26 h 75"/>
                <a:gd name="T28" fmla="*/ 17 w 51"/>
                <a:gd name="T29" fmla="*/ 40 h 75"/>
                <a:gd name="T30" fmla="*/ 23 w 51"/>
                <a:gd name="T31" fmla="*/ 26 h 75"/>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51"/>
                <a:gd name="T49" fmla="*/ 0 h 75"/>
                <a:gd name="T50" fmla="*/ 51 w 51"/>
                <a:gd name="T51" fmla="*/ 75 h 75"/>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51" h="75">
                  <a:moveTo>
                    <a:pt x="9" y="8"/>
                  </a:moveTo>
                  <a:cubicBezTo>
                    <a:pt x="14" y="3"/>
                    <a:pt x="19" y="0"/>
                    <a:pt x="26" y="0"/>
                  </a:cubicBezTo>
                  <a:cubicBezTo>
                    <a:pt x="32" y="0"/>
                    <a:pt x="38" y="3"/>
                    <a:pt x="43" y="8"/>
                  </a:cubicBezTo>
                  <a:cubicBezTo>
                    <a:pt x="49" y="15"/>
                    <a:pt x="51" y="25"/>
                    <a:pt x="51" y="38"/>
                  </a:cubicBezTo>
                  <a:cubicBezTo>
                    <a:pt x="51" y="51"/>
                    <a:pt x="49" y="60"/>
                    <a:pt x="43" y="67"/>
                  </a:cubicBezTo>
                  <a:cubicBezTo>
                    <a:pt x="38" y="73"/>
                    <a:pt x="32" y="75"/>
                    <a:pt x="26" y="75"/>
                  </a:cubicBezTo>
                  <a:cubicBezTo>
                    <a:pt x="19" y="75"/>
                    <a:pt x="14" y="73"/>
                    <a:pt x="9" y="67"/>
                  </a:cubicBezTo>
                  <a:cubicBezTo>
                    <a:pt x="3" y="60"/>
                    <a:pt x="0" y="51"/>
                    <a:pt x="0" y="38"/>
                  </a:cubicBezTo>
                  <a:cubicBezTo>
                    <a:pt x="0" y="25"/>
                    <a:pt x="3" y="15"/>
                    <a:pt x="9" y="8"/>
                  </a:cubicBezTo>
                  <a:cubicBezTo>
                    <a:pt x="9" y="8"/>
                    <a:pt x="9" y="8"/>
                    <a:pt x="9" y="8"/>
                  </a:cubicBezTo>
                  <a:close/>
                  <a:moveTo>
                    <a:pt x="35" y="38"/>
                  </a:moveTo>
                  <a:cubicBezTo>
                    <a:pt x="35" y="23"/>
                    <a:pt x="32" y="16"/>
                    <a:pt x="26" y="16"/>
                  </a:cubicBezTo>
                  <a:cubicBezTo>
                    <a:pt x="22" y="16"/>
                    <a:pt x="19" y="19"/>
                    <a:pt x="18" y="24"/>
                  </a:cubicBezTo>
                  <a:cubicBezTo>
                    <a:pt x="17" y="27"/>
                    <a:pt x="17" y="32"/>
                    <a:pt x="17" y="38"/>
                  </a:cubicBezTo>
                  <a:cubicBezTo>
                    <a:pt x="17" y="52"/>
                    <a:pt x="20" y="59"/>
                    <a:pt x="26" y="59"/>
                  </a:cubicBezTo>
                  <a:cubicBezTo>
                    <a:pt x="32" y="59"/>
                    <a:pt x="35" y="52"/>
                    <a:pt x="35" y="3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79556" name="Freeform 356"/>
            <p:cNvSpPr>
              <a:spLocks/>
            </p:cNvSpPr>
            <p:nvPr/>
          </p:nvSpPr>
          <p:spPr bwMode="auto">
            <a:xfrm>
              <a:off x="609" y="2335"/>
              <a:ext cx="22" cy="49"/>
            </a:xfrm>
            <a:custGeom>
              <a:avLst/>
              <a:gdLst>
                <a:gd name="T0" fmla="*/ 0 w 32"/>
                <a:gd name="T1" fmla="*/ 11 h 73"/>
                <a:gd name="T2" fmla="*/ 8 w 32"/>
                <a:gd name="T3" fmla="*/ 9 h 73"/>
                <a:gd name="T4" fmla="*/ 12 w 32"/>
                <a:gd name="T5" fmla="*/ 0 h 73"/>
                <a:gd name="T6" fmla="*/ 22 w 32"/>
                <a:gd name="T7" fmla="*/ 0 h 73"/>
                <a:gd name="T8" fmla="*/ 22 w 32"/>
                <a:gd name="T9" fmla="*/ 49 h 73"/>
                <a:gd name="T10" fmla="*/ 10 w 32"/>
                <a:gd name="T11" fmla="*/ 49 h 73"/>
                <a:gd name="T12" fmla="*/ 10 w 32"/>
                <a:gd name="T13" fmla="*/ 21 h 73"/>
                <a:gd name="T14" fmla="*/ 0 w 32"/>
                <a:gd name="T15" fmla="*/ 21 h 73"/>
                <a:gd name="T16" fmla="*/ 0 w 32"/>
                <a:gd name="T17" fmla="*/ 11 h 73"/>
                <a:gd name="T18" fmla="*/ 0 w 32"/>
                <a:gd name="T19" fmla="*/ 11 h 7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2"/>
                <a:gd name="T31" fmla="*/ 0 h 73"/>
                <a:gd name="T32" fmla="*/ 32 w 32"/>
                <a:gd name="T33" fmla="*/ 73 h 7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2" h="73">
                  <a:moveTo>
                    <a:pt x="0" y="16"/>
                  </a:moveTo>
                  <a:cubicBezTo>
                    <a:pt x="5" y="16"/>
                    <a:pt x="9" y="15"/>
                    <a:pt x="12" y="13"/>
                  </a:cubicBezTo>
                  <a:cubicBezTo>
                    <a:pt x="16" y="10"/>
                    <a:pt x="18" y="6"/>
                    <a:pt x="18" y="0"/>
                  </a:cubicBezTo>
                  <a:cubicBezTo>
                    <a:pt x="32" y="0"/>
                    <a:pt x="32" y="0"/>
                    <a:pt x="32" y="0"/>
                  </a:cubicBezTo>
                  <a:cubicBezTo>
                    <a:pt x="32" y="73"/>
                    <a:pt x="32" y="73"/>
                    <a:pt x="32" y="73"/>
                  </a:cubicBezTo>
                  <a:cubicBezTo>
                    <a:pt x="14" y="73"/>
                    <a:pt x="14" y="73"/>
                    <a:pt x="14" y="73"/>
                  </a:cubicBezTo>
                  <a:cubicBezTo>
                    <a:pt x="14" y="31"/>
                    <a:pt x="14" y="31"/>
                    <a:pt x="14" y="31"/>
                  </a:cubicBezTo>
                  <a:cubicBezTo>
                    <a:pt x="0" y="31"/>
                    <a:pt x="0" y="31"/>
                    <a:pt x="0" y="31"/>
                  </a:cubicBezTo>
                  <a:cubicBezTo>
                    <a:pt x="0" y="16"/>
                    <a:pt x="0" y="16"/>
                    <a:pt x="0" y="16"/>
                  </a:cubicBezTo>
                  <a:cubicBezTo>
                    <a:pt x="0" y="16"/>
                    <a:pt x="0" y="16"/>
                    <a:pt x="0" y="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79557" name="Freeform 357"/>
            <p:cNvSpPr>
              <a:spLocks noEditPoints="1"/>
            </p:cNvSpPr>
            <p:nvPr/>
          </p:nvSpPr>
          <p:spPr bwMode="auto">
            <a:xfrm>
              <a:off x="641" y="2334"/>
              <a:ext cx="35" cy="51"/>
            </a:xfrm>
            <a:custGeom>
              <a:avLst/>
              <a:gdLst>
                <a:gd name="T0" fmla="*/ 6 w 51"/>
                <a:gd name="T1" fmla="*/ 5 h 75"/>
                <a:gd name="T2" fmla="*/ 17 w 51"/>
                <a:gd name="T3" fmla="*/ 0 h 75"/>
                <a:gd name="T4" fmla="*/ 29 w 51"/>
                <a:gd name="T5" fmla="*/ 5 h 75"/>
                <a:gd name="T6" fmla="*/ 35 w 51"/>
                <a:gd name="T7" fmla="*/ 26 h 75"/>
                <a:gd name="T8" fmla="*/ 29 w 51"/>
                <a:gd name="T9" fmla="*/ 46 h 75"/>
                <a:gd name="T10" fmla="*/ 17 w 51"/>
                <a:gd name="T11" fmla="*/ 51 h 75"/>
                <a:gd name="T12" fmla="*/ 6 w 51"/>
                <a:gd name="T13" fmla="*/ 46 h 75"/>
                <a:gd name="T14" fmla="*/ 0 w 51"/>
                <a:gd name="T15" fmla="*/ 26 h 75"/>
                <a:gd name="T16" fmla="*/ 6 w 51"/>
                <a:gd name="T17" fmla="*/ 5 h 75"/>
                <a:gd name="T18" fmla="*/ 6 w 51"/>
                <a:gd name="T19" fmla="*/ 5 h 75"/>
                <a:gd name="T20" fmla="*/ 24 w 51"/>
                <a:gd name="T21" fmla="*/ 26 h 75"/>
                <a:gd name="T22" fmla="*/ 18 w 51"/>
                <a:gd name="T23" fmla="*/ 11 h 75"/>
                <a:gd name="T24" fmla="*/ 12 w 51"/>
                <a:gd name="T25" fmla="*/ 16 h 75"/>
                <a:gd name="T26" fmla="*/ 11 w 51"/>
                <a:gd name="T27" fmla="*/ 26 h 75"/>
                <a:gd name="T28" fmla="*/ 17 w 51"/>
                <a:gd name="T29" fmla="*/ 40 h 75"/>
                <a:gd name="T30" fmla="*/ 24 w 51"/>
                <a:gd name="T31" fmla="*/ 26 h 75"/>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51"/>
                <a:gd name="T49" fmla="*/ 0 h 75"/>
                <a:gd name="T50" fmla="*/ 51 w 51"/>
                <a:gd name="T51" fmla="*/ 75 h 75"/>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51" h="75">
                  <a:moveTo>
                    <a:pt x="9" y="8"/>
                  </a:moveTo>
                  <a:cubicBezTo>
                    <a:pt x="13" y="3"/>
                    <a:pt x="19" y="0"/>
                    <a:pt x="25" y="0"/>
                  </a:cubicBezTo>
                  <a:cubicBezTo>
                    <a:pt x="32" y="0"/>
                    <a:pt x="38" y="3"/>
                    <a:pt x="42" y="8"/>
                  </a:cubicBezTo>
                  <a:cubicBezTo>
                    <a:pt x="48" y="15"/>
                    <a:pt x="51" y="25"/>
                    <a:pt x="51" y="38"/>
                  </a:cubicBezTo>
                  <a:cubicBezTo>
                    <a:pt x="51" y="51"/>
                    <a:pt x="48" y="60"/>
                    <a:pt x="42" y="67"/>
                  </a:cubicBezTo>
                  <a:cubicBezTo>
                    <a:pt x="38" y="73"/>
                    <a:pt x="32" y="75"/>
                    <a:pt x="25" y="75"/>
                  </a:cubicBezTo>
                  <a:cubicBezTo>
                    <a:pt x="19" y="75"/>
                    <a:pt x="13" y="73"/>
                    <a:pt x="9" y="67"/>
                  </a:cubicBezTo>
                  <a:cubicBezTo>
                    <a:pt x="3" y="60"/>
                    <a:pt x="0" y="51"/>
                    <a:pt x="0" y="38"/>
                  </a:cubicBezTo>
                  <a:cubicBezTo>
                    <a:pt x="0" y="25"/>
                    <a:pt x="3" y="15"/>
                    <a:pt x="9" y="8"/>
                  </a:cubicBezTo>
                  <a:cubicBezTo>
                    <a:pt x="9" y="8"/>
                    <a:pt x="9" y="8"/>
                    <a:pt x="9" y="8"/>
                  </a:cubicBezTo>
                  <a:close/>
                  <a:moveTo>
                    <a:pt x="35" y="38"/>
                  </a:moveTo>
                  <a:cubicBezTo>
                    <a:pt x="35" y="23"/>
                    <a:pt x="32" y="16"/>
                    <a:pt x="26" y="16"/>
                  </a:cubicBezTo>
                  <a:cubicBezTo>
                    <a:pt x="22" y="16"/>
                    <a:pt x="19" y="19"/>
                    <a:pt x="18" y="24"/>
                  </a:cubicBezTo>
                  <a:cubicBezTo>
                    <a:pt x="17" y="27"/>
                    <a:pt x="16" y="32"/>
                    <a:pt x="16" y="38"/>
                  </a:cubicBezTo>
                  <a:cubicBezTo>
                    <a:pt x="16" y="52"/>
                    <a:pt x="19" y="59"/>
                    <a:pt x="25" y="59"/>
                  </a:cubicBezTo>
                  <a:cubicBezTo>
                    <a:pt x="32" y="59"/>
                    <a:pt x="35" y="52"/>
                    <a:pt x="35" y="3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79558" name="Freeform 358"/>
            <p:cNvSpPr>
              <a:spLocks/>
            </p:cNvSpPr>
            <p:nvPr/>
          </p:nvSpPr>
          <p:spPr bwMode="auto">
            <a:xfrm>
              <a:off x="682" y="2335"/>
              <a:ext cx="22" cy="49"/>
            </a:xfrm>
            <a:custGeom>
              <a:avLst/>
              <a:gdLst>
                <a:gd name="T0" fmla="*/ 0 w 32"/>
                <a:gd name="T1" fmla="*/ 11 h 73"/>
                <a:gd name="T2" fmla="*/ 8 w 32"/>
                <a:gd name="T3" fmla="*/ 9 h 73"/>
                <a:gd name="T4" fmla="*/ 12 w 32"/>
                <a:gd name="T5" fmla="*/ 0 h 73"/>
                <a:gd name="T6" fmla="*/ 22 w 32"/>
                <a:gd name="T7" fmla="*/ 0 h 73"/>
                <a:gd name="T8" fmla="*/ 22 w 32"/>
                <a:gd name="T9" fmla="*/ 49 h 73"/>
                <a:gd name="T10" fmla="*/ 10 w 32"/>
                <a:gd name="T11" fmla="*/ 49 h 73"/>
                <a:gd name="T12" fmla="*/ 10 w 32"/>
                <a:gd name="T13" fmla="*/ 21 h 73"/>
                <a:gd name="T14" fmla="*/ 0 w 32"/>
                <a:gd name="T15" fmla="*/ 21 h 73"/>
                <a:gd name="T16" fmla="*/ 0 w 32"/>
                <a:gd name="T17" fmla="*/ 11 h 73"/>
                <a:gd name="T18" fmla="*/ 0 w 32"/>
                <a:gd name="T19" fmla="*/ 11 h 7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2"/>
                <a:gd name="T31" fmla="*/ 0 h 73"/>
                <a:gd name="T32" fmla="*/ 32 w 32"/>
                <a:gd name="T33" fmla="*/ 73 h 7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2" h="73">
                  <a:moveTo>
                    <a:pt x="0" y="16"/>
                  </a:moveTo>
                  <a:cubicBezTo>
                    <a:pt x="5" y="16"/>
                    <a:pt x="9" y="15"/>
                    <a:pt x="12" y="13"/>
                  </a:cubicBezTo>
                  <a:cubicBezTo>
                    <a:pt x="16" y="10"/>
                    <a:pt x="18" y="6"/>
                    <a:pt x="18" y="0"/>
                  </a:cubicBezTo>
                  <a:cubicBezTo>
                    <a:pt x="32" y="0"/>
                    <a:pt x="32" y="0"/>
                    <a:pt x="32" y="0"/>
                  </a:cubicBezTo>
                  <a:cubicBezTo>
                    <a:pt x="32" y="73"/>
                    <a:pt x="32" y="73"/>
                    <a:pt x="32" y="73"/>
                  </a:cubicBezTo>
                  <a:cubicBezTo>
                    <a:pt x="14" y="73"/>
                    <a:pt x="14" y="73"/>
                    <a:pt x="14" y="73"/>
                  </a:cubicBezTo>
                  <a:cubicBezTo>
                    <a:pt x="14" y="31"/>
                    <a:pt x="14" y="31"/>
                    <a:pt x="14" y="31"/>
                  </a:cubicBezTo>
                  <a:cubicBezTo>
                    <a:pt x="0" y="31"/>
                    <a:pt x="0" y="31"/>
                    <a:pt x="0" y="31"/>
                  </a:cubicBezTo>
                  <a:cubicBezTo>
                    <a:pt x="0" y="16"/>
                    <a:pt x="0" y="16"/>
                    <a:pt x="0" y="16"/>
                  </a:cubicBezTo>
                  <a:cubicBezTo>
                    <a:pt x="0" y="16"/>
                    <a:pt x="0" y="16"/>
                    <a:pt x="0" y="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79559" name="Freeform 359"/>
            <p:cNvSpPr>
              <a:spLocks/>
            </p:cNvSpPr>
            <p:nvPr/>
          </p:nvSpPr>
          <p:spPr bwMode="auto">
            <a:xfrm>
              <a:off x="718" y="2335"/>
              <a:ext cx="22" cy="49"/>
            </a:xfrm>
            <a:custGeom>
              <a:avLst/>
              <a:gdLst>
                <a:gd name="T0" fmla="*/ 0 w 32"/>
                <a:gd name="T1" fmla="*/ 11 h 73"/>
                <a:gd name="T2" fmla="*/ 8 w 32"/>
                <a:gd name="T3" fmla="*/ 9 h 73"/>
                <a:gd name="T4" fmla="*/ 12 w 32"/>
                <a:gd name="T5" fmla="*/ 0 h 73"/>
                <a:gd name="T6" fmla="*/ 22 w 32"/>
                <a:gd name="T7" fmla="*/ 0 h 73"/>
                <a:gd name="T8" fmla="*/ 22 w 32"/>
                <a:gd name="T9" fmla="*/ 49 h 73"/>
                <a:gd name="T10" fmla="*/ 10 w 32"/>
                <a:gd name="T11" fmla="*/ 49 h 73"/>
                <a:gd name="T12" fmla="*/ 10 w 32"/>
                <a:gd name="T13" fmla="*/ 21 h 73"/>
                <a:gd name="T14" fmla="*/ 0 w 32"/>
                <a:gd name="T15" fmla="*/ 21 h 73"/>
                <a:gd name="T16" fmla="*/ 0 w 32"/>
                <a:gd name="T17" fmla="*/ 11 h 73"/>
                <a:gd name="T18" fmla="*/ 0 w 32"/>
                <a:gd name="T19" fmla="*/ 11 h 7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2"/>
                <a:gd name="T31" fmla="*/ 0 h 73"/>
                <a:gd name="T32" fmla="*/ 32 w 32"/>
                <a:gd name="T33" fmla="*/ 73 h 7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2" h="73">
                  <a:moveTo>
                    <a:pt x="0" y="16"/>
                  </a:moveTo>
                  <a:cubicBezTo>
                    <a:pt x="5" y="16"/>
                    <a:pt x="9" y="15"/>
                    <a:pt x="12" y="13"/>
                  </a:cubicBezTo>
                  <a:cubicBezTo>
                    <a:pt x="16" y="10"/>
                    <a:pt x="18" y="6"/>
                    <a:pt x="18" y="0"/>
                  </a:cubicBezTo>
                  <a:cubicBezTo>
                    <a:pt x="32" y="0"/>
                    <a:pt x="32" y="0"/>
                    <a:pt x="32" y="0"/>
                  </a:cubicBezTo>
                  <a:cubicBezTo>
                    <a:pt x="32" y="73"/>
                    <a:pt x="32" y="73"/>
                    <a:pt x="32" y="73"/>
                  </a:cubicBezTo>
                  <a:cubicBezTo>
                    <a:pt x="14" y="73"/>
                    <a:pt x="14" y="73"/>
                    <a:pt x="14" y="73"/>
                  </a:cubicBezTo>
                  <a:cubicBezTo>
                    <a:pt x="14" y="31"/>
                    <a:pt x="14" y="31"/>
                    <a:pt x="14" y="31"/>
                  </a:cubicBezTo>
                  <a:cubicBezTo>
                    <a:pt x="0" y="31"/>
                    <a:pt x="0" y="31"/>
                    <a:pt x="0" y="31"/>
                  </a:cubicBezTo>
                  <a:cubicBezTo>
                    <a:pt x="0" y="16"/>
                    <a:pt x="0" y="16"/>
                    <a:pt x="0" y="16"/>
                  </a:cubicBezTo>
                  <a:cubicBezTo>
                    <a:pt x="0" y="16"/>
                    <a:pt x="0" y="16"/>
                    <a:pt x="0" y="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79560" name="Freeform 360"/>
            <p:cNvSpPr>
              <a:spLocks noEditPoints="1"/>
            </p:cNvSpPr>
            <p:nvPr/>
          </p:nvSpPr>
          <p:spPr bwMode="auto">
            <a:xfrm>
              <a:off x="550" y="2304"/>
              <a:ext cx="209" cy="205"/>
            </a:xfrm>
            <a:custGeom>
              <a:avLst/>
              <a:gdLst>
                <a:gd name="T0" fmla="*/ 0 w 308"/>
                <a:gd name="T1" fmla="*/ 205 h 303"/>
                <a:gd name="T2" fmla="*/ 0 w 308"/>
                <a:gd name="T3" fmla="*/ 0 h 303"/>
                <a:gd name="T4" fmla="*/ 91 w 308"/>
                <a:gd name="T5" fmla="*/ 0 h 303"/>
                <a:gd name="T6" fmla="*/ 107 w 308"/>
                <a:gd name="T7" fmla="*/ 0 h 303"/>
                <a:gd name="T8" fmla="*/ 204 w 308"/>
                <a:gd name="T9" fmla="*/ 0 h 303"/>
                <a:gd name="T10" fmla="*/ 209 w 308"/>
                <a:gd name="T11" fmla="*/ 0 h 303"/>
                <a:gd name="T12" fmla="*/ 209 w 308"/>
                <a:gd name="T13" fmla="*/ 205 h 303"/>
                <a:gd name="T14" fmla="*/ 103 w 308"/>
                <a:gd name="T15" fmla="*/ 205 h 303"/>
                <a:gd name="T16" fmla="*/ 95 w 308"/>
                <a:gd name="T17" fmla="*/ 205 h 303"/>
                <a:gd name="T18" fmla="*/ 0 w 308"/>
                <a:gd name="T19" fmla="*/ 205 h 303"/>
                <a:gd name="T20" fmla="*/ 0 w 308"/>
                <a:gd name="T21" fmla="*/ 205 h 303"/>
                <a:gd name="T22" fmla="*/ 199 w 308"/>
                <a:gd name="T23" fmla="*/ 13 h 303"/>
                <a:gd name="T24" fmla="*/ 10 w 308"/>
                <a:gd name="T25" fmla="*/ 13 h 303"/>
                <a:gd name="T26" fmla="*/ 10 w 308"/>
                <a:gd name="T27" fmla="*/ 192 h 303"/>
                <a:gd name="T28" fmla="*/ 199 w 308"/>
                <a:gd name="T29" fmla="*/ 192 h 303"/>
                <a:gd name="T30" fmla="*/ 199 w 308"/>
                <a:gd name="T31" fmla="*/ 13 h 30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308"/>
                <a:gd name="T49" fmla="*/ 0 h 303"/>
                <a:gd name="T50" fmla="*/ 308 w 308"/>
                <a:gd name="T51" fmla="*/ 303 h 303"/>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308" h="303">
                  <a:moveTo>
                    <a:pt x="0" y="303"/>
                  </a:moveTo>
                  <a:cubicBezTo>
                    <a:pt x="0" y="0"/>
                    <a:pt x="0" y="0"/>
                    <a:pt x="0" y="0"/>
                  </a:cubicBezTo>
                  <a:cubicBezTo>
                    <a:pt x="134" y="0"/>
                    <a:pt x="134" y="0"/>
                    <a:pt x="134" y="0"/>
                  </a:cubicBezTo>
                  <a:cubicBezTo>
                    <a:pt x="158" y="0"/>
                    <a:pt x="158" y="0"/>
                    <a:pt x="158" y="0"/>
                  </a:cubicBezTo>
                  <a:cubicBezTo>
                    <a:pt x="301" y="0"/>
                    <a:pt x="301" y="0"/>
                    <a:pt x="301" y="0"/>
                  </a:cubicBezTo>
                  <a:cubicBezTo>
                    <a:pt x="308" y="0"/>
                    <a:pt x="308" y="0"/>
                    <a:pt x="308" y="0"/>
                  </a:cubicBezTo>
                  <a:cubicBezTo>
                    <a:pt x="308" y="303"/>
                    <a:pt x="308" y="303"/>
                    <a:pt x="308" y="303"/>
                  </a:cubicBezTo>
                  <a:cubicBezTo>
                    <a:pt x="152" y="303"/>
                    <a:pt x="152" y="303"/>
                    <a:pt x="152" y="303"/>
                  </a:cubicBezTo>
                  <a:cubicBezTo>
                    <a:pt x="140" y="303"/>
                    <a:pt x="140" y="303"/>
                    <a:pt x="140" y="303"/>
                  </a:cubicBezTo>
                  <a:cubicBezTo>
                    <a:pt x="0" y="303"/>
                    <a:pt x="0" y="303"/>
                    <a:pt x="0" y="303"/>
                  </a:cubicBezTo>
                  <a:cubicBezTo>
                    <a:pt x="0" y="303"/>
                    <a:pt x="0" y="303"/>
                    <a:pt x="0" y="303"/>
                  </a:cubicBezTo>
                  <a:close/>
                  <a:moveTo>
                    <a:pt x="293" y="19"/>
                  </a:moveTo>
                  <a:cubicBezTo>
                    <a:pt x="278" y="19"/>
                    <a:pt x="30" y="19"/>
                    <a:pt x="15" y="19"/>
                  </a:cubicBezTo>
                  <a:cubicBezTo>
                    <a:pt x="15" y="36"/>
                    <a:pt x="15" y="266"/>
                    <a:pt x="15" y="284"/>
                  </a:cubicBezTo>
                  <a:cubicBezTo>
                    <a:pt x="30" y="284"/>
                    <a:pt x="278" y="284"/>
                    <a:pt x="293" y="284"/>
                  </a:cubicBezTo>
                  <a:cubicBezTo>
                    <a:pt x="293" y="266"/>
                    <a:pt x="293" y="36"/>
                    <a:pt x="293" y="1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79561" name="Freeform 361"/>
            <p:cNvSpPr>
              <a:spLocks/>
            </p:cNvSpPr>
            <p:nvPr/>
          </p:nvSpPr>
          <p:spPr bwMode="auto">
            <a:xfrm>
              <a:off x="752" y="2398"/>
              <a:ext cx="69" cy="17"/>
            </a:xfrm>
            <a:custGeom>
              <a:avLst/>
              <a:gdLst>
                <a:gd name="T0" fmla="*/ 59 w 69"/>
                <a:gd name="T1" fmla="*/ 0 h 17"/>
                <a:gd name="T2" fmla="*/ 69 w 69"/>
                <a:gd name="T3" fmla="*/ 8 h 17"/>
                <a:gd name="T4" fmla="*/ 59 w 69"/>
                <a:gd name="T5" fmla="*/ 17 h 17"/>
                <a:gd name="T6" fmla="*/ 0 w 69"/>
                <a:gd name="T7" fmla="*/ 17 h 17"/>
                <a:gd name="T8" fmla="*/ 0 w 69"/>
                <a:gd name="T9" fmla="*/ 0 h 17"/>
                <a:gd name="T10" fmla="*/ 59 w 69"/>
                <a:gd name="T11" fmla="*/ 0 h 17"/>
                <a:gd name="T12" fmla="*/ 59 w 69"/>
                <a:gd name="T13" fmla="*/ 0 h 17"/>
                <a:gd name="T14" fmla="*/ 59 w 69"/>
                <a:gd name="T15" fmla="*/ 0 h 17"/>
                <a:gd name="T16" fmla="*/ 0 60000 65536"/>
                <a:gd name="T17" fmla="*/ 0 60000 65536"/>
                <a:gd name="T18" fmla="*/ 0 60000 65536"/>
                <a:gd name="T19" fmla="*/ 0 60000 65536"/>
                <a:gd name="T20" fmla="*/ 0 60000 65536"/>
                <a:gd name="T21" fmla="*/ 0 60000 65536"/>
                <a:gd name="T22" fmla="*/ 0 60000 65536"/>
                <a:gd name="T23" fmla="*/ 0 60000 65536"/>
                <a:gd name="T24" fmla="*/ 0 w 69"/>
                <a:gd name="T25" fmla="*/ 0 h 17"/>
                <a:gd name="T26" fmla="*/ 69 w 69"/>
                <a:gd name="T27" fmla="*/ 17 h 1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69" h="17">
                  <a:moveTo>
                    <a:pt x="59" y="0"/>
                  </a:moveTo>
                  <a:lnTo>
                    <a:pt x="69" y="8"/>
                  </a:lnTo>
                  <a:lnTo>
                    <a:pt x="59" y="17"/>
                  </a:lnTo>
                  <a:lnTo>
                    <a:pt x="0" y="17"/>
                  </a:lnTo>
                  <a:lnTo>
                    <a:pt x="0" y="0"/>
                  </a:lnTo>
                  <a:lnTo>
                    <a:pt x="5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79562" name="Freeform 362"/>
            <p:cNvSpPr>
              <a:spLocks/>
            </p:cNvSpPr>
            <p:nvPr/>
          </p:nvSpPr>
          <p:spPr bwMode="auto">
            <a:xfrm>
              <a:off x="791" y="2373"/>
              <a:ext cx="52" cy="67"/>
            </a:xfrm>
            <a:custGeom>
              <a:avLst/>
              <a:gdLst>
                <a:gd name="T0" fmla="*/ 12 w 52"/>
                <a:gd name="T1" fmla="*/ 0 h 67"/>
                <a:gd name="T2" fmla="*/ 52 w 52"/>
                <a:gd name="T3" fmla="*/ 33 h 67"/>
                <a:gd name="T4" fmla="*/ 12 w 52"/>
                <a:gd name="T5" fmla="*/ 67 h 67"/>
                <a:gd name="T6" fmla="*/ 0 w 52"/>
                <a:gd name="T7" fmla="*/ 57 h 67"/>
                <a:gd name="T8" fmla="*/ 18 w 52"/>
                <a:gd name="T9" fmla="*/ 42 h 67"/>
                <a:gd name="T10" fmla="*/ 28 w 52"/>
                <a:gd name="T11" fmla="*/ 33 h 67"/>
                <a:gd name="T12" fmla="*/ 18 w 52"/>
                <a:gd name="T13" fmla="*/ 25 h 67"/>
                <a:gd name="T14" fmla="*/ 0 w 52"/>
                <a:gd name="T15" fmla="*/ 10 h 67"/>
                <a:gd name="T16" fmla="*/ 12 w 52"/>
                <a:gd name="T17" fmla="*/ 0 h 67"/>
                <a:gd name="T18" fmla="*/ 12 w 52"/>
                <a:gd name="T19" fmla="*/ 0 h 67"/>
                <a:gd name="T20" fmla="*/ 12 w 52"/>
                <a:gd name="T21" fmla="*/ 0 h 6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2"/>
                <a:gd name="T34" fmla="*/ 0 h 67"/>
                <a:gd name="T35" fmla="*/ 52 w 52"/>
                <a:gd name="T36" fmla="*/ 67 h 67"/>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2" h="67">
                  <a:moveTo>
                    <a:pt x="12" y="0"/>
                  </a:moveTo>
                  <a:lnTo>
                    <a:pt x="52" y="33"/>
                  </a:lnTo>
                  <a:lnTo>
                    <a:pt x="12" y="67"/>
                  </a:lnTo>
                  <a:lnTo>
                    <a:pt x="0" y="57"/>
                  </a:lnTo>
                  <a:lnTo>
                    <a:pt x="18" y="42"/>
                  </a:lnTo>
                  <a:lnTo>
                    <a:pt x="28" y="33"/>
                  </a:lnTo>
                  <a:lnTo>
                    <a:pt x="18" y="25"/>
                  </a:lnTo>
                  <a:lnTo>
                    <a:pt x="0" y="10"/>
                  </a:lnTo>
                  <a:lnTo>
                    <a:pt x="1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79563" name="Freeform 363"/>
            <p:cNvSpPr>
              <a:spLocks/>
            </p:cNvSpPr>
            <p:nvPr/>
          </p:nvSpPr>
          <p:spPr bwMode="auto">
            <a:xfrm>
              <a:off x="453" y="2371"/>
              <a:ext cx="99" cy="75"/>
            </a:xfrm>
            <a:custGeom>
              <a:avLst/>
              <a:gdLst>
                <a:gd name="T0" fmla="*/ 59 w 99"/>
                <a:gd name="T1" fmla="*/ 0 h 75"/>
                <a:gd name="T2" fmla="*/ 46 w 99"/>
                <a:gd name="T3" fmla="*/ 10 h 75"/>
                <a:gd name="T4" fmla="*/ 66 w 99"/>
                <a:gd name="T5" fmla="*/ 28 h 75"/>
                <a:gd name="T6" fmla="*/ 0 w 99"/>
                <a:gd name="T7" fmla="*/ 27 h 75"/>
                <a:gd name="T8" fmla="*/ 0 w 99"/>
                <a:gd name="T9" fmla="*/ 46 h 75"/>
                <a:gd name="T10" fmla="*/ 66 w 99"/>
                <a:gd name="T11" fmla="*/ 46 h 75"/>
                <a:gd name="T12" fmla="*/ 45 w 99"/>
                <a:gd name="T13" fmla="*/ 63 h 75"/>
                <a:gd name="T14" fmla="*/ 59 w 99"/>
                <a:gd name="T15" fmla="*/ 75 h 75"/>
                <a:gd name="T16" fmla="*/ 99 w 99"/>
                <a:gd name="T17" fmla="*/ 42 h 75"/>
                <a:gd name="T18" fmla="*/ 99 w 99"/>
                <a:gd name="T19" fmla="*/ 33 h 75"/>
                <a:gd name="T20" fmla="*/ 59 w 99"/>
                <a:gd name="T21" fmla="*/ 0 h 75"/>
                <a:gd name="T22" fmla="*/ 59 w 99"/>
                <a:gd name="T23" fmla="*/ 0 h 75"/>
                <a:gd name="T24" fmla="*/ 59 w 99"/>
                <a:gd name="T25" fmla="*/ 0 h 7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9"/>
                <a:gd name="T40" fmla="*/ 0 h 75"/>
                <a:gd name="T41" fmla="*/ 99 w 99"/>
                <a:gd name="T42" fmla="*/ 75 h 7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9" h="75">
                  <a:moveTo>
                    <a:pt x="59" y="0"/>
                  </a:moveTo>
                  <a:lnTo>
                    <a:pt x="46" y="10"/>
                  </a:lnTo>
                  <a:lnTo>
                    <a:pt x="66" y="28"/>
                  </a:lnTo>
                  <a:lnTo>
                    <a:pt x="0" y="27"/>
                  </a:lnTo>
                  <a:lnTo>
                    <a:pt x="0" y="46"/>
                  </a:lnTo>
                  <a:lnTo>
                    <a:pt x="66" y="46"/>
                  </a:lnTo>
                  <a:lnTo>
                    <a:pt x="45" y="63"/>
                  </a:lnTo>
                  <a:lnTo>
                    <a:pt x="59" y="75"/>
                  </a:lnTo>
                  <a:lnTo>
                    <a:pt x="99" y="42"/>
                  </a:lnTo>
                  <a:lnTo>
                    <a:pt x="99" y="33"/>
                  </a:lnTo>
                  <a:lnTo>
                    <a:pt x="5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79564" name="Rectangle 364"/>
            <p:cNvSpPr>
              <a:spLocks noChangeArrowheads="1"/>
            </p:cNvSpPr>
            <p:nvPr/>
          </p:nvSpPr>
          <p:spPr bwMode="auto">
            <a:xfrm>
              <a:off x="570" y="2400"/>
              <a:ext cx="33" cy="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79565" name="Freeform 365"/>
            <p:cNvSpPr>
              <a:spLocks/>
            </p:cNvSpPr>
            <p:nvPr/>
          </p:nvSpPr>
          <p:spPr bwMode="auto">
            <a:xfrm>
              <a:off x="570" y="2400"/>
              <a:ext cx="33" cy="12"/>
            </a:xfrm>
            <a:custGeom>
              <a:avLst/>
              <a:gdLst>
                <a:gd name="T0" fmla="*/ 0 w 33"/>
                <a:gd name="T1" fmla="*/ 12 h 12"/>
                <a:gd name="T2" fmla="*/ 33 w 33"/>
                <a:gd name="T3" fmla="*/ 12 h 12"/>
                <a:gd name="T4" fmla="*/ 33 w 33"/>
                <a:gd name="T5" fmla="*/ 0 h 12"/>
                <a:gd name="T6" fmla="*/ 0 w 33"/>
                <a:gd name="T7" fmla="*/ 0 h 12"/>
                <a:gd name="T8" fmla="*/ 0 60000 65536"/>
                <a:gd name="T9" fmla="*/ 0 60000 65536"/>
                <a:gd name="T10" fmla="*/ 0 60000 65536"/>
                <a:gd name="T11" fmla="*/ 0 60000 65536"/>
                <a:gd name="T12" fmla="*/ 0 w 33"/>
                <a:gd name="T13" fmla="*/ 0 h 12"/>
                <a:gd name="T14" fmla="*/ 33 w 33"/>
                <a:gd name="T15" fmla="*/ 12 h 12"/>
              </a:gdLst>
              <a:ahLst/>
              <a:cxnLst>
                <a:cxn ang="T8">
                  <a:pos x="T0" y="T1"/>
                </a:cxn>
                <a:cxn ang="T9">
                  <a:pos x="T2" y="T3"/>
                </a:cxn>
                <a:cxn ang="T10">
                  <a:pos x="T4" y="T5"/>
                </a:cxn>
                <a:cxn ang="T11">
                  <a:pos x="T6" y="T7"/>
                </a:cxn>
              </a:cxnLst>
              <a:rect l="T12" t="T13" r="T14" b="T15"/>
              <a:pathLst>
                <a:path w="33" h="12">
                  <a:moveTo>
                    <a:pt x="0" y="12"/>
                  </a:moveTo>
                  <a:lnTo>
                    <a:pt x="33" y="12"/>
                  </a:lnTo>
                  <a:lnTo>
                    <a:pt x="33"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79566" name="Rectangle 366"/>
            <p:cNvSpPr>
              <a:spLocks noChangeArrowheads="1"/>
            </p:cNvSpPr>
            <p:nvPr/>
          </p:nvSpPr>
          <p:spPr bwMode="auto">
            <a:xfrm>
              <a:off x="615" y="2400"/>
              <a:ext cx="33" cy="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79567" name="Freeform 367"/>
            <p:cNvSpPr>
              <a:spLocks/>
            </p:cNvSpPr>
            <p:nvPr/>
          </p:nvSpPr>
          <p:spPr bwMode="auto">
            <a:xfrm>
              <a:off x="615" y="2400"/>
              <a:ext cx="33" cy="12"/>
            </a:xfrm>
            <a:custGeom>
              <a:avLst/>
              <a:gdLst>
                <a:gd name="T0" fmla="*/ 0 w 33"/>
                <a:gd name="T1" fmla="*/ 12 h 12"/>
                <a:gd name="T2" fmla="*/ 33 w 33"/>
                <a:gd name="T3" fmla="*/ 12 h 12"/>
                <a:gd name="T4" fmla="*/ 33 w 33"/>
                <a:gd name="T5" fmla="*/ 0 h 12"/>
                <a:gd name="T6" fmla="*/ 0 w 33"/>
                <a:gd name="T7" fmla="*/ 0 h 12"/>
                <a:gd name="T8" fmla="*/ 0 60000 65536"/>
                <a:gd name="T9" fmla="*/ 0 60000 65536"/>
                <a:gd name="T10" fmla="*/ 0 60000 65536"/>
                <a:gd name="T11" fmla="*/ 0 60000 65536"/>
                <a:gd name="T12" fmla="*/ 0 w 33"/>
                <a:gd name="T13" fmla="*/ 0 h 12"/>
                <a:gd name="T14" fmla="*/ 33 w 33"/>
                <a:gd name="T15" fmla="*/ 12 h 12"/>
              </a:gdLst>
              <a:ahLst/>
              <a:cxnLst>
                <a:cxn ang="T8">
                  <a:pos x="T0" y="T1"/>
                </a:cxn>
                <a:cxn ang="T9">
                  <a:pos x="T2" y="T3"/>
                </a:cxn>
                <a:cxn ang="T10">
                  <a:pos x="T4" y="T5"/>
                </a:cxn>
                <a:cxn ang="T11">
                  <a:pos x="T6" y="T7"/>
                </a:cxn>
              </a:cxnLst>
              <a:rect l="T12" t="T13" r="T14" b="T15"/>
              <a:pathLst>
                <a:path w="33" h="12">
                  <a:moveTo>
                    <a:pt x="0" y="12"/>
                  </a:moveTo>
                  <a:lnTo>
                    <a:pt x="33" y="12"/>
                  </a:lnTo>
                  <a:lnTo>
                    <a:pt x="33"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79568" name="Rectangle 368"/>
            <p:cNvSpPr>
              <a:spLocks noChangeArrowheads="1"/>
            </p:cNvSpPr>
            <p:nvPr/>
          </p:nvSpPr>
          <p:spPr bwMode="auto">
            <a:xfrm>
              <a:off x="661" y="2400"/>
              <a:ext cx="32" cy="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79569" name="Freeform 369"/>
            <p:cNvSpPr>
              <a:spLocks/>
            </p:cNvSpPr>
            <p:nvPr/>
          </p:nvSpPr>
          <p:spPr bwMode="auto">
            <a:xfrm>
              <a:off x="661" y="2400"/>
              <a:ext cx="32" cy="12"/>
            </a:xfrm>
            <a:custGeom>
              <a:avLst/>
              <a:gdLst>
                <a:gd name="T0" fmla="*/ 0 w 32"/>
                <a:gd name="T1" fmla="*/ 12 h 12"/>
                <a:gd name="T2" fmla="*/ 32 w 32"/>
                <a:gd name="T3" fmla="*/ 12 h 12"/>
                <a:gd name="T4" fmla="*/ 32 w 32"/>
                <a:gd name="T5" fmla="*/ 0 h 12"/>
                <a:gd name="T6" fmla="*/ 0 w 32"/>
                <a:gd name="T7" fmla="*/ 0 h 12"/>
                <a:gd name="T8" fmla="*/ 0 60000 65536"/>
                <a:gd name="T9" fmla="*/ 0 60000 65536"/>
                <a:gd name="T10" fmla="*/ 0 60000 65536"/>
                <a:gd name="T11" fmla="*/ 0 60000 65536"/>
                <a:gd name="T12" fmla="*/ 0 w 32"/>
                <a:gd name="T13" fmla="*/ 0 h 12"/>
                <a:gd name="T14" fmla="*/ 32 w 32"/>
                <a:gd name="T15" fmla="*/ 12 h 12"/>
              </a:gdLst>
              <a:ahLst/>
              <a:cxnLst>
                <a:cxn ang="T8">
                  <a:pos x="T0" y="T1"/>
                </a:cxn>
                <a:cxn ang="T9">
                  <a:pos x="T2" y="T3"/>
                </a:cxn>
                <a:cxn ang="T10">
                  <a:pos x="T4" y="T5"/>
                </a:cxn>
                <a:cxn ang="T11">
                  <a:pos x="T6" y="T7"/>
                </a:cxn>
              </a:cxnLst>
              <a:rect l="T12" t="T13" r="T14" b="T15"/>
              <a:pathLst>
                <a:path w="32" h="12">
                  <a:moveTo>
                    <a:pt x="0" y="12"/>
                  </a:moveTo>
                  <a:lnTo>
                    <a:pt x="32" y="12"/>
                  </a:lnTo>
                  <a:lnTo>
                    <a:pt x="32"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79570" name="Rectangle 370"/>
            <p:cNvSpPr>
              <a:spLocks noChangeArrowheads="1"/>
            </p:cNvSpPr>
            <p:nvPr/>
          </p:nvSpPr>
          <p:spPr bwMode="auto">
            <a:xfrm>
              <a:off x="706" y="2400"/>
              <a:ext cx="33" cy="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79571" name="Freeform 371"/>
            <p:cNvSpPr>
              <a:spLocks/>
            </p:cNvSpPr>
            <p:nvPr/>
          </p:nvSpPr>
          <p:spPr bwMode="auto">
            <a:xfrm>
              <a:off x="706" y="2400"/>
              <a:ext cx="33" cy="12"/>
            </a:xfrm>
            <a:custGeom>
              <a:avLst/>
              <a:gdLst>
                <a:gd name="T0" fmla="*/ 0 w 33"/>
                <a:gd name="T1" fmla="*/ 12 h 12"/>
                <a:gd name="T2" fmla="*/ 33 w 33"/>
                <a:gd name="T3" fmla="*/ 12 h 12"/>
                <a:gd name="T4" fmla="*/ 33 w 33"/>
                <a:gd name="T5" fmla="*/ 0 h 12"/>
                <a:gd name="T6" fmla="*/ 0 w 33"/>
                <a:gd name="T7" fmla="*/ 0 h 12"/>
                <a:gd name="T8" fmla="*/ 0 60000 65536"/>
                <a:gd name="T9" fmla="*/ 0 60000 65536"/>
                <a:gd name="T10" fmla="*/ 0 60000 65536"/>
                <a:gd name="T11" fmla="*/ 0 60000 65536"/>
                <a:gd name="T12" fmla="*/ 0 w 33"/>
                <a:gd name="T13" fmla="*/ 0 h 12"/>
                <a:gd name="T14" fmla="*/ 33 w 33"/>
                <a:gd name="T15" fmla="*/ 12 h 12"/>
              </a:gdLst>
              <a:ahLst/>
              <a:cxnLst>
                <a:cxn ang="T8">
                  <a:pos x="T0" y="T1"/>
                </a:cxn>
                <a:cxn ang="T9">
                  <a:pos x="T2" y="T3"/>
                </a:cxn>
                <a:cxn ang="T10">
                  <a:pos x="T4" y="T5"/>
                </a:cxn>
                <a:cxn ang="T11">
                  <a:pos x="T6" y="T7"/>
                </a:cxn>
              </a:cxnLst>
              <a:rect l="T12" t="T13" r="T14" b="T15"/>
              <a:pathLst>
                <a:path w="33" h="12">
                  <a:moveTo>
                    <a:pt x="0" y="12"/>
                  </a:moveTo>
                  <a:lnTo>
                    <a:pt x="33" y="12"/>
                  </a:lnTo>
                  <a:lnTo>
                    <a:pt x="33"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79572" name="Rectangle 372"/>
            <p:cNvSpPr>
              <a:spLocks noChangeArrowheads="1"/>
            </p:cNvSpPr>
            <p:nvPr/>
          </p:nvSpPr>
          <p:spPr bwMode="auto">
            <a:xfrm>
              <a:off x="629" y="2423"/>
              <a:ext cx="58" cy="58"/>
            </a:xfrm>
            <a:prstGeom prst="rect">
              <a:avLst/>
            </a:prstGeom>
            <a:solidFill>
              <a:srgbClr val="9894C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79573" name="Rectangle 373"/>
            <p:cNvSpPr>
              <a:spLocks noChangeArrowheads="1"/>
            </p:cNvSpPr>
            <p:nvPr/>
          </p:nvSpPr>
          <p:spPr bwMode="auto">
            <a:xfrm>
              <a:off x="629" y="2423"/>
              <a:ext cx="58" cy="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79574" name="Freeform 374"/>
            <p:cNvSpPr>
              <a:spLocks/>
            </p:cNvSpPr>
            <p:nvPr/>
          </p:nvSpPr>
          <p:spPr bwMode="auto">
            <a:xfrm>
              <a:off x="571" y="2434"/>
              <a:ext cx="165" cy="33"/>
            </a:xfrm>
            <a:custGeom>
              <a:avLst/>
              <a:gdLst>
                <a:gd name="T0" fmla="*/ 165 w 165"/>
                <a:gd name="T1" fmla="*/ 1 h 33"/>
                <a:gd name="T2" fmla="*/ 115 w 165"/>
                <a:gd name="T3" fmla="*/ 0 h 33"/>
                <a:gd name="T4" fmla="*/ 114 w 165"/>
                <a:gd name="T5" fmla="*/ 0 h 33"/>
                <a:gd name="T6" fmla="*/ 113 w 165"/>
                <a:gd name="T7" fmla="*/ 1 h 33"/>
                <a:gd name="T8" fmla="*/ 55 w 165"/>
                <a:gd name="T9" fmla="*/ 22 h 33"/>
                <a:gd name="T10" fmla="*/ 57 w 165"/>
                <a:gd name="T11" fmla="*/ 28 h 33"/>
                <a:gd name="T12" fmla="*/ 57 w 165"/>
                <a:gd name="T13" fmla="*/ 22 h 33"/>
                <a:gd name="T14" fmla="*/ 0 w 165"/>
                <a:gd name="T15" fmla="*/ 22 h 33"/>
                <a:gd name="T16" fmla="*/ 0 w 165"/>
                <a:gd name="T17" fmla="*/ 33 h 33"/>
                <a:gd name="T18" fmla="*/ 57 w 165"/>
                <a:gd name="T19" fmla="*/ 33 h 33"/>
                <a:gd name="T20" fmla="*/ 59 w 165"/>
                <a:gd name="T21" fmla="*/ 33 h 33"/>
                <a:gd name="T22" fmla="*/ 59 w 165"/>
                <a:gd name="T23" fmla="*/ 33 h 33"/>
                <a:gd name="T24" fmla="*/ 117 w 165"/>
                <a:gd name="T25" fmla="*/ 11 h 33"/>
                <a:gd name="T26" fmla="*/ 115 w 165"/>
                <a:gd name="T27" fmla="*/ 6 h 33"/>
                <a:gd name="T28" fmla="*/ 115 w 165"/>
                <a:gd name="T29" fmla="*/ 12 h 33"/>
                <a:gd name="T30" fmla="*/ 165 w 165"/>
                <a:gd name="T31" fmla="*/ 12 h 33"/>
                <a:gd name="T32" fmla="*/ 165 w 165"/>
                <a:gd name="T33" fmla="*/ 1 h 3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65"/>
                <a:gd name="T52" fmla="*/ 0 h 33"/>
                <a:gd name="T53" fmla="*/ 165 w 165"/>
                <a:gd name="T54" fmla="*/ 33 h 3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65" h="33">
                  <a:moveTo>
                    <a:pt x="165" y="1"/>
                  </a:moveTo>
                  <a:lnTo>
                    <a:pt x="115" y="0"/>
                  </a:lnTo>
                  <a:lnTo>
                    <a:pt x="114" y="0"/>
                  </a:lnTo>
                  <a:lnTo>
                    <a:pt x="113" y="1"/>
                  </a:lnTo>
                  <a:lnTo>
                    <a:pt x="55" y="22"/>
                  </a:lnTo>
                  <a:lnTo>
                    <a:pt x="57" y="28"/>
                  </a:lnTo>
                  <a:lnTo>
                    <a:pt x="57" y="22"/>
                  </a:lnTo>
                  <a:lnTo>
                    <a:pt x="0" y="22"/>
                  </a:lnTo>
                  <a:lnTo>
                    <a:pt x="0" y="33"/>
                  </a:lnTo>
                  <a:lnTo>
                    <a:pt x="57" y="33"/>
                  </a:lnTo>
                  <a:lnTo>
                    <a:pt x="59" y="33"/>
                  </a:lnTo>
                  <a:lnTo>
                    <a:pt x="117" y="11"/>
                  </a:lnTo>
                  <a:lnTo>
                    <a:pt x="115" y="6"/>
                  </a:lnTo>
                  <a:lnTo>
                    <a:pt x="115" y="12"/>
                  </a:lnTo>
                  <a:lnTo>
                    <a:pt x="165" y="12"/>
                  </a:lnTo>
                  <a:lnTo>
                    <a:pt x="165"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79575" name="Freeform 375"/>
            <p:cNvSpPr>
              <a:spLocks/>
            </p:cNvSpPr>
            <p:nvPr/>
          </p:nvSpPr>
          <p:spPr bwMode="auto">
            <a:xfrm>
              <a:off x="571" y="2434"/>
              <a:ext cx="165" cy="33"/>
            </a:xfrm>
            <a:custGeom>
              <a:avLst/>
              <a:gdLst>
                <a:gd name="T0" fmla="*/ 165 w 165"/>
                <a:gd name="T1" fmla="*/ 1 h 33"/>
                <a:gd name="T2" fmla="*/ 115 w 165"/>
                <a:gd name="T3" fmla="*/ 0 h 33"/>
                <a:gd name="T4" fmla="*/ 114 w 165"/>
                <a:gd name="T5" fmla="*/ 0 h 33"/>
                <a:gd name="T6" fmla="*/ 113 w 165"/>
                <a:gd name="T7" fmla="*/ 1 h 33"/>
                <a:gd name="T8" fmla="*/ 55 w 165"/>
                <a:gd name="T9" fmla="*/ 22 h 33"/>
                <a:gd name="T10" fmla="*/ 57 w 165"/>
                <a:gd name="T11" fmla="*/ 28 h 33"/>
                <a:gd name="T12" fmla="*/ 57 w 165"/>
                <a:gd name="T13" fmla="*/ 22 h 33"/>
                <a:gd name="T14" fmla="*/ 0 w 165"/>
                <a:gd name="T15" fmla="*/ 22 h 33"/>
                <a:gd name="T16" fmla="*/ 0 w 165"/>
                <a:gd name="T17" fmla="*/ 33 h 33"/>
                <a:gd name="T18" fmla="*/ 57 w 165"/>
                <a:gd name="T19" fmla="*/ 33 h 33"/>
                <a:gd name="T20" fmla="*/ 59 w 165"/>
                <a:gd name="T21" fmla="*/ 33 h 33"/>
                <a:gd name="T22" fmla="*/ 59 w 165"/>
                <a:gd name="T23" fmla="*/ 33 h 33"/>
                <a:gd name="T24" fmla="*/ 117 w 165"/>
                <a:gd name="T25" fmla="*/ 11 h 33"/>
                <a:gd name="T26" fmla="*/ 115 w 165"/>
                <a:gd name="T27" fmla="*/ 6 h 33"/>
                <a:gd name="T28" fmla="*/ 115 w 165"/>
                <a:gd name="T29" fmla="*/ 12 h 33"/>
                <a:gd name="T30" fmla="*/ 165 w 165"/>
                <a:gd name="T31" fmla="*/ 12 h 33"/>
                <a:gd name="T32" fmla="*/ 165 w 165"/>
                <a:gd name="T33" fmla="*/ 1 h 3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65"/>
                <a:gd name="T52" fmla="*/ 0 h 33"/>
                <a:gd name="T53" fmla="*/ 165 w 165"/>
                <a:gd name="T54" fmla="*/ 33 h 3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65" h="33">
                  <a:moveTo>
                    <a:pt x="165" y="1"/>
                  </a:moveTo>
                  <a:lnTo>
                    <a:pt x="115" y="0"/>
                  </a:lnTo>
                  <a:lnTo>
                    <a:pt x="114" y="0"/>
                  </a:lnTo>
                  <a:lnTo>
                    <a:pt x="113" y="1"/>
                  </a:lnTo>
                  <a:lnTo>
                    <a:pt x="55" y="22"/>
                  </a:lnTo>
                  <a:lnTo>
                    <a:pt x="57" y="28"/>
                  </a:lnTo>
                  <a:lnTo>
                    <a:pt x="57" y="22"/>
                  </a:lnTo>
                  <a:lnTo>
                    <a:pt x="0" y="22"/>
                  </a:lnTo>
                  <a:lnTo>
                    <a:pt x="0" y="33"/>
                  </a:lnTo>
                  <a:lnTo>
                    <a:pt x="57" y="33"/>
                  </a:lnTo>
                  <a:lnTo>
                    <a:pt x="59" y="33"/>
                  </a:lnTo>
                  <a:lnTo>
                    <a:pt x="117" y="11"/>
                  </a:lnTo>
                  <a:lnTo>
                    <a:pt x="115" y="6"/>
                  </a:lnTo>
                  <a:lnTo>
                    <a:pt x="115" y="12"/>
                  </a:lnTo>
                  <a:lnTo>
                    <a:pt x="165" y="12"/>
                  </a:lnTo>
                  <a:lnTo>
                    <a:pt x="165" y="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grpSp>
      <p:sp>
        <p:nvSpPr>
          <p:cNvPr id="179576" name="Text Box 324"/>
          <p:cNvSpPr txBox="1">
            <a:spLocks noChangeAspect="1" noChangeArrowheads="1"/>
          </p:cNvSpPr>
          <p:nvPr/>
        </p:nvSpPr>
        <p:spPr bwMode="auto">
          <a:xfrm>
            <a:off x="3136900" y="1309688"/>
            <a:ext cx="1182688"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ctr" eaLnBrk="1" hangingPunct="1">
              <a:spcBef>
                <a:spcPct val="50000"/>
              </a:spcBef>
            </a:pPr>
            <a:r>
              <a:rPr kumimoji="0" lang="zh-CN" altLang="en-US" sz="1000" b="1">
                <a:solidFill>
                  <a:srgbClr val="000000"/>
                </a:solidFill>
                <a:latin typeface="华文细黑" pitchFamily="2" charset="-122"/>
                <a:ea typeface="华文细黑" pitchFamily="2" charset="-122"/>
              </a:rPr>
              <a:t>数据中心区</a:t>
            </a:r>
          </a:p>
        </p:txBody>
      </p:sp>
      <p:grpSp>
        <p:nvGrpSpPr>
          <p:cNvPr id="179577" name="Group 377"/>
          <p:cNvGrpSpPr>
            <a:grpSpLocks/>
          </p:cNvGrpSpPr>
          <p:nvPr/>
        </p:nvGrpSpPr>
        <p:grpSpPr bwMode="auto">
          <a:xfrm>
            <a:off x="493713" y="2224088"/>
            <a:ext cx="1611312" cy="381000"/>
            <a:chOff x="637" y="1296"/>
            <a:chExt cx="1198" cy="240"/>
          </a:xfrm>
        </p:grpSpPr>
        <p:pic>
          <p:nvPicPr>
            <p:cNvPr id="179578" name="Picture 378" descr="VPN管理系统"/>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1440" y="1296"/>
              <a:ext cx="204" cy="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9579" name="Picture 379" descr="imc"/>
            <p:cNvPicPr>
              <a:picLocks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637" y="1309"/>
              <a:ext cx="179" cy="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9580" name="Picture 380" descr="EAD"/>
            <p:cNvPicPr>
              <a:picLocks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816" y="1296"/>
              <a:ext cx="192" cy="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9581" name="Picture 381" descr="iar"/>
            <p:cNvPicPr>
              <a:picLocks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1200" y="1296"/>
              <a:ext cx="227" cy="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9582" name="Picture 382" descr="nta"/>
            <p:cNvPicPr>
              <a:picLocks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1008" y="1296"/>
              <a:ext cx="240" cy="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9583" name="Picture 383" descr="ubas"/>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1597" y="1298"/>
              <a:ext cx="238" cy="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79584" name="Group 384"/>
          <p:cNvGrpSpPr>
            <a:grpSpLocks/>
          </p:cNvGrpSpPr>
          <p:nvPr/>
        </p:nvGrpSpPr>
        <p:grpSpPr bwMode="auto">
          <a:xfrm>
            <a:off x="1587500" y="2986088"/>
            <a:ext cx="230188" cy="304800"/>
            <a:chOff x="2244" y="3532"/>
            <a:chExt cx="171" cy="192"/>
          </a:xfrm>
        </p:grpSpPr>
        <p:grpSp>
          <p:nvGrpSpPr>
            <p:cNvPr id="179585" name="Group 36"/>
            <p:cNvGrpSpPr>
              <a:grpSpLocks noChangeAspect="1"/>
            </p:cNvGrpSpPr>
            <p:nvPr/>
          </p:nvGrpSpPr>
          <p:grpSpPr bwMode="auto">
            <a:xfrm>
              <a:off x="2256" y="3552"/>
              <a:ext cx="159" cy="158"/>
              <a:chOff x="1596" y="1152"/>
              <a:chExt cx="518" cy="516"/>
            </a:xfrm>
          </p:grpSpPr>
          <p:sp>
            <p:nvSpPr>
              <p:cNvPr id="179586" name="Oval 37"/>
              <p:cNvSpPr>
                <a:spLocks noChangeAspect="1" noChangeArrowheads="1"/>
              </p:cNvSpPr>
              <p:nvPr/>
            </p:nvSpPr>
            <p:spPr bwMode="gray">
              <a:xfrm>
                <a:off x="1596" y="1154"/>
                <a:ext cx="518" cy="514"/>
              </a:xfrm>
              <a:prstGeom prst="ellipse">
                <a:avLst/>
              </a:prstGeom>
              <a:solidFill>
                <a:srgbClr val="1E7BB4"/>
              </a:solidFill>
              <a:ln w="28575" algn="ctr">
                <a:solidFill>
                  <a:srgbClr val="F8F8F8">
                    <a:alpha val="70195"/>
                  </a:srgbClr>
                </a:solidFill>
                <a:round/>
                <a:headEnd/>
                <a:tailEnd/>
              </a:ln>
            </p:spPr>
            <p:txBody>
              <a:bodyPr wrap="none" anchor="ct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zh-CN" sz="1800">
                  <a:latin typeface="华文细黑" pitchFamily="2" charset="-122"/>
                  <a:ea typeface="华文细黑" pitchFamily="2" charset="-122"/>
                </a:endParaRPr>
              </a:p>
            </p:txBody>
          </p:sp>
          <p:pic>
            <p:nvPicPr>
              <p:cNvPr id="179587" name="Picture 38" descr="cir_lighteffect0"/>
              <p:cNvPicPr>
                <a:picLocks noChangeAspect="1" noChangeArrowheads="1"/>
              </p:cNvPicPr>
              <p:nvPr/>
            </p:nvPicPr>
            <p:blipFill>
              <a:blip r:embed="rId33">
                <a:lum bright="18000" contrast="-12000"/>
                <a:extLst>
                  <a:ext uri="{28A0092B-C50C-407E-A947-70E740481C1C}">
                    <a14:useLocalDpi xmlns:a14="http://schemas.microsoft.com/office/drawing/2010/main" val="0"/>
                  </a:ext>
                </a:extLst>
              </a:blip>
              <a:srcRect/>
              <a:stretch>
                <a:fillRect/>
              </a:stretch>
            </p:blipFill>
            <p:spPr bwMode="gray">
              <a:xfrm>
                <a:off x="1609" y="1152"/>
                <a:ext cx="484" cy="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 name="TextBox 24"/>
            <p:cNvSpPr txBox="1">
              <a:spLocks noChangeAspect="1" noChangeArrowheads="1"/>
            </p:cNvSpPr>
            <p:nvPr/>
          </p:nvSpPr>
          <p:spPr bwMode="auto">
            <a:xfrm>
              <a:off x="2244" y="3532"/>
              <a:ext cx="156" cy="192"/>
            </a:xfrm>
            <a:prstGeom prst="rect">
              <a:avLst/>
            </a:prstGeom>
            <a:noFill/>
            <a:ln w="9525">
              <a:noFill/>
              <a:miter lim="800000"/>
              <a:headEnd/>
              <a:tailEnd/>
            </a:ln>
          </p:spPr>
          <p:txBody>
            <a:bodyP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kumimoji="0" lang="en-US" altLang="zh-CN" sz="1400" b="1">
                  <a:solidFill>
                    <a:srgbClr val="FFFFFF"/>
                  </a:solidFill>
                  <a:effectLst>
                    <a:outerShdw blurRad="38100" dist="38100" dir="2700000" algn="tl">
                      <a:srgbClr val="C0C0C0"/>
                    </a:outerShdw>
                  </a:effectLst>
                  <a:latin typeface="华文细黑" pitchFamily="2" charset="-122"/>
                  <a:ea typeface="华文细黑" pitchFamily="2" charset="-122"/>
                </a:rPr>
                <a:t>1</a:t>
              </a:r>
            </a:p>
          </p:txBody>
        </p:sp>
      </p:grpSp>
      <p:grpSp>
        <p:nvGrpSpPr>
          <p:cNvPr id="179589" name="Group 389"/>
          <p:cNvGrpSpPr>
            <a:grpSpLocks/>
          </p:cNvGrpSpPr>
          <p:nvPr/>
        </p:nvGrpSpPr>
        <p:grpSpPr bwMode="auto">
          <a:xfrm>
            <a:off x="1587500" y="3671888"/>
            <a:ext cx="230188" cy="304800"/>
            <a:chOff x="2244" y="3532"/>
            <a:chExt cx="171" cy="192"/>
          </a:xfrm>
        </p:grpSpPr>
        <p:grpSp>
          <p:nvGrpSpPr>
            <p:cNvPr id="179590" name="Group 36"/>
            <p:cNvGrpSpPr>
              <a:grpSpLocks noChangeAspect="1"/>
            </p:cNvGrpSpPr>
            <p:nvPr/>
          </p:nvGrpSpPr>
          <p:grpSpPr bwMode="auto">
            <a:xfrm>
              <a:off x="2256" y="3552"/>
              <a:ext cx="159" cy="158"/>
              <a:chOff x="1596" y="1152"/>
              <a:chExt cx="518" cy="516"/>
            </a:xfrm>
          </p:grpSpPr>
          <p:sp>
            <p:nvSpPr>
              <p:cNvPr id="179591" name="Oval 37"/>
              <p:cNvSpPr>
                <a:spLocks noChangeAspect="1" noChangeArrowheads="1"/>
              </p:cNvSpPr>
              <p:nvPr/>
            </p:nvSpPr>
            <p:spPr bwMode="gray">
              <a:xfrm>
                <a:off x="1596" y="1154"/>
                <a:ext cx="518" cy="514"/>
              </a:xfrm>
              <a:prstGeom prst="ellipse">
                <a:avLst/>
              </a:prstGeom>
              <a:solidFill>
                <a:srgbClr val="1E7BB4"/>
              </a:solidFill>
              <a:ln w="28575" algn="ctr">
                <a:solidFill>
                  <a:srgbClr val="F8F8F8">
                    <a:alpha val="70195"/>
                  </a:srgbClr>
                </a:solidFill>
                <a:round/>
                <a:headEnd/>
                <a:tailEnd/>
              </a:ln>
            </p:spPr>
            <p:txBody>
              <a:bodyPr wrap="none" anchor="ct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zh-CN" sz="1800">
                  <a:latin typeface="华文细黑" pitchFamily="2" charset="-122"/>
                  <a:ea typeface="华文细黑" pitchFamily="2" charset="-122"/>
                </a:endParaRPr>
              </a:p>
            </p:txBody>
          </p:sp>
          <p:pic>
            <p:nvPicPr>
              <p:cNvPr id="179592" name="Picture 38" descr="cir_lighteffect0"/>
              <p:cNvPicPr>
                <a:picLocks noChangeAspect="1" noChangeArrowheads="1"/>
              </p:cNvPicPr>
              <p:nvPr/>
            </p:nvPicPr>
            <p:blipFill>
              <a:blip r:embed="rId33">
                <a:lum bright="18000" contrast="-12000"/>
                <a:extLst>
                  <a:ext uri="{28A0092B-C50C-407E-A947-70E740481C1C}">
                    <a14:useLocalDpi xmlns:a14="http://schemas.microsoft.com/office/drawing/2010/main" val="0"/>
                  </a:ext>
                </a:extLst>
              </a:blip>
              <a:srcRect/>
              <a:stretch>
                <a:fillRect/>
              </a:stretch>
            </p:blipFill>
            <p:spPr bwMode="gray">
              <a:xfrm>
                <a:off x="1609" y="1152"/>
                <a:ext cx="484" cy="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 name="TextBox 24"/>
            <p:cNvSpPr txBox="1">
              <a:spLocks noChangeAspect="1" noChangeArrowheads="1"/>
            </p:cNvSpPr>
            <p:nvPr/>
          </p:nvSpPr>
          <p:spPr bwMode="auto">
            <a:xfrm>
              <a:off x="2244" y="3532"/>
              <a:ext cx="156" cy="192"/>
            </a:xfrm>
            <a:prstGeom prst="rect">
              <a:avLst/>
            </a:prstGeom>
            <a:noFill/>
            <a:ln w="9525">
              <a:noFill/>
              <a:miter lim="800000"/>
              <a:headEnd/>
              <a:tailEnd/>
            </a:ln>
          </p:spPr>
          <p:txBody>
            <a:bodyP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kumimoji="0" lang="en-US" altLang="zh-CN" sz="1400" b="1">
                  <a:solidFill>
                    <a:srgbClr val="FFFFFF"/>
                  </a:solidFill>
                  <a:effectLst>
                    <a:outerShdw blurRad="38100" dist="38100" dir="2700000" algn="tl">
                      <a:srgbClr val="C0C0C0"/>
                    </a:outerShdw>
                  </a:effectLst>
                  <a:latin typeface="华文细黑" pitchFamily="2" charset="-122"/>
                  <a:ea typeface="华文细黑" pitchFamily="2" charset="-122"/>
                </a:rPr>
                <a:t>2</a:t>
              </a:r>
            </a:p>
          </p:txBody>
        </p:sp>
      </p:grpSp>
      <p:grpSp>
        <p:nvGrpSpPr>
          <p:cNvPr id="179594" name="Group 394"/>
          <p:cNvGrpSpPr>
            <a:grpSpLocks/>
          </p:cNvGrpSpPr>
          <p:nvPr/>
        </p:nvGrpSpPr>
        <p:grpSpPr bwMode="auto">
          <a:xfrm>
            <a:off x="1422400" y="4967288"/>
            <a:ext cx="230188" cy="304800"/>
            <a:chOff x="2244" y="3532"/>
            <a:chExt cx="171" cy="192"/>
          </a:xfrm>
        </p:grpSpPr>
        <p:grpSp>
          <p:nvGrpSpPr>
            <p:cNvPr id="179595" name="Group 36"/>
            <p:cNvGrpSpPr>
              <a:grpSpLocks noChangeAspect="1"/>
            </p:cNvGrpSpPr>
            <p:nvPr/>
          </p:nvGrpSpPr>
          <p:grpSpPr bwMode="auto">
            <a:xfrm>
              <a:off x="2256" y="3552"/>
              <a:ext cx="159" cy="158"/>
              <a:chOff x="1596" y="1152"/>
              <a:chExt cx="518" cy="516"/>
            </a:xfrm>
          </p:grpSpPr>
          <p:sp>
            <p:nvSpPr>
              <p:cNvPr id="179596" name="Oval 37"/>
              <p:cNvSpPr>
                <a:spLocks noChangeAspect="1" noChangeArrowheads="1"/>
              </p:cNvSpPr>
              <p:nvPr/>
            </p:nvSpPr>
            <p:spPr bwMode="gray">
              <a:xfrm>
                <a:off x="1596" y="1154"/>
                <a:ext cx="518" cy="514"/>
              </a:xfrm>
              <a:prstGeom prst="ellipse">
                <a:avLst/>
              </a:prstGeom>
              <a:solidFill>
                <a:srgbClr val="1E7BB4"/>
              </a:solidFill>
              <a:ln w="28575" algn="ctr">
                <a:solidFill>
                  <a:srgbClr val="F8F8F8">
                    <a:alpha val="70195"/>
                  </a:srgbClr>
                </a:solidFill>
                <a:round/>
                <a:headEnd/>
                <a:tailEnd/>
              </a:ln>
            </p:spPr>
            <p:txBody>
              <a:bodyPr wrap="none" anchor="ct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zh-CN" sz="1800">
                  <a:latin typeface="华文细黑" pitchFamily="2" charset="-122"/>
                  <a:ea typeface="华文细黑" pitchFamily="2" charset="-122"/>
                </a:endParaRPr>
              </a:p>
            </p:txBody>
          </p:sp>
          <p:pic>
            <p:nvPicPr>
              <p:cNvPr id="179597" name="Picture 38" descr="cir_lighteffect0"/>
              <p:cNvPicPr>
                <a:picLocks noChangeAspect="1" noChangeArrowheads="1"/>
              </p:cNvPicPr>
              <p:nvPr/>
            </p:nvPicPr>
            <p:blipFill>
              <a:blip r:embed="rId33">
                <a:lum bright="18000" contrast="-12000"/>
                <a:extLst>
                  <a:ext uri="{28A0092B-C50C-407E-A947-70E740481C1C}">
                    <a14:useLocalDpi xmlns:a14="http://schemas.microsoft.com/office/drawing/2010/main" val="0"/>
                  </a:ext>
                </a:extLst>
              </a:blip>
              <a:srcRect/>
              <a:stretch>
                <a:fillRect/>
              </a:stretch>
            </p:blipFill>
            <p:spPr bwMode="gray">
              <a:xfrm>
                <a:off x="1609" y="1152"/>
                <a:ext cx="484" cy="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 name="TextBox 24"/>
            <p:cNvSpPr txBox="1">
              <a:spLocks noChangeAspect="1" noChangeArrowheads="1"/>
            </p:cNvSpPr>
            <p:nvPr/>
          </p:nvSpPr>
          <p:spPr bwMode="auto">
            <a:xfrm>
              <a:off x="2244" y="3532"/>
              <a:ext cx="156" cy="192"/>
            </a:xfrm>
            <a:prstGeom prst="rect">
              <a:avLst/>
            </a:prstGeom>
            <a:noFill/>
            <a:ln w="9525">
              <a:noFill/>
              <a:miter lim="800000"/>
              <a:headEnd/>
              <a:tailEnd/>
            </a:ln>
          </p:spPr>
          <p:txBody>
            <a:bodyP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kumimoji="0" lang="en-US" altLang="zh-CN" sz="1400" b="1">
                  <a:solidFill>
                    <a:srgbClr val="FFFFFF"/>
                  </a:solidFill>
                  <a:effectLst>
                    <a:outerShdw blurRad="38100" dist="38100" dir="2700000" algn="tl">
                      <a:srgbClr val="C0C0C0"/>
                    </a:outerShdw>
                  </a:effectLst>
                  <a:latin typeface="华文细黑" pitchFamily="2" charset="-122"/>
                  <a:ea typeface="华文细黑" pitchFamily="2" charset="-122"/>
                </a:rPr>
                <a:t>5</a:t>
              </a:r>
            </a:p>
          </p:txBody>
        </p:sp>
      </p:grpSp>
      <p:grpSp>
        <p:nvGrpSpPr>
          <p:cNvPr id="179599" name="Group 399"/>
          <p:cNvGrpSpPr>
            <a:grpSpLocks/>
          </p:cNvGrpSpPr>
          <p:nvPr/>
        </p:nvGrpSpPr>
        <p:grpSpPr bwMode="auto">
          <a:xfrm>
            <a:off x="325438" y="4967288"/>
            <a:ext cx="230187" cy="304800"/>
            <a:chOff x="2244" y="3532"/>
            <a:chExt cx="171" cy="192"/>
          </a:xfrm>
        </p:grpSpPr>
        <p:grpSp>
          <p:nvGrpSpPr>
            <p:cNvPr id="179600" name="Group 36"/>
            <p:cNvGrpSpPr>
              <a:grpSpLocks noChangeAspect="1"/>
            </p:cNvGrpSpPr>
            <p:nvPr/>
          </p:nvGrpSpPr>
          <p:grpSpPr bwMode="auto">
            <a:xfrm>
              <a:off x="2256" y="3552"/>
              <a:ext cx="159" cy="158"/>
              <a:chOff x="1596" y="1152"/>
              <a:chExt cx="518" cy="516"/>
            </a:xfrm>
          </p:grpSpPr>
          <p:sp>
            <p:nvSpPr>
              <p:cNvPr id="179601" name="Oval 37"/>
              <p:cNvSpPr>
                <a:spLocks noChangeAspect="1" noChangeArrowheads="1"/>
              </p:cNvSpPr>
              <p:nvPr/>
            </p:nvSpPr>
            <p:spPr bwMode="gray">
              <a:xfrm>
                <a:off x="1596" y="1154"/>
                <a:ext cx="518" cy="514"/>
              </a:xfrm>
              <a:prstGeom prst="ellipse">
                <a:avLst/>
              </a:prstGeom>
              <a:solidFill>
                <a:srgbClr val="1E7BB4"/>
              </a:solidFill>
              <a:ln w="28575" algn="ctr">
                <a:solidFill>
                  <a:srgbClr val="F8F8F8">
                    <a:alpha val="70195"/>
                  </a:srgbClr>
                </a:solidFill>
                <a:round/>
                <a:headEnd/>
                <a:tailEnd/>
              </a:ln>
            </p:spPr>
            <p:txBody>
              <a:bodyPr wrap="none" anchor="ct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zh-CN" sz="1800">
                  <a:latin typeface="华文细黑" pitchFamily="2" charset="-122"/>
                  <a:ea typeface="华文细黑" pitchFamily="2" charset="-122"/>
                </a:endParaRPr>
              </a:p>
            </p:txBody>
          </p:sp>
          <p:pic>
            <p:nvPicPr>
              <p:cNvPr id="179602" name="Picture 38" descr="cir_lighteffect0"/>
              <p:cNvPicPr>
                <a:picLocks noChangeAspect="1" noChangeArrowheads="1"/>
              </p:cNvPicPr>
              <p:nvPr/>
            </p:nvPicPr>
            <p:blipFill>
              <a:blip r:embed="rId33">
                <a:lum bright="18000" contrast="-12000"/>
                <a:extLst>
                  <a:ext uri="{28A0092B-C50C-407E-A947-70E740481C1C}">
                    <a14:useLocalDpi xmlns:a14="http://schemas.microsoft.com/office/drawing/2010/main" val="0"/>
                  </a:ext>
                </a:extLst>
              </a:blip>
              <a:srcRect/>
              <a:stretch>
                <a:fillRect/>
              </a:stretch>
            </p:blipFill>
            <p:spPr bwMode="gray">
              <a:xfrm>
                <a:off x="1609" y="1152"/>
                <a:ext cx="484" cy="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5" name="TextBox 24"/>
            <p:cNvSpPr txBox="1">
              <a:spLocks noChangeAspect="1" noChangeArrowheads="1"/>
            </p:cNvSpPr>
            <p:nvPr/>
          </p:nvSpPr>
          <p:spPr bwMode="auto">
            <a:xfrm>
              <a:off x="2244" y="3532"/>
              <a:ext cx="156" cy="192"/>
            </a:xfrm>
            <a:prstGeom prst="rect">
              <a:avLst/>
            </a:prstGeom>
            <a:noFill/>
            <a:ln w="9525">
              <a:noFill/>
              <a:miter lim="800000"/>
              <a:headEnd/>
              <a:tailEnd/>
            </a:ln>
          </p:spPr>
          <p:txBody>
            <a:bodyP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kumimoji="0" lang="en-US" altLang="zh-CN" sz="1400" b="1">
                  <a:solidFill>
                    <a:srgbClr val="FFFFFF"/>
                  </a:solidFill>
                  <a:effectLst>
                    <a:outerShdw blurRad="38100" dist="38100" dir="2700000" algn="tl">
                      <a:srgbClr val="C0C0C0"/>
                    </a:outerShdw>
                  </a:effectLst>
                  <a:latin typeface="华文细黑" pitchFamily="2" charset="-122"/>
                  <a:ea typeface="华文细黑" pitchFamily="2" charset="-122"/>
                </a:rPr>
                <a:t>5</a:t>
              </a:r>
            </a:p>
          </p:txBody>
        </p:sp>
      </p:grpSp>
      <p:grpSp>
        <p:nvGrpSpPr>
          <p:cNvPr id="179604" name="Group 404"/>
          <p:cNvGrpSpPr>
            <a:grpSpLocks/>
          </p:cNvGrpSpPr>
          <p:nvPr/>
        </p:nvGrpSpPr>
        <p:grpSpPr bwMode="auto">
          <a:xfrm>
            <a:off x="1422400" y="4276725"/>
            <a:ext cx="230188" cy="304800"/>
            <a:chOff x="2244" y="3532"/>
            <a:chExt cx="171" cy="192"/>
          </a:xfrm>
        </p:grpSpPr>
        <p:grpSp>
          <p:nvGrpSpPr>
            <p:cNvPr id="179605" name="Group 36"/>
            <p:cNvGrpSpPr>
              <a:grpSpLocks noChangeAspect="1"/>
            </p:cNvGrpSpPr>
            <p:nvPr/>
          </p:nvGrpSpPr>
          <p:grpSpPr bwMode="auto">
            <a:xfrm>
              <a:off x="2256" y="3552"/>
              <a:ext cx="159" cy="158"/>
              <a:chOff x="1596" y="1152"/>
              <a:chExt cx="518" cy="516"/>
            </a:xfrm>
          </p:grpSpPr>
          <p:sp>
            <p:nvSpPr>
              <p:cNvPr id="179606" name="Oval 37"/>
              <p:cNvSpPr>
                <a:spLocks noChangeAspect="1" noChangeArrowheads="1"/>
              </p:cNvSpPr>
              <p:nvPr/>
            </p:nvSpPr>
            <p:spPr bwMode="gray">
              <a:xfrm>
                <a:off x="1596" y="1154"/>
                <a:ext cx="518" cy="514"/>
              </a:xfrm>
              <a:prstGeom prst="ellipse">
                <a:avLst/>
              </a:prstGeom>
              <a:solidFill>
                <a:srgbClr val="1E7BB4"/>
              </a:solidFill>
              <a:ln w="28575" algn="ctr">
                <a:solidFill>
                  <a:srgbClr val="F8F8F8">
                    <a:alpha val="70195"/>
                  </a:srgbClr>
                </a:solidFill>
                <a:round/>
                <a:headEnd/>
                <a:tailEnd/>
              </a:ln>
            </p:spPr>
            <p:txBody>
              <a:bodyPr wrap="none" anchor="ct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zh-CN" sz="1800">
                  <a:latin typeface="华文细黑" pitchFamily="2" charset="-122"/>
                  <a:ea typeface="华文细黑" pitchFamily="2" charset="-122"/>
                </a:endParaRPr>
              </a:p>
            </p:txBody>
          </p:sp>
          <p:pic>
            <p:nvPicPr>
              <p:cNvPr id="179607" name="Picture 38" descr="cir_lighteffect0"/>
              <p:cNvPicPr>
                <a:picLocks noChangeAspect="1" noChangeArrowheads="1"/>
              </p:cNvPicPr>
              <p:nvPr/>
            </p:nvPicPr>
            <p:blipFill>
              <a:blip r:embed="rId33">
                <a:lum bright="18000" contrast="-12000"/>
                <a:extLst>
                  <a:ext uri="{28A0092B-C50C-407E-A947-70E740481C1C}">
                    <a14:useLocalDpi xmlns:a14="http://schemas.microsoft.com/office/drawing/2010/main" val="0"/>
                  </a:ext>
                </a:extLst>
              </a:blip>
              <a:srcRect/>
              <a:stretch>
                <a:fillRect/>
              </a:stretch>
            </p:blipFill>
            <p:spPr bwMode="gray">
              <a:xfrm>
                <a:off x="1609" y="1152"/>
                <a:ext cx="484" cy="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6" name="TextBox 24"/>
            <p:cNvSpPr txBox="1">
              <a:spLocks noChangeAspect="1" noChangeArrowheads="1"/>
            </p:cNvSpPr>
            <p:nvPr/>
          </p:nvSpPr>
          <p:spPr bwMode="auto">
            <a:xfrm>
              <a:off x="2244" y="3532"/>
              <a:ext cx="156" cy="192"/>
            </a:xfrm>
            <a:prstGeom prst="rect">
              <a:avLst/>
            </a:prstGeom>
            <a:noFill/>
            <a:ln w="9525">
              <a:noFill/>
              <a:miter lim="800000"/>
              <a:headEnd/>
              <a:tailEnd/>
            </a:ln>
          </p:spPr>
          <p:txBody>
            <a:bodyP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kumimoji="0" lang="en-US" altLang="zh-CN" sz="1400" b="1">
                  <a:solidFill>
                    <a:srgbClr val="FFFFFF"/>
                  </a:solidFill>
                  <a:effectLst>
                    <a:outerShdw blurRad="38100" dist="38100" dir="2700000" algn="tl">
                      <a:srgbClr val="C0C0C0"/>
                    </a:outerShdw>
                  </a:effectLst>
                  <a:latin typeface="华文细黑" pitchFamily="2" charset="-122"/>
                  <a:ea typeface="华文细黑" pitchFamily="2" charset="-122"/>
                </a:rPr>
                <a:t>4</a:t>
              </a:r>
            </a:p>
          </p:txBody>
        </p:sp>
      </p:grpSp>
      <p:grpSp>
        <p:nvGrpSpPr>
          <p:cNvPr id="179609" name="Group 414"/>
          <p:cNvGrpSpPr>
            <a:grpSpLocks/>
          </p:cNvGrpSpPr>
          <p:nvPr/>
        </p:nvGrpSpPr>
        <p:grpSpPr bwMode="auto">
          <a:xfrm>
            <a:off x="325438" y="4205288"/>
            <a:ext cx="230187" cy="304800"/>
            <a:chOff x="2244" y="3532"/>
            <a:chExt cx="171" cy="192"/>
          </a:xfrm>
        </p:grpSpPr>
        <p:grpSp>
          <p:nvGrpSpPr>
            <p:cNvPr id="179610" name="Group 36"/>
            <p:cNvGrpSpPr>
              <a:grpSpLocks noChangeAspect="1"/>
            </p:cNvGrpSpPr>
            <p:nvPr/>
          </p:nvGrpSpPr>
          <p:grpSpPr bwMode="auto">
            <a:xfrm>
              <a:off x="2256" y="3552"/>
              <a:ext cx="159" cy="158"/>
              <a:chOff x="1596" y="1152"/>
              <a:chExt cx="518" cy="516"/>
            </a:xfrm>
          </p:grpSpPr>
          <p:sp>
            <p:nvSpPr>
              <p:cNvPr id="179611" name="Oval 37"/>
              <p:cNvSpPr>
                <a:spLocks noChangeAspect="1" noChangeArrowheads="1"/>
              </p:cNvSpPr>
              <p:nvPr/>
            </p:nvSpPr>
            <p:spPr bwMode="gray">
              <a:xfrm>
                <a:off x="1596" y="1154"/>
                <a:ext cx="518" cy="514"/>
              </a:xfrm>
              <a:prstGeom prst="ellipse">
                <a:avLst/>
              </a:prstGeom>
              <a:solidFill>
                <a:srgbClr val="1E7BB4"/>
              </a:solidFill>
              <a:ln w="28575" algn="ctr">
                <a:solidFill>
                  <a:srgbClr val="F8F8F8">
                    <a:alpha val="70195"/>
                  </a:srgbClr>
                </a:solidFill>
                <a:round/>
                <a:headEnd/>
                <a:tailEnd/>
              </a:ln>
            </p:spPr>
            <p:txBody>
              <a:bodyPr wrap="none" anchor="ct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zh-CN" sz="1800">
                  <a:latin typeface="华文细黑" pitchFamily="2" charset="-122"/>
                  <a:ea typeface="华文细黑" pitchFamily="2" charset="-122"/>
                </a:endParaRPr>
              </a:p>
            </p:txBody>
          </p:sp>
          <p:pic>
            <p:nvPicPr>
              <p:cNvPr id="179612" name="Picture 38" descr="cir_lighteffect0"/>
              <p:cNvPicPr>
                <a:picLocks noChangeAspect="1" noChangeArrowheads="1"/>
              </p:cNvPicPr>
              <p:nvPr/>
            </p:nvPicPr>
            <p:blipFill>
              <a:blip r:embed="rId33">
                <a:lum bright="18000" contrast="-12000"/>
                <a:extLst>
                  <a:ext uri="{28A0092B-C50C-407E-A947-70E740481C1C}">
                    <a14:useLocalDpi xmlns:a14="http://schemas.microsoft.com/office/drawing/2010/main" val="0"/>
                  </a:ext>
                </a:extLst>
              </a:blip>
              <a:srcRect/>
              <a:stretch>
                <a:fillRect/>
              </a:stretch>
            </p:blipFill>
            <p:spPr bwMode="gray">
              <a:xfrm>
                <a:off x="1609" y="1152"/>
                <a:ext cx="484" cy="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7" name="TextBox 24"/>
            <p:cNvSpPr txBox="1">
              <a:spLocks noChangeAspect="1" noChangeArrowheads="1"/>
            </p:cNvSpPr>
            <p:nvPr/>
          </p:nvSpPr>
          <p:spPr bwMode="auto">
            <a:xfrm>
              <a:off x="2244" y="3532"/>
              <a:ext cx="156" cy="192"/>
            </a:xfrm>
            <a:prstGeom prst="rect">
              <a:avLst/>
            </a:prstGeom>
            <a:noFill/>
            <a:ln w="9525">
              <a:noFill/>
              <a:miter lim="800000"/>
              <a:headEnd/>
              <a:tailEnd/>
            </a:ln>
          </p:spPr>
          <p:txBody>
            <a:bodyP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kumimoji="0" lang="en-US" altLang="zh-CN" sz="1400" b="1">
                  <a:solidFill>
                    <a:srgbClr val="FFFFFF"/>
                  </a:solidFill>
                  <a:effectLst>
                    <a:outerShdw blurRad="38100" dist="38100" dir="2700000" algn="tl">
                      <a:srgbClr val="C0C0C0"/>
                    </a:outerShdw>
                  </a:effectLst>
                  <a:latin typeface="华文细黑" pitchFamily="2" charset="-122"/>
                  <a:ea typeface="华文细黑" pitchFamily="2" charset="-122"/>
                </a:rPr>
                <a:t>2</a:t>
              </a:r>
            </a:p>
          </p:txBody>
        </p:sp>
      </p:grpSp>
      <p:grpSp>
        <p:nvGrpSpPr>
          <p:cNvPr id="179614" name="Group 419"/>
          <p:cNvGrpSpPr>
            <a:grpSpLocks/>
          </p:cNvGrpSpPr>
          <p:nvPr/>
        </p:nvGrpSpPr>
        <p:grpSpPr bwMode="auto">
          <a:xfrm>
            <a:off x="361950" y="1919288"/>
            <a:ext cx="230188" cy="304800"/>
            <a:chOff x="2244" y="3532"/>
            <a:chExt cx="171" cy="192"/>
          </a:xfrm>
        </p:grpSpPr>
        <p:grpSp>
          <p:nvGrpSpPr>
            <p:cNvPr id="179615" name="Group 36"/>
            <p:cNvGrpSpPr>
              <a:grpSpLocks noChangeAspect="1"/>
            </p:cNvGrpSpPr>
            <p:nvPr/>
          </p:nvGrpSpPr>
          <p:grpSpPr bwMode="auto">
            <a:xfrm>
              <a:off x="2256" y="3552"/>
              <a:ext cx="159" cy="158"/>
              <a:chOff x="1596" y="1152"/>
              <a:chExt cx="518" cy="516"/>
            </a:xfrm>
          </p:grpSpPr>
          <p:sp>
            <p:nvSpPr>
              <p:cNvPr id="179616" name="Oval 37"/>
              <p:cNvSpPr>
                <a:spLocks noChangeAspect="1" noChangeArrowheads="1"/>
              </p:cNvSpPr>
              <p:nvPr/>
            </p:nvSpPr>
            <p:spPr bwMode="gray">
              <a:xfrm>
                <a:off x="1596" y="1154"/>
                <a:ext cx="518" cy="514"/>
              </a:xfrm>
              <a:prstGeom prst="ellipse">
                <a:avLst/>
              </a:prstGeom>
              <a:solidFill>
                <a:srgbClr val="1E7BB4"/>
              </a:solidFill>
              <a:ln w="28575" algn="ctr">
                <a:solidFill>
                  <a:srgbClr val="F8F8F8">
                    <a:alpha val="70195"/>
                  </a:srgbClr>
                </a:solidFill>
                <a:round/>
                <a:headEnd/>
                <a:tailEnd/>
              </a:ln>
            </p:spPr>
            <p:txBody>
              <a:bodyPr wrap="none" anchor="ct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zh-CN" sz="1800">
                  <a:latin typeface="华文细黑" pitchFamily="2" charset="-122"/>
                  <a:ea typeface="华文细黑" pitchFamily="2" charset="-122"/>
                </a:endParaRPr>
              </a:p>
            </p:txBody>
          </p:sp>
          <p:pic>
            <p:nvPicPr>
              <p:cNvPr id="179617" name="Picture 38" descr="cir_lighteffect0"/>
              <p:cNvPicPr>
                <a:picLocks noChangeAspect="1" noChangeArrowheads="1"/>
              </p:cNvPicPr>
              <p:nvPr/>
            </p:nvPicPr>
            <p:blipFill>
              <a:blip r:embed="rId33">
                <a:lum bright="18000" contrast="-12000"/>
                <a:extLst>
                  <a:ext uri="{28A0092B-C50C-407E-A947-70E740481C1C}">
                    <a14:useLocalDpi xmlns:a14="http://schemas.microsoft.com/office/drawing/2010/main" val="0"/>
                  </a:ext>
                </a:extLst>
              </a:blip>
              <a:srcRect/>
              <a:stretch>
                <a:fillRect/>
              </a:stretch>
            </p:blipFill>
            <p:spPr bwMode="gray">
              <a:xfrm>
                <a:off x="1609" y="1152"/>
                <a:ext cx="484" cy="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8" name="TextBox 24"/>
            <p:cNvSpPr txBox="1">
              <a:spLocks noChangeAspect="1" noChangeArrowheads="1"/>
            </p:cNvSpPr>
            <p:nvPr/>
          </p:nvSpPr>
          <p:spPr bwMode="auto">
            <a:xfrm>
              <a:off x="2244" y="3532"/>
              <a:ext cx="156" cy="192"/>
            </a:xfrm>
            <a:prstGeom prst="rect">
              <a:avLst/>
            </a:prstGeom>
            <a:noFill/>
            <a:ln w="9525">
              <a:noFill/>
              <a:miter lim="800000"/>
              <a:headEnd/>
              <a:tailEnd/>
            </a:ln>
          </p:spPr>
          <p:txBody>
            <a:bodyP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kumimoji="0" lang="en-US" altLang="zh-CN" sz="1400" b="1">
                  <a:solidFill>
                    <a:srgbClr val="FFFFFF"/>
                  </a:solidFill>
                  <a:effectLst>
                    <a:outerShdw blurRad="38100" dist="38100" dir="2700000" algn="tl">
                      <a:srgbClr val="C0C0C0"/>
                    </a:outerShdw>
                  </a:effectLst>
                  <a:latin typeface="华文细黑" pitchFamily="2" charset="-122"/>
                  <a:ea typeface="华文细黑" pitchFamily="2" charset="-122"/>
                </a:rPr>
                <a:t>7</a:t>
              </a:r>
            </a:p>
          </p:txBody>
        </p:sp>
      </p:grpSp>
      <p:grpSp>
        <p:nvGrpSpPr>
          <p:cNvPr id="179619" name="Group 424"/>
          <p:cNvGrpSpPr>
            <a:grpSpLocks/>
          </p:cNvGrpSpPr>
          <p:nvPr/>
        </p:nvGrpSpPr>
        <p:grpSpPr bwMode="auto">
          <a:xfrm>
            <a:off x="2906713" y="2300288"/>
            <a:ext cx="230187" cy="304800"/>
            <a:chOff x="2244" y="3532"/>
            <a:chExt cx="171" cy="192"/>
          </a:xfrm>
        </p:grpSpPr>
        <p:grpSp>
          <p:nvGrpSpPr>
            <p:cNvPr id="179620" name="Group 36"/>
            <p:cNvGrpSpPr>
              <a:grpSpLocks noChangeAspect="1"/>
            </p:cNvGrpSpPr>
            <p:nvPr/>
          </p:nvGrpSpPr>
          <p:grpSpPr bwMode="auto">
            <a:xfrm>
              <a:off x="2256" y="3552"/>
              <a:ext cx="159" cy="158"/>
              <a:chOff x="1596" y="1152"/>
              <a:chExt cx="518" cy="516"/>
            </a:xfrm>
          </p:grpSpPr>
          <p:sp>
            <p:nvSpPr>
              <p:cNvPr id="179621" name="Oval 37"/>
              <p:cNvSpPr>
                <a:spLocks noChangeAspect="1" noChangeArrowheads="1"/>
              </p:cNvSpPr>
              <p:nvPr/>
            </p:nvSpPr>
            <p:spPr bwMode="gray">
              <a:xfrm>
                <a:off x="1596" y="1154"/>
                <a:ext cx="518" cy="514"/>
              </a:xfrm>
              <a:prstGeom prst="ellipse">
                <a:avLst/>
              </a:prstGeom>
              <a:solidFill>
                <a:srgbClr val="1E7BB4"/>
              </a:solidFill>
              <a:ln w="28575" algn="ctr">
                <a:solidFill>
                  <a:srgbClr val="F8F8F8">
                    <a:alpha val="70195"/>
                  </a:srgbClr>
                </a:solidFill>
                <a:round/>
                <a:headEnd/>
                <a:tailEnd/>
              </a:ln>
            </p:spPr>
            <p:txBody>
              <a:bodyPr wrap="none" anchor="ct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zh-CN" sz="1800">
                  <a:latin typeface="华文细黑" pitchFamily="2" charset="-122"/>
                  <a:ea typeface="华文细黑" pitchFamily="2" charset="-122"/>
                </a:endParaRPr>
              </a:p>
            </p:txBody>
          </p:sp>
          <p:pic>
            <p:nvPicPr>
              <p:cNvPr id="179622" name="Picture 38" descr="cir_lighteffect0"/>
              <p:cNvPicPr>
                <a:picLocks noChangeAspect="1" noChangeArrowheads="1"/>
              </p:cNvPicPr>
              <p:nvPr/>
            </p:nvPicPr>
            <p:blipFill>
              <a:blip r:embed="rId33">
                <a:lum bright="18000" contrast="-12000"/>
                <a:extLst>
                  <a:ext uri="{28A0092B-C50C-407E-A947-70E740481C1C}">
                    <a14:useLocalDpi xmlns:a14="http://schemas.microsoft.com/office/drawing/2010/main" val="0"/>
                  </a:ext>
                </a:extLst>
              </a:blip>
              <a:srcRect/>
              <a:stretch>
                <a:fillRect/>
              </a:stretch>
            </p:blipFill>
            <p:spPr bwMode="gray">
              <a:xfrm>
                <a:off x="1609" y="1152"/>
                <a:ext cx="484" cy="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9" name="TextBox 24"/>
            <p:cNvSpPr txBox="1">
              <a:spLocks noChangeAspect="1" noChangeArrowheads="1"/>
            </p:cNvSpPr>
            <p:nvPr/>
          </p:nvSpPr>
          <p:spPr bwMode="auto">
            <a:xfrm>
              <a:off x="2244" y="3532"/>
              <a:ext cx="156" cy="192"/>
            </a:xfrm>
            <a:prstGeom prst="rect">
              <a:avLst/>
            </a:prstGeom>
            <a:noFill/>
            <a:ln w="9525">
              <a:noFill/>
              <a:miter lim="800000"/>
              <a:headEnd/>
              <a:tailEnd/>
            </a:ln>
          </p:spPr>
          <p:txBody>
            <a:bodyP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kumimoji="0" lang="en-US" altLang="zh-CN" sz="1400" b="1">
                  <a:solidFill>
                    <a:srgbClr val="FFFFFF"/>
                  </a:solidFill>
                  <a:effectLst>
                    <a:outerShdw blurRad="38100" dist="38100" dir="2700000" algn="tl">
                      <a:srgbClr val="C0C0C0"/>
                    </a:outerShdw>
                  </a:effectLst>
                  <a:latin typeface="华文细黑" pitchFamily="2" charset="-122"/>
                  <a:ea typeface="华文细黑" pitchFamily="2" charset="-122"/>
                </a:rPr>
                <a:t>3</a:t>
              </a:r>
            </a:p>
          </p:txBody>
        </p:sp>
      </p:grpSp>
      <p:grpSp>
        <p:nvGrpSpPr>
          <p:cNvPr id="179624" name="Group 429"/>
          <p:cNvGrpSpPr>
            <a:grpSpLocks/>
          </p:cNvGrpSpPr>
          <p:nvPr/>
        </p:nvGrpSpPr>
        <p:grpSpPr bwMode="auto">
          <a:xfrm>
            <a:off x="1422400" y="5272088"/>
            <a:ext cx="230188" cy="304800"/>
            <a:chOff x="2244" y="3532"/>
            <a:chExt cx="171" cy="192"/>
          </a:xfrm>
        </p:grpSpPr>
        <p:grpSp>
          <p:nvGrpSpPr>
            <p:cNvPr id="179625" name="Group 36"/>
            <p:cNvGrpSpPr>
              <a:grpSpLocks noChangeAspect="1"/>
            </p:cNvGrpSpPr>
            <p:nvPr/>
          </p:nvGrpSpPr>
          <p:grpSpPr bwMode="auto">
            <a:xfrm>
              <a:off x="2256" y="3552"/>
              <a:ext cx="159" cy="158"/>
              <a:chOff x="1596" y="1152"/>
              <a:chExt cx="518" cy="516"/>
            </a:xfrm>
          </p:grpSpPr>
          <p:sp>
            <p:nvSpPr>
              <p:cNvPr id="179626" name="Oval 37"/>
              <p:cNvSpPr>
                <a:spLocks noChangeAspect="1" noChangeArrowheads="1"/>
              </p:cNvSpPr>
              <p:nvPr/>
            </p:nvSpPr>
            <p:spPr bwMode="gray">
              <a:xfrm>
                <a:off x="1596" y="1154"/>
                <a:ext cx="518" cy="514"/>
              </a:xfrm>
              <a:prstGeom prst="ellipse">
                <a:avLst/>
              </a:prstGeom>
              <a:solidFill>
                <a:srgbClr val="1E7BB4"/>
              </a:solidFill>
              <a:ln w="28575" algn="ctr">
                <a:solidFill>
                  <a:srgbClr val="F8F8F8">
                    <a:alpha val="70195"/>
                  </a:srgbClr>
                </a:solidFill>
                <a:round/>
                <a:headEnd/>
                <a:tailEnd/>
              </a:ln>
            </p:spPr>
            <p:txBody>
              <a:bodyPr wrap="none" anchor="ct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zh-CN" sz="1800">
                  <a:latin typeface="华文细黑" pitchFamily="2" charset="-122"/>
                  <a:ea typeface="华文细黑" pitchFamily="2" charset="-122"/>
                </a:endParaRPr>
              </a:p>
            </p:txBody>
          </p:sp>
          <p:pic>
            <p:nvPicPr>
              <p:cNvPr id="179627" name="Picture 38" descr="cir_lighteffect0"/>
              <p:cNvPicPr>
                <a:picLocks noChangeAspect="1" noChangeArrowheads="1"/>
              </p:cNvPicPr>
              <p:nvPr/>
            </p:nvPicPr>
            <p:blipFill>
              <a:blip r:embed="rId33">
                <a:lum bright="18000" contrast="-12000"/>
                <a:extLst>
                  <a:ext uri="{28A0092B-C50C-407E-A947-70E740481C1C}">
                    <a14:useLocalDpi xmlns:a14="http://schemas.microsoft.com/office/drawing/2010/main" val="0"/>
                  </a:ext>
                </a:extLst>
              </a:blip>
              <a:srcRect/>
              <a:stretch>
                <a:fillRect/>
              </a:stretch>
            </p:blipFill>
            <p:spPr bwMode="gray">
              <a:xfrm>
                <a:off x="1609" y="1152"/>
                <a:ext cx="484" cy="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0" name="TextBox 24"/>
            <p:cNvSpPr txBox="1">
              <a:spLocks noChangeAspect="1" noChangeArrowheads="1"/>
            </p:cNvSpPr>
            <p:nvPr/>
          </p:nvSpPr>
          <p:spPr bwMode="auto">
            <a:xfrm>
              <a:off x="2244" y="3532"/>
              <a:ext cx="156" cy="192"/>
            </a:xfrm>
            <a:prstGeom prst="rect">
              <a:avLst/>
            </a:prstGeom>
            <a:noFill/>
            <a:ln w="9525">
              <a:noFill/>
              <a:miter lim="800000"/>
              <a:headEnd/>
              <a:tailEnd/>
            </a:ln>
          </p:spPr>
          <p:txBody>
            <a:bodyP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kumimoji="0" lang="en-US" altLang="zh-CN" sz="1400" b="1">
                  <a:solidFill>
                    <a:srgbClr val="FFFFFF"/>
                  </a:solidFill>
                  <a:effectLst>
                    <a:outerShdw blurRad="38100" dist="38100" dir="2700000" algn="tl">
                      <a:srgbClr val="C0C0C0"/>
                    </a:outerShdw>
                  </a:effectLst>
                  <a:latin typeface="华文细黑" pitchFamily="2" charset="-122"/>
                  <a:ea typeface="华文细黑" pitchFamily="2" charset="-122"/>
                </a:rPr>
                <a:t>6</a:t>
              </a:r>
            </a:p>
          </p:txBody>
        </p:sp>
      </p:grpSp>
      <p:sp>
        <p:nvSpPr>
          <p:cNvPr id="179629" name="Line 434"/>
          <p:cNvSpPr>
            <a:spLocks noChangeShapeType="1"/>
          </p:cNvSpPr>
          <p:nvPr/>
        </p:nvSpPr>
        <p:spPr bwMode="auto">
          <a:xfrm>
            <a:off x="2620963" y="3824288"/>
            <a:ext cx="1420812" cy="533400"/>
          </a:xfrm>
          <a:prstGeom prst="line">
            <a:avLst/>
          </a:prstGeom>
          <a:noFill/>
          <a:ln w="19050">
            <a:solidFill>
              <a:srgbClr val="003366"/>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79630" name="Line 435"/>
          <p:cNvSpPr>
            <a:spLocks noChangeShapeType="1"/>
          </p:cNvSpPr>
          <p:nvPr/>
        </p:nvSpPr>
        <p:spPr bwMode="auto">
          <a:xfrm flipH="1">
            <a:off x="1974850" y="3824288"/>
            <a:ext cx="193675" cy="533400"/>
          </a:xfrm>
          <a:prstGeom prst="line">
            <a:avLst/>
          </a:prstGeom>
          <a:noFill/>
          <a:ln w="19050">
            <a:solidFill>
              <a:srgbClr val="003366"/>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79631" name="Line 436"/>
          <p:cNvSpPr>
            <a:spLocks noChangeShapeType="1"/>
          </p:cNvSpPr>
          <p:nvPr/>
        </p:nvSpPr>
        <p:spPr bwMode="auto">
          <a:xfrm flipV="1">
            <a:off x="877888" y="3824288"/>
            <a:ext cx="1227137" cy="533400"/>
          </a:xfrm>
          <a:prstGeom prst="line">
            <a:avLst/>
          </a:prstGeom>
          <a:noFill/>
          <a:ln w="19050">
            <a:solidFill>
              <a:srgbClr val="003366"/>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79632" name="Oval 437"/>
          <p:cNvSpPr>
            <a:spLocks noChangeArrowheads="1"/>
          </p:cNvSpPr>
          <p:nvPr/>
        </p:nvSpPr>
        <p:spPr bwMode="auto">
          <a:xfrm rot="1800000">
            <a:off x="2039938" y="4022725"/>
            <a:ext cx="157162" cy="93663"/>
          </a:xfrm>
          <a:prstGeom prst="ellipse">
            <a:avLst/>
          </a:prstGeom>
          <a:noFill/>
          <a:ln w="19050" algn="ctr">
            <a:solidFill>
              <a:srgbClr val="003366"/>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79633" name="Line 438"/>
          <p:cNvSpPr>
            <a:spLocks noChangeShapeType="1"/>
          </p:cNvSpPr>
          <p:nvPr/>
        </p:nvSpPr>
        <p:spPr bwMode="auto">
          <a:xfrm flipH="1">
            <a:off x="2039938" y="3824288"/>
            <a:ext cx="193675" cy="533400"/>
          </a:xfrm>
          <a:prstGeom prst="line">
            <a:avLst/>
          </a:prstGeom>
          <a:noFill/>
          <a:ln w="19050">
            <a:solidFill>
              <a:srgbClr val="003366"/>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79634" name="Line 439"/>
          <p:cNvSpPr>
            <a:spLocks noChangeShapeType="1"/>
          </p:cNvSpPr>
          <p:nvPr/>
        </p:nvSpPr>
        <p:spPr bwMode="auto">
          <a:xfrm>
            <a:off x="2555875" y="3824288"/>
            <a:ext cx="193675" cy="533400"/>
          </a:xfrm>
          <a:prstGeom prst="line">
            <a:avLst/>
          </a:prstGeom>
          <a:noFill/>
          <a:ln w="19050">
            <a:solidFill>
              <a:srgbClr val="003366"/>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79635" name="Line 440"/>
          <p:cNvSpPr>
            <a:spLocks noChangeShapeType="1"/>
          </p:cNvSpPr>
          <p:nvPr/>
        </p:nvSpPr>
        <p:spPr bwMode="auto">
          <a:xfrm>
            <a:off x="2620963" y="3824288"/>
            <a:ext cx="193675" cy="533400"/>
          </a:xfrm>
          <a:prstGeom prst="line">
            <a:avLst/>
          </a:prstGeom>
          <a:noFill/>
          <a:ln w="19050">
            <a:solidFill>
              <a:srgbClr val="003366"/>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79636" name="Oval 441"/>
          <p:cNvSpPr>
            <a:spLocks noChangeArrowheads="1"/>
          </p:cNvSpPr>
          <p:nvPr/>
        </p:nvSpPr>
        <p:spPr bwMode="auto">
          <a:xfrm rot="-1800000">
            <a:off x="2592388" y="3976688"/>
            <a:ext cx="157162" cy="93662"/>
          </a:xfrm>
          <a:prstGeom prst="ellipse">
            <a:avLst/>
          </a:prstGeom>
          <a:noFill/>
          <a:ln w="19050" algn="ctr">
            <a:solidFill>
              <a:srgbClr val="003366"/>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79637" name="Line 442"/>
          <p:cNvSpPr>
            <a:spLocks noChangeShapeType="1"/>
          </p:cNvSpPr>
          <p:nvPr/>
        </p:nvSpPr>
        <p:spPr bwMode="auto">
          <a:xfrm flipH="1">
            <a:off x="2555875" y="2528888"/>
            <a:ext cx="1098550" cy="609600"/>
          </a:xfrm>
          <a:prstGeom prst="line">
            <a:avLst/>
          </a:prstGeom>
          <a:noFill/>
          <a:ln w="19050">
            <a:solidFill>
              <a:srgbClr val="003366"/>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79638" name="Oval 443"/>
          <p:cNvSpPr>
            <a:spLocks noChangeArrowheads="1"/>
          </p:cNvSpPr>
          <p:nvPr/>
        </p:nvSpPr>
        <p:spPr bwMode="auto">
          <a:xfrm rot="3600000">
            <a:off x="3186907" y="2747169"/>
            <a:ext cx="185737" cy="79375"/>
          </a:xfrm>
          <a:prstGeom prst="ellipse">
            <a:avLst/>
          </a:prstGeom>
          <a:noFill/>
          <a:ln w="19050" algn="ctr">
            <a:solidFill>
              <a:srgbClr val="003366"/>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79639" name="Line 444"/>
          <p:cNvSpPr>
            <a:spLocks noChangeShapeType="1"/>
          </p:cNvSpPr>
          <p:nvPr/>
        </p:nvSpPr>
        <p:spPr bwMode="auto">
          <a:xfrm flipH="1">
            <a:off x="2749550" y="2528888"/>
            <a:ext cx="1033463" cy="609600"/>
          </a:xfrm>
          <a:prstGeom prst="line">
            <a:avLst/>
          </a:prstGeom>
          <a:noFill/>
          <a:ln w="19050">
            <a:solidFill>
              <a:srgbClr val="003366"/>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pSp>
        <p:nvGrpSpPr>
          <p:cNvPr id="179640" name="Group 445"/>
          <p:cNvGrpSpPr>
            <a:grpSpLocks noChangeAspect="1"/>
          </p:cNvGrpSpPr>
          <p:nvPr/>
        </p:nvGrpSpPr>
        <p:grpSpPr bwMode="auto">
          <a:xfrm>
            <a:off x="3381375" y="2376488"/>
            <a:ext cx="660400" cy="244475"/>
            <a:chOff x="1077" y="1037"/>
            <a:chExt cx="1038" cy="712"/>
          </a:xfrm>
        </p:grpSpPr>
        <p:grpSp>
          <p:nvGrpSpPr>
            <p:cNvPr id="179641" name="Group 446"/>
            <p:cNvGrpSpPr>
              <a:grpSpLocks noChangeAspect="1"/>
            </p:cNvGrpSpPr>
            <p:nvPr/>
          </p:nvGrpSpPr>
          <p:grpSpPr bwMode="auto">
            <a:xfrm>
              <a:off x="1077" y="1037"/>
              <a:ext cx="1038" cy="712"/>
              <a:chOff x="4263" y="2364"/>
              <a:chExt cx="930" cy="1043"/>
            </a:xfrm>
          </p:grpSpPr>
          <p:grpSp>
            <p:nvGrpSpPr>
              <p:cNvPr id="179642" name="Group 447"/>
              <p:cNvGrpSpPr>
                <a:grpSpLocks noChangeAspect="1"/>
              </p:cNvGrpSpPr>
              <p:nvPr/>
            </p:nvGrpSpPr>
            <p:grpSpPr bwMode="auto">
              <a:xfrm>
                <a:off x="4263" y="2387"/>
                <a:ext cx="903" cy="1018"/>
                <a:chOff x="1383" y="460"/>
                <a:chExt cx="744" cy="924"/>
              </a:xfrm>
            </p:grpSpPr>
            <p:pic>
              <p:nvPicPr>
                <p:cNvPr id="179643" name="Picture 448" descr="中继器"/>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83" y="550"/>
                  <a:ext cx="743" cy="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9644" name="Picture 449" descr="通用交换机"/>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83" y="460"/>
                  <a:ext cx="744" cy="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79645" name="Freeform 450"/>
              <p:cNvSpPr>
                <a:spLocks noChangeAspect="1"/>
              </p:cNvSpPr>
              <p:nvPr/>
            </p:nvSpPr>
            <p:spPr bwMode="auto">
              <a:xfrm>
                <a:off x="4263" y="2364"/>
                <a:ext cx="930" cy="1043"/>
              </a:xfrm>
              <a:custGeom>
                <a:avLst/>
                <a:gdLst>
                  <a:gd name="T0" fmla="*/ 0 w 952"/>
                  <a:gd name="T1" fmla="*/ 245 h 1066"/>
                  <a:gd name="T2" fmla="*/ 465 w 952"/>
                  <a:gd name="T3" fmla="*/ 0 h 1066"/>
                  <a:gd name="T4" fmla="*/ 930 w 952"/>
                  <a:gd name="T5" fmla="*/ 245 h 1066"/>
                  <a:gd name="T6" fmla="*/ 930 w 952"/>
                  <a:gd name="T7" fmla="*/ 799 h 1066"/>
                  <a:gd name="T8" fmla="*/ 443 w 952"/>
                  <a:gd name="T9" fmla="*/ 1043 h 1066"/>
                  <a:gd name="T10" fmla="*/ 0 w 952"/>
                  <a:gd name="T11" fmla="*/ 799 h 1066"/>
                  <a:gd name="T12" fmla="*/ 0 w 952"/>
                  <a:gd name="T13" fmla="*/ 245 h 1066"/>
                  <a:gd name="T14" fmla="*/ 0 60000 65536"/>
                  <a:gd name="T15" fmla="*/ 0 60000 65536"/>
                  <a:gd name="T16" fmla="*/ 0 60000 65536"/>
                  <a:gd name="T17" fmla="*/ 0 60000 65536"/>
                  <a:gd name="T18" fmla="*/ 0 60000 65536"/>
                  <a:gd name="T19" fmla="*/ 0 60000 65536"/>
                  <a:gd name="T20" fmla="*/ 0 60000 65536"/>
                  <a:gd name="T21" fmla="*/ 0 w 952"/>
                  <a:gd name="T22" fmla="*/ 0 h 1066"/>
                  <a:gd name="T23" fmla="*/ 952 w 952"/>
                  <a:gd name="T24" fmla="*/ 1066 h 106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52" h="1066">
                    <a:moveTo>
                      <a:pt x="0" y="250"/>
                    </a:moveTo>
                    <a:lnTo>
                      <a:pt x="476" y="0"/>
                    </a:lnTo>
                    <a:lnTo>
                      <a:pt x="952" y="250"/>
                    </a:lnTo>
                    <a:lnTo>
                      <a:pt x="952" y="817"/>
                    </a:lnTo>
                    <a:lnTo>
                      <a:pt x="453" y="1066"/>
                    </a:lnTo>
                    <a:lnTo>
                      <a:pt x="0" y="817"/>
                    </a:lnTo>
                    <a:lnTo>
                      <a:pt x="0" y="250"/>
                    </a:lnTo>
                    <a:close/>
                  </a:path>
                </a:pathLst>
              </a:custGeom>
              <a:solidFill>
                <a:srgbClr val="FFFFFF">
                  <a:alpha val="61176"/>
                </a:srgbClr>
              </a:solidFill>
              <a:ln>
                <a:noFill/>
              </a:ln>
              <a:extLst>
                <a:ext uri="{91240B29-F687-4F45-9708-019B960494DF}">
                  <a14:hiddenLine xmlns:a14="http://schemas.microsoft.com/office/drawing/2010/main" w="2857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grpSp>
        <p:grpSp>
          <p:nvGrpSpPr>
            <p:cNvPr id="179646" name="Group 451"/>
            <p:cNvGrpSpPr>
              <a:grpSpLocks noChangeAspect="1"/>
            </p:cNvGrpSpPr>
            <p:nvPr/>
          </p:nvGrpSpPr>
          <p:grpSpPr bwMode="auto">
            <a:xfrm>
              <a:off x="1105" y="1123"/>
              <a:ext cx="471" cy="513"/>
              <a:chOff x="363" y="2396"/>
              <a:chExt cx="929" cy="1170"/>
            </a:xfrm>
          </p:grpSpPr>
          <p:pic>
            <p:nvPicPr>
              <p:cNvPr id="179647" name="Picture 452" descr="中继器"/>
              <p:cNvPicPr>
                <a:picLocks noChangeAspect="1" noChangeArrowheads="1"/>
              </p:cNvPicPr>
              <p:nvPr/>
            </p:nvPicPr>
            <p:blipFill>
              <a:blip r:embed="rId34" cstate="print">
                <a:extLst>
                  <a:ext uri="{28A0092B-C50C-407E-A947-70E740481C1C}">
                    <a14:useLocalDpi xmlns:a14="http://schemas.microsoft.com/office/drawing/2010/main" val="0"/>
                  </a:ext>
                </a:extLst>
              </a:blip>
              <a:srcRect/>
              <a:stretch>
                <a:fillRect/>
              </a:stretch>
            </p:blipFill>
            <p:spPr bwMode="auto">
              <a:xfrm>
                <a:off x="363" y="2523"/>
                <a:ext cx="928" cy="10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9648" name="Picture 453" descr="通用交换机"/>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363" y="2396"/>
                <a:ext cx="929" cy="6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79649" name="Group 454"/>
            <p:cNvGrpSpPr>
              <a:grpSpLocks noChangeAspect="1"/>
            </p:cNvGrpSpPr>
            <p:nvPr/>
          </p:nvGrpSpPr>
          <p:grpSpPr bwMode="auto">
            <a:xfrm>
              <a:off x="1590" y="1151"/>
              <a:ext cx="471" cy="514"/>
              <a:chOff x="363" y="2396"/>
              <a:chExt cx="929" cy="1170"/>
            </a:xfrm>
          </p:grpSpPr>
          <p:pic>
            <p:nvPicPr>
              <p:cNvPr id="179650" name="Picture 455" descr="中继器"/>
              <p:cNvPicPr>
                <a:picLocks noChangeAspect="1" noChangeArrowheads="1"/>
              </p:cNvPicPr>
              <p:nvPr/>
            </p:nvPicPr>
            <p:blipFill>
              <a:blip r:embed="rId34" cstate="print">
                <a:extLst>
                  <a:ext uri="{28A0092B-C50C-407E-A947-70E740481C1C}">
                    <a14:useLocalDpi xmlns:a14="http://schemas.microsoft.com/office/drawing/2010/main" val="0"/>
                  </a:ext>
                </a:extLst>
              </a:blip>
              <a:srcRect/>
              <a:stretch>
                <a:fillRect/>
              </a:stretch>
            </p:blipFill>
            <p:spPr bwMode="auto">
              <a:xfrm>
                <a:off x="363" y="2523"/>
                <a:ext cx="928" cy="10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9651" name="Picture 456" descr="通用交换机"/>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363" y="2396"/>
                <a:ext cx="929" cy="6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179652" name="Rectangle 457"/>
          <p:cNvSpPr>
            <a:spLocks noChangeArrowheads="1"/>
          </p:cNvSpPr>
          <p:nvPr/>
        </p:nvSpPr>
        <p:spPr bwMode="auto">
          <a:xfrm>
            <a:off x="4716463" y="1268413"/>
            <a:ext cx="4392612" cy="4854575"/>
          </a:xfrm>
          <a:prstGeom prst="rect">
            <a:avLst/>
          </a:prstGeom>
          <a:noFill/>
          <a:ln>
            <a:noFill/>
          </a:ln>
          <a:effectLst>
            <a:prstShdw prst="shdw17" dist="17961" dir="2700000">
              <a:srgbClr val="708688"/>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a:spAutoFit/>
          </a:bodyPr>
          <a:lstStyle>
            <a:lvl1pPr marL="342900" indent="-342900"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lnSpc>
                <a:spcPct val="130000"/>
              </a:lnSpc>
              <a:buClr>
                <a:srgbClr val="CC0000"/>
              </a:buClr>
              <a:buFont typeface="Wingdings" pitchFamily="2" charset="2"/>
              <a:buAutoNum type="arabicPlain"/>
            </a:pPr>
            <a:r>
              <a:rPr kumimoji="0" lang="en-US" altLang="zh-CN" sz="1600" b="1">
                <a:latin typeface="华文细黑" pitchFamily="2" charset="-122"/>
                <a:ea typeface="华文细黑" pitchFamily="2" charset="-122"/>
              </a:rPr>
              <a:t>4</a:t>
            </a:r>
            <a:r>
              <a:rPr kumimoji="0" lang="zh-CN" altLang="en-US" sz="1600" b="1">
                <a:latin typeface="华文细黑" pitchFamily="2" charset="-122"/>
                <a:ea typeface="华文细黑" pitchFamily="2" charset="-122"/>
              </a:rPr>
              <a:t>台</a:t>
            </a:r>
            <a:r>
              <a:rPr kumimoji="0" lang="en-US" altLang="zh-CN" sz="1600" b="1">
                <a:latin typeface="华文细黑" pitchFamily="2" charset="-122"/>
                <a:ea typeface="华文细黑" pitchFamily="2" charset="-122"/>
              </a:rPr>
              <a:t>S10500</a:t>
            </a:r>
            <a:r>
              <a:rPr kumimoji="0" lang="zh-CN" altLang="en-US" sz="1600" b="1">
                <a:latin typeface="华文细黑" pitchFamily="2" charset="-122"/>
                <a:ea typeface="华文细黑" pitchFamily="2" charset="-122"/>
              </a:rPr>
              <a:t>通过</a:t>
            </a:r>
            <a:r>
              <a:rPr kumimoji="0" lang="en-US" altLang="zh-CN" sz="1600" b="1">
                <a:latin typeface="华文细黑" pitchFamily="2" charset="-122"/>
                <a:ea typeface="华文细黑" pitchFamily="2" charset="-122"/>
              </a:rPr>
              <a:t>IRF2</a:t>
            </a:r>
            <a:r>
              <a:rPr kumimoji="0" lang="zh-CN" altLang="en-US" sz="1600" b="1">
                <a:latin typeface="华文细黑" pitchFamily="2" charset="-122"/>
                <a:ea typeface="华文细黑" pitchFamily="2" charset="-122"/>
              </a:rPr>
              <a:t>技术组建无阻塞园区网核心</a:t>
            </a:r>
          </a:p>
          <a:p>
            <a:pPr eaLnBrk="1" hangingPunct="1">
              <a:lnSpc>
                <a:spcPct val="130000"/>
              </a:lnSpc>
              <a:buClr>
                <a:srgbClr val="CC0000"/>
              </a:buClr>
              <a:buFont typeface="Wingdings" pitchFamily="2" charset="2"/>
              <a:buAutoNum type="arabicPlain"/>
            </a:pPr>
            <a:r>
              <a:rPr kumimoji="0" lang="en-US" altLang="zh-CN" sz="1600" b="1">
                <a:latin typeface="华文细黑" pitchFamily="2" charset="-122"/>
                <a:ea typeface="华文细黑" pitchFamily="2" charset="-122"/>
              </a:rPr>
              <a:t>S10500</a:t>
            </a:r>
            <a:r>
              <a:rPr kumimoji="0" lang="zh-CN" altLang="en-US" sz="1600" b="1">
                <a:latin typeface="华文细黑" pitchFamily="2" charset="-122"/>
                <a:ea typeface="华文细黑" pitchFamily="2" charset="-122"/>
              </a:rPr>
              <a:t>通过集成</a:t>
            </a:r>
            <a:r>
              <a:rPr kumimoji="0" lang="en-US" altLang="zh-CN" sz="1600" b="1">
                <a:latin typeface="华文细黑" pitchFamily="2" charset="-122"/>
                <a:ea typeface="华文细黑" pitchFamily="2" charset="-122"/>
              </a:rPr>
              <a:t>WLAN</a:t>
            </a:r>
            <a:r>
              <a:rPr kumimoji="0" lang="zh-CN" altLang="en-US" sz="1600" b="1">
                <a:latin typeface="华文细黑" pitchFamily="2" charset="-122"/>
                <a:ea typeface="华文细黑" pitchFamily="2" charset="-122"/>
              </a:rPr>
              <a:t>板卡，提供灵活接入方式</a:t>
            </a:r>
          </a:p>
          <a:p>
            <a:pPr eaLnBrk="1" hangingPunct="1">
              <a:lnSpc>
                <a:spcPct val="130000"/>
              </a:lnSpc>
              <a:buClr>
                <a:srgbClr val="CC0000"/>
              </a:buClr>
              <a:buFont typeface="Wingdings" pitchFamily="2" charset="2"/>
              <a:buAutoNum type="arabicPlain"/>
            </a:pPr>
            <a:r>
              <a:rPr kumimoji="0" lang="en-US" altLang="zh-CN" sz="1600" b="1">
                <a:latin typeface="华文细黑" pitchFamily="2" charset="-122"/>
                <a:ea typeface="华文细黑" pitchFamily="2" charset="-122"/>
              </a:rPr>
              <a:t>S10500</a:t>
            </a:r>
            <a:r>
              <a:rPr kumimoji="0" lang="zh-CN" altLang="en-US" sz="1600" b="1">
                <a:latin typeface="华文细黑" pitchFamily="2" charset="-122"/>
                <a:ea typeface="华文细黑" pitchFamily="2" charset="-122"/>
              </a:rPr>
              <a:t>通过集成应用安全和应用优化实现数据中心的业务汇聚，与</a:t>
            </a:r>
            <a:r>
              <a:rPr kumimoji="0" lang="en-US" altLang="zh-CN" sz="1600" b="1">
                <a:latin typeface="华文细黑" pitchFamily="2" charset="-122"/>
                <a:ea typeface="华文细黑" pitchFamily="2" charset="-122"/>
              </a:rPr>
              <a:t>S12500</a:t>
            </a:r>
            <a:r>
              <a:rPr kumimoji="0" lang="zh-CN" altLang="en-US" sz="1600" b="1">
                <a:latin typeface="华文细黑" pitchFamily="2" charset="-122"/>
                <a:ea typeface="华文细黑" pitchFamily="2" charset="-122"/>
              </a:rPr>
              <a:t>一起构建</a:t>
            </a:r>
            <a:r>
              <a:rPr kumimoji="0" lang="en-US" altLang="zh-CN" sz="1600" b="1">
                <a:latin typeface="华文细黑" pitchFamily="2" charset="-122"/>
                <a:ea typeface="华文细黑" pitchFamily="2" charset="-122"/>
              </a:rPr>
              <a:t>H3C</a:t>
            </a:r>
            <a:r>
              <a:rPr kumimoji="0" lang="zh-CN" altLang="en-US" sz="1600" b="1">
                <a:latin typeface="华文细黑" pitchFamily="2" charset="-122"/>
                <a:ea typeface="华文细黑" pitchFamily="2" charset="-122"/>
              </a:rPr>
              <a:t>数据解决方案</a:t>
            </a:r>
          </a:p>
          <a:p>
            <a:pPr eaLnBrk="1" hangingPunct="1">
              <a:lnSpc>
                <a:spcPct val="130000"/>
              </a:lnSpc>
              <a:buClr>
                <a:srgbClr val="CC0000"/>
              </a:buClr>
              <a:buFont typeface="Wingdings" pitchFamily="2" charset="2"/>
              <a:buAutoNum type="arabicPlain"/>
            </a:pPr>
            <a:r>
              <a:rPr kumimoji="0" lang="zh-CN" altLang="en-US" sz="1600" b="1">
                <a:latin typeface="华文细黑" pitchFamily="2" charset="-122"/>
                <a:ea typeface="华文细黑" pitchFamily="2" charset="-122"/>
              </a:rPr>
              <a:t>整网通过</a:t>
            </a:r>
            <a:r>
              <a:rPr kumimoji="0" lang="en-US" altLang="zh-CN" sz="1600" b="1">
                <a:latin typeface="华文细黑" pitchFamily="2" charset="-122"/>
                <a:ea typeface="华文细黑" pitchFamily="2" charset="-122"/>
              </a:rPr>
              <a:t>IRF2</a:t>
            </a:r>
            <a:r>
              <a:rPr kumimoji="0" lang="zh-CN" altLang="en-US" sz="1600" b="1">
                <a:latin typeface="华文细黑" pitchFamily="2" charset="-122"/>
                <a:ea typeface="华文细黑" pitchFamily="2" charset="-122"/>
              </a:rPr>
              <a:t>技术实现全网的网络简化，故障收敛时间降低以及整网效率的提升</a:t>
            </a:r>
          </a:p>
          <a:p>
            <a:pPr eaLnBrk="1" hangingPunct="1">
              <a:lnSpc>
                <a:spcPct val="130000"/>
              </a:lnSpc>
              <a:buClr>
                <a:srgbClr val="CC0000"/>
              </a:buClr>
              <a:buFont typeface="Wingdings" pitchFamily="2" charset="2"/>
              <a:buAutoNum type="arabicPlain" startAt="5"/>
            </a:pPr>
            <a:r>
              <a:rPr kumimoji="0" lang="zh-CN" altLang="en-US" sz="1600" b="1">
                <a:latin typeface="华文细黑" pitchFamily="2" charset="-122"/>
                <a:ea typeface="华文细黑" pitchFamily="2" charset="-122"/>
              </a:rPr>
              <a:t>通过</a:t>
            </a:r>
            <a:r>
              <a:rPr kumimoji="0" lang="en-US" altLang="zh-CN" sz="1600" b="1">
                <a:latin typeface="华文细黑" pitchFamily="2" charset="-122"/>
                <a:ea typeface="华文细黑" pitchFamily="2" charset="-122"/>
              </a:rPr>
              <a:t>EAD</a:t>
            </a:r>
            <a:r>
              <a:rPr kumimoji="0" lang="zh-CN" altLang="en-US" sz="1600" b="1">
                <a:latin typeface="华文细黑" pitchFamily="2" charset="-122"/>
                <a:ea typeface="华文细黑" pitchFamily="2" charset="-122"/>
              </a:rPr>
              <a:t>解决方案向有线用户和无线用户提供统一的端点准入防御</a:t>
            </a:r>
          </a:p>
          <a:p>
            <a:pPr eaLnBrk="1" hangingPunct="1">
              <a:lnSpc>
                <a:spcPct val="130000"/>
              </a:lnSpc>
              <a:buClr>
                <a:srgbClr val="CC0000"/>
              </a:buClr>
              <a:buFont typeface="Wingdings" pitchFamily="2" charset="2"/>
              <a:buAutoNum type="arabicPlain" startAt="5"/>
            </a:pPr>
            <a:r>
              <a:rPr kumimoji="0" lang="zh-CN" altLang="en-US" sz="1600" b="1">
                <a:latin typeface="华文细黑" pitchFamily="2" charset="-122"/>
                <a:ea typeface="华文细黑" pitchFamily="2" charset="-122"/>
              </a:rPr>
              <a:t>通过</a:t>
            </a:r>
            <a:r>
              <a:rPr kumimoji="0" lang="en-US" altLang="zh-CN" sz="1600" b="1">
                <a:latin typeface="华文细黑" pitchFamily="2" charset="-122"/>
                <a:ea typeface="华文细黑" pitchFamily="2" charset="-122"/>
              </a:rPr>
              <a:t>MPLS VPN</a:t>
            </a:r>
            <a:r>
              <a:rPr kumimoji="0" lang="zh-CN" altLang="en-US" sz="1600" b="1">
                <a:latin typeface="华文细黑" pitchFamily="2" charset="-122"/>
                <a:ea typeface="华文细黑" pitchFamily="2" charset="-122"/>
              </a:rPr>
              <a:t>、</a:t>
            </a:r>
            <a:r>
              <a:rPr kumimoji="0" lang="en-US" altLang="zh-CN" sz="1600" b="1">
                <a:latin typeface="华文细黑" pitchFamily="2" charset="-122"/>
                <a:ea typeface="华文细黑" pitchFamily="2" charset="-122"/>
              </a:rPr>
              <a:t>MCE</a:t>
            </a:r>
            <a:r>
              <a:rPr kumimoji="0" lang="zh-CN" altLang="en-US" sz="1600" b="1">
                <a:latin typeface="华文细黑" pitchFamily="2" charset="-122"/>
                <a:ea typeface="华文细黑" pitchFamily="2" charset="-122"/>
              </a:rPr>
              <a:t>、动态</a:t>
            </a:r>
            <a:r>
              <a:rPr kumimoji="0" lang="en-US" altLang="zh-CN" sz="1600" b="1">
                <a:latin typeface="华文细黑" pitchFamily="2" charset="-122"/>
                <a:ea typeface="华文细黑" pitchFamily="2" charset="-122"/>
              </a:rPr>
              <a:t>ACL</a:t>
            </a:r>
            <a:r>
              <a:rPr kumimoji="0" lang="zh-CN" altLang="en-US" sz="1600" b="1">
                <a:latin typeface="华文细黑" pitchFamily="2" charset="-122"/>
                <a:ea typeface="华文细黑" pitchFamily="2" charset="-122"/>
              </a:rPr>
              <a:t>等技术实现基于业务的纵向虚拟化</a:t>
            </a:r>
          </a:p>
          <a:p>
            <a:pPr eaLnBrk="1" hangingPunct="1">
              <a:lnSpc>
                <a:spcPct val="130000"/>
              </a:lnSpc>
              <a:buClr>
                <a:srgbClr val="CC0000"/>
              </a:buClr>
              <a:buFont typeface="Wingdings" pitchFamily="2" charset="2"/>
              <a:buAutoNum type="arabicPlain" startAt="5"/>
            </a:pPr>
            <a:r>
              <a:rPr kumimoji="0" lang="zh-CN" altLang="en-US" sz="1600" b="1">
                <a:latin typeface="华文细黑" pitchFamily="2" charset="-122"/>
                <a:ea typeface="华文细黑" pitchFamily="2" charset="-122"/>
              </a:rPr>
              <a:t>通过</a:t>
            </a:r>
            <a:r>
              <a:rPr kumimoji="0" lang="en-US" altLang="zh-CN" sz="1600" b="1">
                <a:latin typeface="华文细黑" pitchFamily="2" charset="-122"/>
                <a:ea typeface="华文细黑" pitchFamily="2" charset="-122"/>
              </a:rPr>
              <a:t>iMC</a:t>
            </a:r>
            <a:r>
              <a:rPr kumimoji="0" lang="zh-CN" altLang="en-US" sz="1600" b="1">
                <a:latin typeface="华文细黑" pitchFamily="2" charset="-122"/>
                <a:ea typeface="华文细黑" pitchFamily="2" charset="-122"/>
              </a:rPr>
              <a:t>管理平台实现基于资源，用户和业务的统一管理</a:t>
            </a:r>
          </a:p>
        </p:txBody>
      </p:sp>
      <p:pic>
        <p:nvPicPr>
          <p:cNvPr id="179653" name="Picture 458"/>
          <p:cNvPicPr>
            <a:picLocks noChangeAspect="1" noChangeArrowheads="1"/>
          </p:cNvPicPr>
          <p:nvPr/>
        </p:nvPicPr>
        <p:blipFill>
          <a:blip r:embed="rId36">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2052638" y="2962275"/>
            <a:ext cx="719137" cy="1042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9654" name="Picture 459" descr="SecBlade 防火墙模块02 [转换]"/>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51050" y="3313113"/>
            <a:ext cx="649288"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9655" name="Picture 460" descr="SecBlade 防火墙模块02 [转换]"/>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51050" y="3213100"/>
            <a:ext cx="649288"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79656" name="Group 461"/>
          <p:cNvGrpSpPr>
            <a:grpSpLocks/>
          </p:cNvGrpSpPr>
          <p:nvPr/>
        </p:nvGrpSpPr>
        <p:grpSpPr bwMode="auto">
          <a:xfrm>
            <a:off x="1403350" y="4637088"/>
            <a:ext cx="230188" cy="304800"/>
            <a:chOff x="2244" y="3532"/>
            <a:chExt cx="171" cy="192"/>
          </a:xfrm>
        </p:grpSpPr>
        <p:grpSp>
          <p:nvGrpSpPr>
            <p:cNvPr id="179657" name="Group 36"/>
            <p:cNvGrpSpPr>
              <a:grpSpLocks noChangeAspect="1"/>
            </p:cNvGrpSpPr>
            <p:nvPr/>
          </p:nvGrpSpPr>
          <p:grpSpPr bwMode="auto">
            <a:xfrm>
              <a:off x="2256" y="3552"/>
              <a:ext cx="159" cy="158"/>
              <a:chOff x="1596" y="1152"/>
              <a:chExt cx="518" cy="516"/>
            </a:xfrm>
          </p:grpSpPr>
          <p:sp>
            <p:nvSpPr>
              <p:cNvPr id="179658" name="Oval 37"/>
              <p:cNvSpPr>
                <a:spLocks noChangeAspect="1" noChangeArrowheads="1"/>
              </p:cNvSpPr>
              <p:nvPr/>
            </p:nvSpPr>
            <p:spPr bwMode="gray">
              <a:xfrm>
                <a:off x="1596" y="1154"/>
                <a:ext cx="518" cy="514"/>
              </a:xfrm>
              <a:prstGeom prst="ellipse">
                <a:avLst/>
              </a:prstGeom>
              <a:solidFill>
                <a:srgbClr val="1E7BB4"/>
              </a:solidFill>
              <a:ln w="28575" algn="ctr">
                <a:solidFill>
                  <a:srgbClr val="F8F8F8">
                    <a:alpha val="70195"/>
                  </a:srgbClr>
                </a:solidFill>
                <a:round/>
                <a:headEnd/>
                <a:tailEnd/>
              </a:ln>
            </p:spPr>
            <p:txBody>
              <a:bodyPr wrap="none" anchor="ct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zh-CN" sz="1800">
                  <a:latin typeface="华文细黑" pitchFamily="2" charset="-122"/>
                  <a:ea typeface="华文细黑" pitchFamily="2" charset="-122"/>
                </a:endParaRPr>
              </a:p>
            </p:txBody>
          </p:sp>
          <p:pic>
            <p:nvPicPr>
              <p:cNvPr id="179659" name="Picture 38" descr="cir_lighteffect0"/>
              <p:cNvPicPr>
                <a:picLocks noChangeAspect="1" noChangeArrowheads="1"/>
              </p:cNvPicPr>
              <p:nvPr/>
            </p:nvPicPr>
            <p:blipFill>
              <a:blip r:embed="rId33">
                <a:lum bright="18000" contrast="-12000"/>
                <a:extLst>
                  <a:ext uri="{28A0092B-C50C-407E-A947-70E740481C1C}">
                    <a14:useLocalDpi xmlns:a14="http://schemas.microsoft.com/office/drawing/2010/main" val="0"/>
                  </a:ext>
                </a:extLst>
              </a:blip>
              <a:srcRect/>
              <a:stretch>
                <a:fillRect/>
              </a:stretch>
            </p:blipFill>
            <p:spPr bwMode="gray">
              <a:xfrm>
                <a:off x="1609" y="1152"/>
                <a:ext cx="484" cy="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1" name="TextBox 24"/>
            <p:cNvSpPr txBox="1">
              <a:spLocks noChangeAspect="1" noChangeArrowheads="1"/>
            </p:cNvSpPr>
            <p:nvPr/>
          </p:nvSpPr>
          <p:spPr bwMode="auto">
            <a:xfrm>
              <a:off x="2244" y="3532"/>
              <a:ext cx="156" cy="192"/>
            </a:xfrm>
            <a:prstGeom prst="rect">
              <a:avLst/>
            </a:prstGeom>
            <a:noFill/>
            <a:ln w="9525">
              <a:noFill/>
              <a:miter lim="800000"/>
              <a:headEnd/>
              <a:tailEnd/>
            </a:ln>
          </p:spPr>
          <p:txBody>
            <a:bodyP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kumimoji="0" lang="en-US" altLang="zh-CN" sz="1400" b="1">
                  <a:solidFill>
                    <a:srgbClr val="FFFFFF"/>
                  </a:solidFill>
                  <a:effectLst>
                    <a:outerShdw blurRad="38100" dist="38100" dir="2700000" algn="tl">
                      <a:srgbClr val="C0C0C0"/>
                    </a:outerShdw>
                  </a:effectLst>
                  <a:latin typeface="华文细黑" pitchFamily="2" charset="-122"/>
                  <a:ea typeface="华文细黑" pitchFamily="2" charset="-122"/>
                </a:rPr>
                <a:t>4</a:t>
              </a:r>
            </a:p>
          </p:txBody>
        </p:sp>
      </p:grpSp>
      <p:grpSp>
        <p:nvGrpSpPr>
          <p:cNvPr id="179661" name="Group 466"/>
          <p:cNvGrpSpPr>
            <a:grpSpLocks/>
          </p:cNvGrpSpPr>
          <p:nvPr/>
        </p:nvGrpSpPr>
        <p:grpSpPr bwMode="auto">
          <a:xfrm>
            <a:off x="4427538" y="1628775"/>
            <a:ext cx="230187" cy="304800"/>
            <a:chOff x="2244" y="3532"/>
            <a:chExt cx="171" cy="192"/>
          </a:xfrm>
        </p:grpSpPr>
        <p:grpSp>
          <p:nvGrpSpPr>
            <p:cNvPr id="179662" name="Group 36"/>
            <p:cNvGrpSpPr>
              <a:grpSpLocks noChangeAspect="1"/>
            </p:cNvGrpSpPr>
            <p:nvPr/>
          </p:nvGrpSpPr>
          <p:grpSpPr bwMode="auto">
            <a:xfrm>
              <a:off x="2256" y="3552"/>
              <a:ext cx="159" cy="158"/>
              <a:chOff x="1596" y="1152"/>
              <a:chExt cx="518" cy="516"/>
            </a:xfrm>
          </p:grpSpPr>
          <p:sp>
            <p:nvSpPr>
              <p:cNvPr id="179663" name="Oval 37"/>
              <p:cNvSpPr>
                <a:spLocks noChangeAspect="1" noChangeArrowheads="1"/>
              </p:cNvSpPr>
              <p:nvPr/>
            </p:nvSpPr>
            <p:spPr bwMode="gray">
              <a:xfrm>
                <a:off x="1596" y="1154"/>
                <a:ext cx="518" cy="514"/>
              </a:xfrm>
              <a:prstGeom prst="ellipse">
                <a:avLst/>
              </a:prstGeom>
              <a:solidFill>
                <a:srgbClr val="1E7BB4"/>
              </a:solidFill>
              <a:ln w="28575" algn="ctr">
                <a:solidFill>
                  <a:srgbClr val="F8F8F8">
                    <a:alpha val="70195"/>
                  </a:srgbClr>
                </a:solidFill>
                <a:round/>
                <a:headEnd/>
                <a:tailEnd/>
              </a:ln>
            </p:spPr>
            <p:txBody>
              <a:bodyPr wrap="none" anchor="ct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zh-CN" sz="1800">
                  <a:latin typeface="华文细黑" pitchFamily="2" charset="-122"/>
                  <a:ea typeface="华文细黑" pitchFamily="2" charset="-122"/>
                </a:endParaRPr>
              </a:p>
            </p:txBody>
          </p:sp>
          <p:pic>
            <p:nvPicPr>
              <p:cNvPr id="179664" name="Picture 38" descr="cir_lighteffect0"/>
              <p:cNvPicPr>
                <a:picLocks noChangeAspect="1" noChangeArrowheads="1"/>
              </p:cNvPicPr>
              <p:nvPr/>
            </p:nvPicPr>
            <p:blipFill>
              <a:blip r:embed="rId33">
                <a:lum bright="18000" contrast="-12000"/>
                <a:extLst>
                  <a:ext uri="{28A0092B-C50C-407E-A947-70E740481C1C}">
                    <a14:useLocalDpi xmlns:a14="http://schemas.microsoft.com/office/drawing/2010/main" val="0"/>
                  </a:ext>
                </a:extLst>
              </a:blip>
              <a:srcRect/>
              <a:stretch>
                <a:fillRect/>
              </a:stretch>
            </p:blipFill>
            <p:spPr bwMode="gray">
              <a:xfrm>
                <a:off x="1609" y="1152"/>
                <a:ext cx="484" cy="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2" name="TextBox 24"/>
            <p:cNvSpPr txBox="1">
              <a:spLocks noChangeAspect="1" noChangeArrowheads="1"/>
            </p:cNvSpPr>
            <p:nvPr/>
          </p:nvSpPr>
          <p:spPr bwMode="auto">
            <a:xfrm>
              <a:off x="2244" y="3532"/>
              <a:ext cx="156" cy="192"/>
            </a:xfrm>
            <a:prstGeom prst="rect">
              <a:avLst/>
            </a:prstGeom>
            <a:noFill/>
            <a:ln w="9525">
              <a:noFill/>
              <a:miter lim="800000"/>
              <a:headEnd/>
              <a:tailEnd/>
            </a:ln>
          </p:spPr>
          <p:txBody>
            <a:bodyP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kumimoji="0" lang="en-US" altLang="zh-CN" sz="1400" b="1">
                  <a:solidFill>
                    <a:srgbClr val="FFFFFF"/>
                  </a:solidFill>
                  <a:effectLst>
                    <a:outerShdw blurRad="38100" dist="38100" dir="2700000" algn="tl">
                      <a:srgbClr val="C0C0C0"/>
                    </a:outerShdw>
                  </a:effectLst>
                  <a:latin typeface="华文细黑" pitchFamily="2" charset="-122"/>
                  <a:ea typeface="华文细黑" pitchFamily="2" charset="-122"/>
                </a:rPr>
                <a:t>4</a:t>
              </a:r>
            </a:p>
          </p:txBody>
        </p:sp>
      </p:grpSp>
      <p:grpSp>
        <p:nvGrpSpPr>
          <p:cNvPr id="179666" name="Group 471"/>
          <p:cNvGrpSpPr>
            <a:grpSpLocks/>
          </p:cNvGrpSpPr>
          <p:nvPr/>
        </p:nvGrpSpPr>
        <p:grpSpPr bwMode="auto">
          <a:xfrm>
            <a:off x="4427538" y="1971675"/>
            <a:ext cx="230187" cy="304800"/>
            <a:chOff x="2244" y="3532"/>
            <a:chExt cx="171" cy="192"/>
          </a:xfrm>
        </p:grpSpPr>
        <p:grpSp>
          <p:nvGrpSpPr>
            <p:cNvPr id="179667" name="Group 36"/>
            <p:cNvGrpSpPr>
              <a:grpSpLocks noChangeAspect="1"/>
            </p:cNvGrpSpPr>
            <p:nvPr/>
          </p:nvGrpSpPr>
          <p:grpSpPr bwMode="auto">
            <a:xfrm>
              <a:off x="2256" y="3552"/>
              <a:ext cx="159" cy="158"/>
              <a:chOff x="1596" y="1152"/>
              <a:chExt cx="518" cy="516"/>
            </a:xfrm>
          </p:grpSpPr>
          <p:sp>
            <p:nvSpPr>
              <p:cNvPr id="179668" name="Oval 37"/>
              <p:cNvSpPr>
                <a:spLocks noChangeAspect="1" noChangeArrowheads="1"/>
              </p:cNvSpPr>
              <p:nvPr/>
            </p:nvSpPr>
            <p:spPr bwMode="gray">
              <a:xfrm>
                <a:off x="1596" y="1154"/>
                <a:ext cx="518" cy="514"/>
              </a:xfrm>
              <a:prstGeom prst="ellipse">
                <a:avLst/>
              </a:prstGeom>
              <a:solidFill>
                <a:srgbClr val="1E7BB4"/>
              </a:solidFill>
              <a:ln w="28575" algn="ctr">
                <a:solidFill>
                  <a:srgbClr val="F8F8F8">
                    <a:alpha val="70195"/>
                  </a:srgbClr>
                </a:solidFill>
                <a:round/>
                <a:headEnd/>
                <a:tailEnd/>
              </a:ln>
            </p:spPr>
            <p:txBody>
              <a:bodyPr wrap="none" anchor="ct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zh-CN" sz="1800">
                  <a:latin typeface="华文细黑" pitchFamily="2" charset="-122"/>
                  <a:ea typeface="华文细黑" pitchFamily="2" charset="-122"/>
                </a:endParaRPr>
              </a:p>
            </p:txBody>
          </p:sp>
          <p:pic>
            <p:nvPicPr>
              <p:cNvPr id="179669" name="Picture 38" descr="cir_lighteffect0"/>
              <p:cNvPicPr>
                <a:picLocks noChangeAspect="1" noChangeArrowheads="1"/>
              </p:cNvPicPr>
              <p:nvPr/>
            </p:nvPicPr>
            <p:blipFill>
              <a:blip r:embed="rId33">
                <a:lum bright="18000" contrast="-12000"/>
                <a:extLst>
                  <a:ext uri="{28A0092B-C50C-407E-A947-70E740481C1C}">
                    <a14:useLocalDpi xmlns:a14="http://schemas.microsoft.com/office/drawing/2010/main" val="0"/>
                  </a:ext>
                </a:extLst>
              </a:blip>
              <a:srcRect/>
              <a:stretch>
                <a:fillRect/>
              </a:stretch>
            </p:blipFill>
            <p:spPr bwMode="gray">
              <a:xfrm>
                <a:off x="1609" y="1152"/>
                <a:ext cx="484" cy="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 name="TextBox 24"/>
            <p:cNvSpPr txBox="1">
              <a:spLocks noChangeAspect="1" noChangeArrowheads="1"/>
            </p:cNvSpPr>
            <p:nvPr/>
          </p:nvSpPr>
          <p:spPr bwMode="auto">
            <a:xfrm>
              <a:off x="2244" y="3532"/>
              <a:ext cx="156" cy="192"/>
            </a:xfrm>
            <a:prstGeom prst="rect">
              <a:avLst/>
            </a:prstGeom>
            <a:noFill/>
            <a:ln w="9525">
              <a:noFill/>
              <a:miter lim="800000"/>
              <a:headEnd/>
              <a:tailEnd/>
            </a:ln>
          </p:spPr>
          <p:txBody>
            <a:bodyP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kumimoji="0" lang="en-US" altLang="zh-CN" sz="1400" b="1">
                  <a:solidFill>
                    <a:srgbClr val="FFFFFF"/>
                  </a:solidFill>
                  <a:effectLst>
                    <a:outerShdw blurRad="38100" dist="38100" dir="2700000" algn="tl">
                      <a:srgbClr val="C0C0C0"/>
                    </a:outerShdw>
                  </a:effectLst>
                  <a:latin typeface="华文细黑" pitchFamily="2" charset="-122"/>
                  <a:ea typeface="华文细黑" pitchFamily="2" charset="-122"/>
                </a:rPr>
                <a:t>4</a:t>
              </a:r>
            </a:p>
          </p:txBody>
        </p:sp>
      </p:grpSp>
      <p:grpSp>
        <p:nvGrpSpPr>
          <p:cNvPr id="179671" name="Group 476"/>
          <p:cNvGrpSpPr>
            <a:grpSpLocks/>
          </p:cNvGrpSpPr>
          <p:nvPr/>
        </p:nvGrpSpPr>
        <p:grpSpPr bwMode="auto">
          <a:xfrm>
            <a:off x="4427538" y="2276475"/>
            <a:ext cx="230187" cy="304800"/>
            <a:chOff x="2244" y="3532"/>
            <a:chExt cx="171" cy="192"/>
          </a:xfrm>
        </p:grpSpPr>
        <p:grpSp>
          <p:nvGrpSpPr>
            <p:cNvPr id="179672" name="Group 36"/>
            <p:cNvGrpSpPr>
              <a:grpSpLocks noChangeAspect="1"/>
            </p:cNvGrpSpPr>
            <p:nvPr/>
          </p:nvGrpSpPr>
          <p:grpSpPr bwMode="auto">
            <a:xfrm>
              <a:off x="2256" y="3552"/>
              <a:ext cx="159" cy="158"/>
              <a:chOff x="1596" y="1152"/>
              <a:chExt cx="518" cy="516"/>
            </a:xfrm>
          </p:grpSpPr>
          <p:sp>
            <p:nvSpPr>
              <p:cNvPr id="179673" name="Oval 37"/>
              <p:cNvSpPr>
                <a:spLocks noChangeAspect="1" noChangeArrowheads="1"/>
              </p:cNvSpPr>
              <p:nvPr/>
            </p:nvSpPr>
            <p:spPr bwMode="gray">
              <a:xfrm>
                <a:off x="1596" y="1154"/>
                <a:ext cx="518" cy="514"/>
              </a:xfrm>
              <a:prstGeom prst="ellipse">
                <a:avLst/>
              </a:prstGeom>
              <a:solidFill>
                <a:srgbClr val="1E7BB4"/>
              </a:solidFill>
              <a:ln w="28575" algn="ctr">
                <a:solidFill>
                  <a:srgbClr val="F8F8F8">
                    <a:alpha val="70195"/>
                  </a:srgbClr>
                </a:solidFill>
                <a:round/>
                <a:headEnd/>
                <a:tailEnd/>
              </a:ln>
            </p:spPr>
            <p:txBody>
              <a:bodyPr wrap="none" anchor="ct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zh-CN" sz="1800">
                  <a:latin typeface="华文细黑" pitchFamily="2" charset="-122"/>
                  <a:ea typeface="华文细黑" pitchFamily="2" charset="-122"/>
                </a:endParaRPr>
              </a:p>
            </p:txBody>
          </p:sp>
          <p:pic>
            <p:nvPicPr>
              <p:cNvPr id="179674" name="Picture 38" descr="cir_lighteffect0"/>
              <p:cNvPicPr>
                <a:picLocks noChangeAspect="1" noChangeArrowheads="1"/>
              </p:cNvPicPr>
              <p:nvPr/>
            </p:nvPicPr>
            <p:blipFill>
              <a:blip r:embed="rId33">
                <a:lum bright="18000" contrast="-12000"/>
                <a:extLst>
                  <a:ext uri="{28A0092B-C50C-407E-A947-70E740481C1C}">
                    <a14:useLocalDpi xmlns:a14="http://schemas.microsoft.com/office/drawing/2010/main" val="0"/>
                  </a:ext>
                </a:extLst>
              </a:blip>
              <a:srcRect/>
              <a:stretch>
                <a:fillRect/>
              </a:stretch>
            </p:blipFill>
            <p:spPr bwMode="gray">
              <a:xfrm>
                <a:off x="1609" y="1152"/>
                <a:ext cx="484" cy="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5" name="TextBox 24"/>
            <p:cNvSpPr txBox="1">
              <a:spLocks noChangeAspect="1" noChangeArrowheads="1"/>
            </p:cNvSpPr>
            <p:nvPr/>
          </p:nvSpPr>
          <p:spPr bwMode="auto">
            <a:xfrm>
              <a:off x="2244" y="3532"/>
              <a:ext cx="156" cy="192"/>
            </a:xfrm>
            <a:prstGeom prst="rect">
              <a:avLst/>
            </a:prstGeom>
            <a:noFill/>
            <a:ln w="9525">
              <a:noFill/>
              <a:miter lim="800000"/>
              <a:headEnd/>
              <a:tailEnd/>
            </a:ln>
          </p:spPr>
          <p:txBody>
            <a:bodyP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kumimoji="0" lang="en-US" altLang="zh-CN" sz="1400" b="1">
                  <a:solidFill>
                    <a:srgbClr val="FFFFFF"/>
                  </a:solidFill>
                  <a:effectLst>
                    <a:outerShdw blurRad="38100" dist="38100" dir="2700000" algn="tl">
                      <a:srgbClr val="C0C0C0"/>
                    </a:outerShdw>
                  </a:effectLst>
                  <a:latin typeface="华文细黑" pitchFamily="2" charset="-122"/>
                  <a:ea typeface="华文细黑" pitchFamily="2" charset="-122"/>
                </a:rPr>
                <a:t>4</a:t>
              </a:r>
            </a:p>
          </p:txBody>
        </p:sp>
      </p:grpSp>
    </p:spTree>
    <p:extLst>
      <p:ext uri="{BB962C8B-B14F-4D97-AF65-F5344CB8AC3E}">
        <p14:creationId xmlns:p14="http://schemas.microsoft.com/office/powerpoint/2010/main" val="3228979191"/>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1250" name="Group 197"/>
          <p:cNvGrpSpPr>
            <a:grpSpLocks/>
          </p:cNvGrpSpPr>
          <p:nvPr/>
        </p:nvGrpSpPr>
        <p:grpSpPr bwMode="auto">
          <a:xfrm>
            <a:off x="3635375" y="4149725"/>
            <a:ext cx="252413" cy="274638"/>
            <a:chOff x="2243" y="3532"/>
            <a:chExt cx="172" cy="203"/>
          </a:xfrm>
        </p:grpSpPr>
        <p:grpSp>
          <p:nvGrpSpPr>
            <p:cNvPr id="181251" name="Group 36"/>
            <p:cNvGrpSpPr>
              <a:grpSpLocks/>
            </p:cNvGrpSpPr>
            <p:nvPr/>
          </p:nvGrpSpPr>
          <p:grpSpPr bwMode="auto">
            <a:xfrm>
              <a:off x="2256" y="3552"/>
              <a:ext cx="159" cy="158"/>
              <a:chOff x="1596" y="1152"/>
              <a:chExt cx="518" cy="516"/>
            </a:xfrm>
          </p:grpSpPr>
          <p:sp>
            <p:nvSpPr>
              <p:cNvPr id="181252" name="Oval 37"/>
              <p:cNvSpPr>
                <a:spLocks noChangeArrowheads="1"/>
              </p:cNvSpPr>
              <p:nvPr/>
            </p:nvSpPr>
            <p:spPr bwMode="gray">
              <a:xfrm>
                <a:off x="1596" y="1154"/>
                <a:ext cx="518" cy="514"/>
              </a:xfrm>
              <a:prstGeom prst="ellipse">
                <a:avLst/>
              </a:prstGeom>
              <a:solidFill>
                <a:srgbClr val="1E7BB4"/>
              </a:solidFill>
              <a:ln w="28575" algn="ctr">
                <a:solidFill>
                  <a:srgbClr val="F8F8F8">
                    <a:alpha val="70195"/>
                  </a:srgbClr>
                </a:solidFill>
                <a:round/>
                <a:headEnd/>
                <a:tailEnd/>
              </a:ln>
            </p:spPr>
            <p:txBody>
              <a:bodyPr wrap="none" anchor="ct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zh-CN" sz="1600">
                  <a:latin typeface="华文细黑" pitchFamily="2" charset="-122"/>
                  <a:ea typeface="华文细黑" pitchFamily="2" charset="-122"/>
                </a:endParaRPr>
              </a:p>
            </p:txBody>
          </p:sp>
          <p:pic>
            <p:nvPicPr>
              <p:cNvPr id="181253" name="Picture 38" descr="cir_lighteffect0"/>
              <p:cNvPicPr>
                <a:picLocks noChangeArrowheads="1"/>
              </p:cNvPicPr>
              <p:nvPr/>
            </p:nvPicPr>
            <p:blipFill>
              <a:blip r:embed="rId3">
                <a:lum bright="18000" contrast="-12000"/>
                <a:extLst>
                  <a:ext uri="{28A0092B-C50C-407E-A947-70E740481C1C}">
                    <a14:useLocalDpi xmlns:a14="http://schemas.microsoft.com/office/drawing/2010/main" val="0"/>
                  </a:ext>
                </a:extLst>
              </a:blip>
              <a:srcRect/>
              <a:stretch>
                <a:fillRect/>
              </a:stretch>
            </p:blipFill>
            <p:spPr bwMode="gray">
              <a:xfrm>
                <a:off x="1609" y="1152"/>
                <a:ext cx="484" cy="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 name="TextBox 24"/>
            <p:cNvSpPr txBox="1">
              <a:spLocks noChangeArrowheads="1"/>
            </p:cNvSpPr>
            <p:nvPr/>
          </p:nvSpPr>
          <p:spPr bwMode="auto">
            <a:xfrm>
              <a:off x="2243" y="3532"/>
              <a:ext cx="157" cy="203"/>
            </a:xfrm>
            <a:prstGeom prst="rect">
              <a:avLst/>
            </a:prstGeom>
            <a:noFill/>
            <a:ln w="9525">
              <a:noFill/>
              <a:miter lim="800000"/>
              <a:headEnd/>
              <a:tailEnd/>
            </a:ln>
          </p:spPr>
          <p:txBody>
            <a:bodyP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kumimoji="0" lang="en-US" altLang="zh-CN" sz="1200" b="1">
                  <a:solidFill>
                    <a:srgbClr val="FFFFFF"/>
                  </a:solidFill>
                  <a:effectLst>
                    <a:outerShdw blurRad="38100" dist="38100" dir="2700000" algn="tl">
                      <a:srgbClr val="C0C0C0"/>
                    </a:outerShdw>
                  </a:effectLst>
                  <a:latin typeface="华文细黑" pitchFamily="2" charset="-122"/>
                  <a:ea typeface="华文细黑" pitchFamily="2" charset="-122"/>
                </a:rPr>
                <a:t>5</a:t>
              </a:r>
            </a:p>
          </p:txBody>
        </p:sp>
      </p:grpSp>
      <p:sp>
        <p:nvSpPr>
          <p:cNvPr id="181255" name="Rectangle 2"/>
          <p:cNvSpPr>
            <a:spLocks noGrp="1" noChangeArrowheads="1"/>
          </p:cNvSpPr>
          <p:nvPr>
            <p:ph type="title"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eaLnBrk="1" hangingPunct="1"/>
            <a:r>
              <a:rPr lang="zh-CN" altLang="en-US" smtClean="0">
                <a:effectLst/>
                <a:latin typeface="Arial" pitchFamily="34" charset="0"/>
                <a:ea typeface="黑体" pitchFamily="49" charset="-122"/>
              </a:rPr>
              <a:t>城域网应用</a:t>
            </a:r>
          </a:p>
        </p:txBody>
      </p:sp>
      <p:sp>
        <p:nvSpPr>
          <p:cNvPr id="181256" name="Rectangle 3"/>
          <p:cNvSpPr>
            <a:spLocks noChangeArrowheads="1"/>
          </p:cNvSpPr>
          <p:nvPr/>
        </p:nvSpPr>
        <p:spPr bwMode="auto">
          <a:xfrm>
            <a:off x="4716463" y="1716088"/>
            <a:ext cx="4392612" cy="3584575"/>
          </a:xfrm>
          <a:prstGeom prst="rect">
            <a:avLst/>
          </a:prstGeom>
          <a:noFill/>
          <a:ln>
            <a:noFill/>
          </a:ln>
          <a:effectLst>
            <a:prstShdw prst="shdw17" dist="17961" dir="2700000">
              <a:srgbClr val="708688"/>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a:spAutoFit/>
          </a:bodyPr>
          <a:lstStyle>
            <a:lvl1pPr marL="342900" indent="-342900"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lnSpc>
                <a:spcPct val="130000"/>
              </a:lnSpc>
              <a:buClr>
                <a:srgbClr val="CC0000"/>
              </a:buClr>
              <a:buFont typeface="Wingdings" pitchFamily="2" charset="2"/>
              <a:buAutoNum type="arabicPlain"/>
            </a:pPr>
            <a:r>
              <a:rPr kumimoji="0" lang="en-US" altLang="zh-CN" sz="1600" b="1" dirty="0">
                <a:latin typeface="华文细黑" pitchFamily="2" charset="-122"/>
                <a:ea typeface="华文细黑" pitchFamily="2" charset="-122"/>
              </a:rPr>
              <a:t>S10500</a:t>
            </a:r>
            <a:r>
              <a:rPr kumimoji="0" lang="zh-CN" altLang="en-US" sz="1600" b="1" dirty="0">
                <a:latin typeface="华文细黑" pitchFamily="2" charset="-122"/>
                <a:ea typeface="华文细黑" pitchFamily="2" charset="-122"/>
              </a:rPr>
              <a:t>组建</a:t>
            </a:r>
            <a:r>
              <a:rPr kumimoji="0" lang="en-US" altLang="zh-CN" sz="1600" b="1" dirty="0">
                <a:latin typeface="华文细黑" pitchFamily="2" charset="-122"/>
                <a:ea typeface="华文细黑" pitchFamily="2" charset="-122"/>
              </a:rPr>
              <a:t>40G</a:t>
            </a:r>
            <a:r>
              <a:rPr kumimoji="0" lang="zh-CN" altLang="en-US" sz="1600" b="1" dirty="0">
                <a:latin typeface="华文细黑" pitchFamily="2" charset="-122"/>
                <a:ea typeface="华文细黑" pitchFamily="2" charset="-122"/>
              </a:rPr>
              <a:t>无阻塞城域网</a:t>
            </a:r>
          </a:p>
          <a:p>
            <a:pPr eaLnBrk="1" hangingPunct="1">
              <a:lnSpc>
                <a:spcPct val="130000"/>
              </a:lnSpc>
              <a:buClr>
                <a:srgbClr val="CC0000"/>
              </a:buClr>
              <a:buFont typeface="Wingdings" pitchFamily="2" charset="2"/>
              <a:buAutoNum type="arabicPlain"/>
            </a:pPr>
            <a:r>
              <a:rPr kumimoji="0" lang="en-US" altLang="zh-CN" sz="1600" b="1" dirty="0">
                <a:latin typeface="华文细黑" pitchFamily="2" charset="-122"/>
                <a:ea typeface="华文细黑" pitchFamily="2" charset="-122"/>
              </a:rPr>
              <a:t>S10500</a:t>
            </a:r>
            <a:r>
              <a:rPr kumimoji="0" lang="zh-CN" altLang="en-US" sz="1600" b="1" dirty="0">
                <a:latin typeface="华文细黑" pitchFamily="2" charset="-122"/>
                <a:ea typeface="华文细黑" pitchFamily="2" charset="-122"/>
              </a:rPr>
              <a:t>支持基于硬件的</a:t>
            </a:r>
            <a:r>
              <a:rPr kumimoji="0" lang="en-US" altLang="zh-CN" sz="1600" b="1" dirty="0">
                <a:latin typeface="华文细黑" pitchFamily="2" charset="-122"/>
                <a:ea typeface="华文细黑" pitchFamily="2" charset="-122"/>
              </a:rPr>
              <a:t>MPLS VPN</a:t>
            </a:r>
            <a:r>
              <a:rPr kumimoji="0" lang="zh-CN" altLang="en-US" sz="1600" b="1" dirty="0">
                <a:latin typeface="华文细黑" pitchFamily="2" charset="-122"/>
                <a:ea typeface="华文细黑" pitchFamily="2" charset="-122"/>
              </a:rPr>
              <a:t>、</a:t>
            </a:r>
            <a:r>
              <a:rPr kumimoji="0" lang="en-US" altLang="zh-CN" sz="1600" b="1" dirty="0">
                <a:latin typeface="华文细黑" pitchFamily="2" charset="-122"/>
                <a:ea typeface="华文细黑" pitchFamily="2" charset="-122"/>
              </a:rPr>
              <a:t>IPv4</a:t>
            </a:r>
            <a:r>
              <a:rPr kumimoji="0" lang="zh-CN" altLang="en-US" sz="1600" b="1" dirty="0">
                <a:latin typeface="华文细黑" pitchFamily="2" charset="-122"/>
                <a:ea typeface="华文细黑" pitchFamily="2" charset="-122"/>
              </a:rPr>
              <a:t>、</a:t>
            </a:r>
            <a:r>
              <a:rPr kumimoji="0" lang="en-US" altLang="zh-CN" sz="1600" b="1" dirty="0">
                <a:latin typeface="华文细黑" pitchFamily="2" charset="-122"/>
                <a:ea typeface="华文细黑" pitchFamily="2" charset="-122"/>
              </a:rPr>
              <a:t>IPv6</a:t>
            </a:r>
            <a:r>
              <a:rPr kumimoji="0" lang="zh-CN" altLang="en-US" sz="1600" b="1" dirty="0">
                <a:latin typeface="华文细黑" pitchFamily="2" charset="-122"/>
                <a:ea typeface="华文细黑" pitchFamily="2" charset="-122"/>
              </a:rPr>
              <a:t>转发，满足多业务承载的需求</a:t>
            </a:r>
          </a:p>
          <a:p>
            <a:pPr eaLnBrk="1" hangingPunct="1">
              <a:lnSpc>
                <a:spcPct val="130000"/>
              </a:lnSpc>
              <a:buClr>
                <a:srgbClr val="CC0000"/>
              </a:buClr>
              <a:buFont typeface="Wingdings" pitchFamily="2" charset="2"/>
              <a:buAutoNum type="arabicPlain"/>
            </a:pPr>
            <a:r>
              <a:rPr kumimoji="0" lang="zh-CN" altLang="en-US" sz="1600" b="1" dirty="0">
                <a:latin typeface="华文细黑" pitchFamily="2" charset="-122"/>
                <a:ea typeface="华文细黑" pitchFamily="2" charset="-122"/>
              </a:rPr>
              <a:t>虚拟园区网解决方案，为用户提供简单、安全、可靠性园区网络</a:t>
            </a:r>
          </a:p>
          <a:p>
            <a:pPr eaLnBrk="1" hangingPunct="1">
              <a:lnSpc>
                <a:spcPct val="130000"/>
              </a:lnSpc>
              <a:buClr>
                <a:srgbClr val="CC0000"/>
              </a:buClr>
              <a:buFont typeface="Wingdings" pitchFamily="2" charset="2"/>
              <a:buAutoNum type="arabicPlain"/>
            </a:pPr>
            <a:r>
              <a:rPr kumimoji="0" lang="zh-CN" altLang="en-US" sz="1600" b="1" dirty="0">
                <a:latin typeface="华文细黑" pitchFamily="2" charset="-122"/>
                <a:ea typeface="华文细黑" pitchFamily="2" charset="-122"/>
              </a:rPr>
              <a:t>新一代数据中心解决方案，为用户提供标准化、虚拟化、智能化的数据中心</a:t>
            </a:r>
          </a:p>
          <a:p>
            <a:pPr eaLnBrk="1" hangingPunct="1">
              <a:lnSpc>
                <a:spcPct val="130000"/>
              </a:lnSpc>
              <a:buClr>
                <a:srgbClr val="CC0000"/>
              </a:buClr>
              <a:buFont typeface="Wingdings" pitchFamily="2" charset="2"/>
              <a:buAutoNum type="arabicPlain"/>
            </a:pPr>
            <a:r>
              <a:rPr kumimoji="0" lang="zh-CN" altLang="en-US" sz="1600" b="1" dirty="0">
                <a:latin typeface="华文细黑" pitchFamily="2" charset="-122"/>
                <a:ea typeface="华文细黑" pitchFamily="2" charset="-122"/>
              </a:rPr>
              <a:t>通过灾备数据中心，实现用户关键业务的永不中断</a:t>
            </a:r>
          </a:p>
          <a:p>
            <a:pPr eaLnBrk="1" hangingPunct="1">
              <a:lnSpc>
                <a:spcPct val="130000"/>
              </a:lnSpc>
              <a:buClr>
                <a:srgbClr val="CC0000"/>
              </a:buClr>
              <a:buFont typeface="Wingdings" pitchFamily="2" charset="2"/>
              <a:buAutoNum type="arabicPlain"/>
            </a:pPr>
            <a:r>
              <a:rPr kumimoji="0" lang="zh-CN" altLang="en-US" sz="1600" b="1" dirty="0">
                <a:latin typeface="华文细黑" pitchFamily="2" charset="-122"/>
                <a:ea typeface="华文细黑" pitchFamily="2" charset="-122"/>
              </a:rPr>
              <a:t>通过</a:t>
            </a:r>
            <a:r>
              <a:rPr kumimoji="0" lang="en-US" altLang="zh-CN" sz="1600" b="1" dirty="0" err="1">
                <a:latin typeface="华文细黑" pitchFamily="2" charset="-122"/>
                <a:ea typeface="华文细黑" pitchFamily="2" charset="-122"/>
              </a:rPr>
              <a:t>iMC</a:t>
            </a:r>
            <a:r>
              <a:rPr kumimoji="0" lang="zh-CN" altLang="en-US" sz="1600" b="1" dirty="0">
                <a:latin typeface="华文细黑" pitchFamily="2" charset="-122"/>
                <a:ea typeface="华文细黑" pitchFamily="2" charset="-122"/>
              </a:rPr>
              <a:t>智能管理平台实现基于资源、用户和业务的统一管理</a:t>
            </a:r>
          </a:p>
        </p:txBody>
      </p:sp>
      <p:sp>
        <p:nvSpPr>
          <p:cNvPr id="181257" name="Line 4"/>
          <p:cNvSpPr>
            <a:spLocks noChangeAspect="1" noChangeShapeType="1"/>
          </p:cNvSpPr>
          <p:nvPr/>
        </p:nvSpPr>
        <p:spPr bwMode="auto">
          <a:xfrm>
            <a:off x="4168775" y="3665538"/>
            <a:ext cx="0" cy="801687"/>
          </a:xfrm>
          <a:prstGeom prst="line">
            <a:avLst/>
          </a:prstGeom>
          <a:noFill/>
          <a:ln w="12700">
            <a:solidFill>
              <a:srgbClr val="00336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1258" name="Line 5"/>
          <p:cNvSpPr>
            <a:spLocks noChangeAspect="1" noChangeShapeType="1"/>
          </p:cNvSpPr>
          <p:nvPr/>
        </p:nvSpPr>
        <p:spPr bwMode="auto">
          <a:xfrm>
            <a:off x="4116388" y="3732213"/>
            <a:ext cx="0" cy="801687"/>
          </a:xfrm>
          <a:prstGeom prst="line">
            <a:avLst/>
          </a:prstGeom>
          <a:noFill/>
          <a:ln w="12700">
            <a:solidFill>
              <a:srgbClr val="00336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1259" name="Line 6"/>
          <p:cNvSpPr>
            <a:spLocks noChangeAspect="1" noChangeShapeType="1"/>
          </p:cNvSpPr>
          <p:nvPr/>
        </p:nvSpPr>
        <p:spPr bwMode="auto">
          <a:xfrm>
            <a:off x="1246188" y="4000500"/>
            <a:ext cx="0" cy="333375"/>
          </a:xfrm>
          <a:prstGeom prst="line">
            <a:avLst/>
          </a:prstGeom>
          <a:noFill/>
          <a:ln w="12700">
            <a:solidFill>
              <a:srgbClr val="00336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1260" name="Line 7"/>
          <p:cNvSpPr>
            <a:spLocks noChangeAspect="1" noChangeShapeType="1"/>
          </p:cNvSpPr>
          <p:nvPr/>
        </p:nvSpPr>
        <p:spPr bwMode="auto">
          <a:xfrm>
            <a:off x="1458913" y="4065588"/>
            <a:ext cx="0" cy="268287"/>
          </a:xfrm>
          <a:prstGeom prst="line">
            <a:avLst/>
          </a:prstGeom>
          <a:noFill/>
          <a:ln w="12700">
            <a:solidFill>
              <a:srgbClr val="00336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1261" name="Line 8"/>
          <p:cNvSpPr>
            <a:spLocks noChangeAspect="1" noChangeShapeType="1"/>
          </p:cNvSpPr>
          <p:nvPr/>
        </p:nvSpPr>
        <p:spPr bwMode="auto">
          <a:xfrm>
            <a:off x="3000375" y="2800350"/>
            <a:ext cx="1009650" cy="0"/>
          </a:xfrm>
          <a:prstGeom prst="line">
            <a:avLst/>
          </a:prstGeom>
          <a:noFill/>
          <a:ln w="12700">
            <a:solidFill>
              <a:srgbClr val="00336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1262" name="Line 9"/>
          <p:cNvSpPr>
            <a:spLocks noChangeAspect="1" noChangeShapeType="1"/>
          </p:cNvSpPr>
          <p:nvPr/>
        </p:nvSpPr>
        <p:spPr bwMode="auto">
          <a:xfrm flipV="1">
            <a:off x="4010025" y="2332038"/>
            <a:ext cx="0" cy="46831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1263" name="Line 10"/>
          <p:cNvSpPr>
            <a:spLocks noChangeAspect="1" noChangeShapeType="1"/>
          </p:cNvSpPr>
          <p:nvPr/>
        </p:nvSpPr>
        <p:spPr bwMode="auto">
          <a:xfrm>
            <a:off x="3054350" y="2865438"/>
            <a:ext cx="1062038" cy="0"/>
          </a:xfrm>
          <a:prstGeom prst="line">
            <a:avLst/>
          </a:prstGeom>
          <a:noFill/>
          <a:ln w="12700">
            <a:solidFill>
              <a:srgbClr val="00336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1264" name="Line 11"/>
          <p:cNvSpPr>
            <a:spLocks noChangeAspect="1" noChangeShapeType="1"/>
          </p:cNvSpPr>
          <p:nvPr/>
        </p:nvSpPr>
        <p:spPr bwMode="auto">
          <a:xfrm flipV="1">
            <a:off x="4116388" y="2398713"/>
            <a:ext cx="0" cy="46672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1265" name="Line 12"/>
          <p:cNvSpPr>
            <a:spLocks noChangeAspect="1" noChangeShapeType="1"/>
          </p:cNvSpPr>
          <p:nvPr/>
        </p:nvSpPr>
        <p:spPr bwMode="auto">
          <a:xfrm>
            <a:off x="2628900" y="2400300"/>
            <a:ext cx="0" cy="26511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1266" name="Line 13"/>
          <p:cNvSpPr>
            <a:spLocks noChangeAspect="1" noChangeShapeType="1"/>
          </p:cNvSpPr>
          <p:nvPr/>
        </p:nvSpPr>
        <p:spPr bwMode="auto">
          <a:xfrm>
            <a:off x="2681288" y="2400300"/>
            <a:ext cx="0" cy="26511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1267" name="Line 14"/>
          <p:cNvSpPr>
            <a:spLocks noChangeAspect="1" noChangeShapeType="1"/>
          </p:cNvSpPr>
          <p:nvPr/>
        </p:nvSpPr>
        <p:spPr bwMode="auto">
          <a:xfrm>
            <a:off x="981075" y="1531938"/>
            <a:ext cx="636588" cy="0"/>
          </a:xfrm>
          <a:prstGeom prst="line">
            <a:avLst/>
          </a:prstGeom>
          <a:noFill/>
          <a:ln w="12700">
            <a:solidFill>
              <a:srgbClr val="00336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1268" name="Line 15"/>
          <p:cNvSpPr>
            <a:spLocks noChangeAspect="1" noChangeShapeType="1"/>
          </p:cNvSpPr>
          <p:nvPr/>
        </p:nvSpPr>
        <p:spPr bwMode="auto">
          <a:xfrm>
            <a:off x="1617663" y="1531938"/>
            <a:ext cx="0" cy="1200150"/>
          </a:xfrm>
          <a:prstGeom prst="line">
            <a:avLst/>
          </a:prstGeom>
          <a:noFill/>
          <a:ln w="12700">
            <a:solidFill>
              <a:srgbClr val="00336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1269" name="Line 16"/>
          <p:cNvSpPr>
            <a:spLocks noChangeAspect="1" noChangeShapeType="1"/>
          </p:cNvSpPr>
          <p:nvPr/>
        </p:nvSpPr>
        <p:spPr bwMode="auto">
          <a:xfrm>
            <a:off x="1617663" y="2732088"/>
            <a:ext cx="531812" cy="0"/>
          </a:xfrm>
          <a:prstGeom prst="line">
            <a:avLst/>
          </a:prstGeom>
          <a:noFill/>
          <a:ln w="12700">
            <a:solidFill>
              <a:srgbClr val="00336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1270" name="Line 17"/>
          <p:cNvSpPr>
            <a:spLocks noChangeAspect="1" noChangeShapeType="1"/>
          </p:cNvSpPr>
          <p:nvPr/>
        </p:nvSpPr>
        <p:spPr bwMode="auto">
          <a:xfrm>
            <a:off x="927100" y="1598613"/>
            <a:ext cx="638175" cy="0"/>
          </a:xfrm>
          <a:prstGeom prst="line">
            <a:avLst/>
          </a:prstGeom>
          <a:noFill/>
          <a:ln w="12700">
            <a:solidFill>
              <a:srgbClr val="00336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1271" name="Line 18"/>
          <p:cNvSpPr>
            <a:spLocks noChangeAspect="1" noChangeShapeType="1"/>
          </p:cNvSpPr>
          <p:nvPr/>
        </p:nvSpPr>
        <p:spPr bwMode="auto">
          <a:xfrm>
            <a:off x="1565275" y="1598613"/>
            <a:ext cx="0" cy="1200150"/>
          </a:xfrm>
          <a:prstGeom prst="line">
            <a:avLst/>
          </a:prstGeom>
          <a:noFill/>
          <a:ln w="12700">
            <a:solidFill>
              <a:srgbClr val="00336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1272" name="Line 19"/>
          <p:cNvSpPr>
            <a:spLocks noChangeAspect="1" noChangeShapeType="1"/>
          </p:cNvSpPr>
          <p:nvPr/>
        </p:nvSpPr>
        <p:spPr bwMode="auto">
          <a:xfrm>
            <a:off x="1565275" y="2798763"/>
            <a:ext cx="530225" cy="0"/>
          </a:xfrm>
          <a:prstGeom prst="line">
            <a:avLst/>
          </a:prstGeom>
          <a:noFill/>
          <a:ln w="12700">
            <a:solidFill>
              <a:srgbClr val="00336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1273" name="Line 20"/>
          <p:cNvSpPr>
            <a:spLocks noChangeAspect="1" noChangeShapeType="1"/>
          </p:cNvSpPr>
          <p:nvPr/>
        </p:nvSpPr>
        <p:spPr bwMode="auto">
          <a:xfrm flipH="1">
            <a:off x="2733675" y="3800475"/>
            <a:ext cx="0" cy="533400"/>
          </a:xfrm>
          <a:prstGeom prst="line">
            <a:avLst/>
          </a:prstGeom>
          <a:noFill/>
          <a:ln w="12700">
            <a:solidFill>
              <a:srgbClr val="003366"/>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81274" name="Line 21"/>
          <p:cNvSpPr>
            <a:spLocks noChangeAspect="1" noChangeShapeType="1"/>
          </p:cNvSpPr>
          <p:nvPr/>
        </p:nvSpPr>
        <p:spPr bwMode="auto">
          <a:xfrm flipH="1">
            <a:off x="2787650" y="3800475"/>
            <a:ext cx="0" cy="533400"/>
          </a:xfrm>
          <a:prstGeom prst="line">
            <a:avLst/>
          </a:prstGeom>
          <a:noFill/>
          <a:ln w="12700">
            <a:solidFill>
              <a:srgbClr val="003366"/>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81275" name="Line 22"/>
          <p:cNvSpPr>
            <a:spLocks noChangeAspect="1" noChangeShapeType="1"/>
          </p:cNvSpPr>
          <p:nvPr/>
        </p:nvSpPr>
        <p:spPr bwMode="auto">
          <a:xfrm>
            <a:off x="3000375" y="3665538"/>
            <a:ext cx="1168400" cy="0"/>
          </a:xfrm>
          <a:prstGeom prst="line">
            <a:avLst/>
          </a:prstGeom>
          <a:noFill/>
          <a:ln w="12700">
            <a:solidFill>
              <a:srgbClr val="00336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1276" name="Line 23"/>
          <p:cNvSpPr>
            <a:spLocks noChangeAspect="1" noChangeShapeType="1"/>
          </p:cNvSpPr>
          <p:nvPr/>
        </p:nvSpPr>
        <p:spPr bwMode="auto">
          <a:xfrm flipV="1">
            <a:off x="2946400" y="3733800"/>
            <a:ext cx="1169988" cy="0"/>
          </a:xfrm>
          <a:prstGeom prst="line">
            <a:avLst/>
          </a:prstGeom>
          <a:noFill/>
          <a:ln w="12700">
            <a:solidFill>
              <a:srgbClr val="00336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1277" name="Line 24"/>
          <p:cNvSpPr>
            <a:spLocks noChangeAspect="1" noChangeShapeType="1"/>
          </p:cNvSpPr>
          <p:nvPr/>
        </p:nvSpPr>
        <p:spPr bwMode="auto">
          <a:xfrm>
            <a:off x="2255838" y="3865563"/>
            <a:ext cx="0" cy="134937"/>
          </a:xfrm>
          <a:prstGeom prst="line">
            <a:avLst/>
          </a:prstGeom>
          <a:noFill/>
          <a:ln w="12700">
            <a:solidFill>
              <a:srgbClr val="00336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1278" name="Line 25"/>
          <p:cNvSpPr>
            <a:spLocks noChangeAspect="1" noChangeShapeType="1"/>
          </p:cNvSpPr>
          <p:nvPr/>
        </p:nvSpPr>
        <p:spPr bwMode="auto">
          <a:xfrm>
            <a:off x="2309813" y="3865563"/>
            <a:ext cx="0" cy="200025"/>
          </a:xfrm>
          <a:prstGeom prst="line">
            <a:avLst/>
          </a:prstGeom>
          <a:noFill/>
          <a:ln w="12700">
            <a:solidFill>
              <a:srgbClr val="00336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1279" name="AutoShape 60"/>
          <p:cNvSpPr>
            <a:spLocks noChangeAspect="1" noChangeArrowheads="1"/>
          </p:cNvSpPr>
          <p:nvPr/>
        </p:nvSpPr>
        <p:spPr bwMode="auto">
          <a:xfrm>
            <a:off x="3584575" y="1398588"/>
            <a:ext cx="1008063" cy="1311275"/>
          </a:xfrm>
          <a:prstGeom prst="roundRect">
            <a:avLst>
              <a:gd name="adj" fmla="val 185"/>
            </a:avLst>
          </a:prstGeom>
          <a:gradFill rotWithShape="1">
            <a:gsLst>
              <a:gs pos="0">
                <a:srgbClr val="FFFFFF"/>
              </a:gs>
              <a:gs pos="100000">
                <a:srgbClr val="9966FF"/>
              </a:gs>
            </a:gsLst>
            <a:path path="shape">
              <a:fillToRect l="50000" t="50000" r="50000" b="50000"/>
            </a:path>
          </a:gradFill>
          <a:ln>
            <a:noFill/>
          </a:ln>
          <a:extLst>
            <a:ext uri="{91240B29-F687-4F45-9708-019B960494DF}">
              <a14:hiddenLine xmlns:a14="http://schemas.microsoft.com/office/drawing/2010/main" w="9525" algn="ctr">
                <a:solidFill>
                  <a:srgbClr val="000000"/>
                </a:solidFill>
                <a:round/>
                <a:headEnd/>
                <a:tailEnd/>
              </a14:hiddenLine>
            </a:ext>
          </a:extLst>
        </p:spPr>
        <p:txBody>
          <a:bodyPr wrap="none" anchor="ct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zh-CN" sz="1800">
              <a:solidFill>
                <a:srgbClr val="0099CC"/>
              </a:solidFill>
              <a:latin typeface="华文细黑" pitchFamily="2" charset="-122"/>
              <a:ea typeface="华文细黑" pitchFamily="2" charset="-122"/>
            </a:endParaRPr>
          </a:p>
        </p:txBody>
      </p:sp>
      <p:pic>
        <p:nvPicPr>
          <p:cNvPr id="181280" name="Picture 726" descr="云(色2)"/>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565275" y="2600325"/>
            <a:ext cx="1797050" cy="1287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1281" name="Oval 28"/>
          <p:cNvSpPr>
            <a:spLocks noChangeAspect="1" noChangeArrowheads="1"/>
          </p:cNvSpPr>
          <p:nvPr/>
        </p:nvSpPr>
        <p:spPr bwMode="auto">
          <a:xfrm>
            <a:off x="1884363" y="2932113"/>
            <a:ext cx="1116012" cy="733425"/>
          </a:xfrm>
          <a:prstGeom prst="ellipse">
            <a:avLst/>
          </a:prstGeom>
          <a:noFill/>
          <a:ln w="635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81282" name="Text Box 324"/>
          <p:cNvSpPr txBox="1">
            <a:spLocks noChangeAspect="1" noChangeArrowheads="1"/>
          </p:cNvSpPr>
          <p:nvPr/>
        </p:nvSpPr>
        <p:spPr bwMode="auto">
          <a:xfrm>
            <a:off x="3027363" y="3048000"/>
            <a:ext cx="280987"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ctr" eaLnBrk="1" hangingPunct="1">
              <a:spcBef>
                <a:spcPct val="50000"/>
              </a:spcBef>
            </a:pPr>
            <a:r>
              <a:rPr kumimoji="0" lang="zh-CN" altLang="en-US" sz="900" b="1">
                <a:solidFill>
                  <a:srgbClr val="000000"/>
                </a:solidFill>
                <a:latin typeface="华文细黑" pitchFamily="2" charset="-122"/>
                <a:ea typeface="华文细黑" pitchFamily="2" charset="-122"/>
              </a:rPr>
              <a:t>城域网</a:t>
            </a:r>
          </a:p>
        </p:txBody>
      </p:sp>
      <p:grpSp>
        <p:nvGrpSpPr>
          <p:cNvPr id="181283" name="Group 30"/>
          <p:cNvGrpSpPr>
            <a:grpSpLocks/>
          </p:cNvGrpSpPr>
          <p:nvPr/>
        </p:nvGrpSpPr>
        <p:grpSpPr bwMode="auto">
          <a:xfrm>
            <a:off x="1692275" y="2852738"/>
            <a:ext cx="252413" cy="274637"/>
            <a:chOff x="2243" y="3532"/>
            <a:chExt cx="172" cy="202"/>
          </a:xfrm>
        </p:grpSpPr>
        <p:grpSp>
          <p:nvGrpSpPr>
            <p:cNvPr id="181284" name="Group 36"/>
            <p:cNvGrpSpPr>
              <a:grpSpLocks/>
            </p:cNvGrpSpPr>
            <p:nvPr/>
          </p:nvGrpSpPr>
          <p:grpSpPr bwMode="auto">
            <a:xfrm>
              <a:off x="2256" y="3552"/>
              <a:ext cx="159" cy="158"/>
              <a:chOff x="1596" y="1152"/>
              <a:chExt cx="518" cy="516"/>
            </a:xfrm>
          </p:grpSpPr>
          <p:sp>
            <p:nvSpPr>
              <p:cNvPr id="181285" name="Oval 37"/>
              <p:cNvSpPr>
                <a:spLocks noChangeArrowheads="1"/>
              </p:cNvSpPr>
              <p:nvPr/>
            </p:nvSpPr>
            <p:spPr bwMode="gray">
              <a:xfrm>
                <a:off x="1596" y="1154"/>
                <a:ext cx="518" cy="514"/>
              </a:xfrm>
              <a:prstGeom prst="ellipse">
                <a:avLst/>
              </a:prstGeom>
              <a:solidFill>
                <a:srgbClr val="1E7BB4"/>
              </a:solidFill>
              <a:ln w="28575" algn="ctr">
                <a:solidFill>
                  <a:srgbClr val="F8F8F8">
                    <a:alpha val="70195"/>
                  </a:srgbClr>
                </a:solidFill>
                <a:round/>
                <a:headEnd/>
                <a:tailEnd/>
              </a:ln>
            </p:spPr>
            <p:txBody>
              <a:bodyPr wrap="none" anchor="ct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zh-CN" sz="1600">
                  <a:latin typeface="华文细黑" pitchFamily="2" charset="-122"/>
                  <a:ea typeface="华文细黑" pitchFamily="2" charset="-122"/>
                </a:endParaRPr>
              </a:p>
            </p:txBody>
          </p:sp>
          <p:pic>
            <p:nvPicPr>
              <p:cNvPr id="181286" name="Picture 38" descr="cir_lighteffect0"/>
              <p:cNvPicPr>
                <a:picLocks noChangeArrowheads="1"/>
              </p:cNvPicPr>
              <p:nvPr/>
            </p:nvPicPr>
            <p:blipFill>
              <a:blip r:embed="rId5">
                <a:lum bright="18000" contrast="-12000"/>
                <a:extLst>
                  <a:ext uri="{28A0092B-C50C-407E-A947-70E740481C1C}">
                    <a14:useLocalDpi xmlns:a14="http://schemas.microsoft.com/office/drawing/2010/main" val="0"/>
                  </a:ext>
                </a:extLst>
              </a:blip>
              <a:srcRect/>
              <a:stretch>
                <a:fillRect/>
              </a:stretch>
            </p:blipFill>
            <p:spPr bwMode="gray">
              <a:xfrm>
                <a:off x="1609" y="1152"/>
                <a:ext cx="484" cy="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 name="TextBox 24"/>
            <p:cNvSpPr txBox="1">
              <a:spLocks noChangeArrowheads="1"/>
            </p:cNvSpPr>
            <p:nvPr/>
          </p:nvSpPr>
          <p:spPr bwMode="auto">
            <a:xfrm>
              <a:off x="2243" y="3532"/>
              <a:ext cx="157" cy="202"/>
            </a:xfrm>
            <a:prstGeom prst="rect">
              <a:avLst/>
            </a:prstGeom>
            <a:noFill/>
            <a:ln w="9525">
              <a:noFill/>
              <a:miter lim="800000"/>
              <a:headEnd/>
              <a:tailEnd/>
            </a:ln>
          </p:spPr>
          <p:txBody>
            <a:bodyP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kumimoji="0" lang="en-US" altLang="zh-CN" sz="1200" b="1">
                  <a:solidFill>
                    <a:srgbClr val="FFFFFF"/>
                  </a:solidFill>
                  <a:effectLst>
                    <a:outerShdw blurRad="38100" dist="38100" dir="2700000" algn="tl">
                      <a:srgbClr val="C0C0C0"/>
                    </a:outerShdw>
                  </a:effectLst>
                  <a:latin typeface="华文细黑" pitchFamily="2" charset="-122"/>
                  <a:ea typeface="华文细黑" pitchFamily="2" charset="-122"/>
                </a:rPr>
                <a:t>1</a:t>
              </a:r>
            </a:p>
          </p:txBody>
        </p:sp>
      </p:grpSp>
      <p:pic>
        <p:nvPicPr>
          <p:cNvPr id="181288" name="Picture 35" descr="S10508-V_FR_10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36750" y="2732088"/>
            <a:ext cx="401638" cy="50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1289" name="Picture 36" descr="S10508-V_FR_10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20950" y="2732088"/>
            <a:ext cx="403225" cy="50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1290" name="Picture 37" descr="S10508-V_FR_10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44763" y="3360738"/>
            <a:ext cx="401637"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1291" name="Picture 38" descr="S10508-V_FR_10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36750" y="3360738"/>
            <a:ext cx="401638"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1292" name="AutoShape 36"/>
          <p:cNvSpPr>
            <a:spLocks noChangeAspect="1" noChangeArrowheads="1"/>
          </p:cNvSpPr>
          <p:nvPr/>
        </p:nvSpPr>
        <p:spPr bwMode="auto">
          <a:xfrm>
            <a:off x="415925" y="1350963"/>
            <a:ext cx="1047750" cy="1535112"/>
          </a:xfrm>
          <a:prstGeom prst="roundRect">
            <a:avLst>
              <a:gd name="adj" fmla="val 0"/>
            </a:avLst>
          </a:prstGeom>
          <a:gradFill rotWithShape="1">
            <a:gsLst>
              <a:gs pos="0">
                <a:srgbClr val="DAF6F5"/>
              </a:gs>
              <a:gs pos="100000">
                <a:srgbClr val="70CED0">
                  <a:alpha val="59000"/>
                </a:srgbClr>
              </a:gs>
            </a:gsLst>
            <a:path path="shape">
              <a:fillToRect l="50000" t="50000" r="50000" b="50000"/>
            </a:path>
          </a:gradFill>
          <a:ln>
            <a:noFill/>
          </a:ln>
          <a:extLst>
            <a:ext uri="{91240B29-F687-4F45-9708-019B960494DF}">
              <a14:hiddenLine xmlns:a14="http://schemas.microsoft.com/office/drawing/2010/main" w="9525" algn="ctr">
                <a:solidFill>
                  <a:srgbClr val="000000"/>
                </a:solidFill>
                <a:round/>
                <a:headEnd/>
                <a:tailEnd/>
              </a14:hiddenLine>
            </a:ext>
          </a:extLst>
        </p:spPr>
        <p:txBody>
          <a:bodyPr wrap="none" anchor="ct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zh-CN" sz="1800">
              <a:solidFill>
                <a:srgbClr val="0099CC"/>
              </a:solidFill>
              <a:latin typeface="华文细黑" pitchFamily="2" charset="-122"/>
              <a:ea typeface="华文细黑" pitchFamily="2" charset="-122"/>
            </a:endParaRPr>
          </a:p>
        </p:txBody>
      </p:sp>
      <p:sp>
        <p:nvSpPr>
          <p:cNvPr id="181293" name="Text Box 324"/>
          <p:cNvSpPr txBox="1">
            <a:spLocks noChangeAspect="1" noChangeArrowheads="1"/>
          </p:cNvSpPr>
          <p:nvPr/>
        </p:nvSpPr>
        <p:spPr bwMode="auto">
          <a:xfrm>
            <a:off x="423863" y="1352550"/>
            <a:ext cx="10287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ctr" eaLnBrk="1" hangingPunct="1">
              <a:spcBef>
                <a:spcPct val="50000"/>
              </a:spcBef>
            </a:pPr>
            <a:r>
              <a:rPr kumimoji="0" lang="zh-CN" altLang="en-US" sz="900" b="1">
                <a:solidFill>
                  <a:srgbClr val="000000"/>
                </a:solidFill>
                <a:latin typeface="华文细黑" pitchFamily="2" charset="-122"/>
                <a:ea typeface="华文细黑" pitchFamily="2" charset="-122"/>
              </a:rPr>
              <a:t>数据中心区</a:t>
            </a:r>
          </a:p>
        </p:txBody>
      </p:sp>
      <p:sp>
        <p:nvSpPr>
          <p:cNvPr id="181294" name="Line 472"/>
          <p:cNvSpPr>
            <a:spLocks noChangeAspect="1" noChangeShapeType="1"/>
          </p:cNvSpPr>
          <p:nvPr/>
        </p:nvSpPr>
        <p:spPr bwMode="auto">
          <a:xfrm flipH="1">
            <a:off x="628650" y="1682750"/>
            <a:ext cx="320675" cy="33496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lIns="82124" tIns="41061" rIns="82124" bIns="41061"/>
          <a:lstStyle/>
          <a:p>
            <a:endParaRPr lang="zh-CN" altLang="en-US"/>
          </a:p>
        </p:txBody>
      </p:sp>
      <p:sp>
        <p:nvSpPr>
          <p:cNvPr id="181295" name="Line 473"/>
          <p:cNvSpPr>
            <a:spLocks noChangeAspect="1" noChangeShapeType="1"/>
          </p:cNvSpPr>
          <p:nvPr/>
        </p:nvSpPr>
        <p:spPr bwMode="auto">
          <a:xfrm flipH="1" flipV="1">
            <a:off x="842963" y="1751013"/>
            <a:ext cx="30162" cy="20478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lIns="82124" tIns="41061" rIns="82124" bIns="41061"/>
          <a:lstStyle/>
          <a:p>
            <a:endParaRPr lang="zh-CN" altLang="en-US"/>
          </a:p>
        </p:txBody>
      </p:sp>
      <p:sp>
        <p:nvSpPr>
          <p:cNvPr id="181296" name="Line 474"/>
          <p:cNvSpPr>
            <a:spLocks noChangeAspect="1" noChangeShapeType="1"/>
          </p:cNvSpPr>
          <p:nvPr/>
        </p:nvSpPr>
        <p:spPr bwMode="auto">
          <a:xfrm flipV="1">
            <a:off x="636588" y="1751013"/>
            <a:ext cx="152400" cy="2540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lIns="82124" tIns="41061" rIns="82124" bIns="41061"/>
          <a:lstStyle/>
          <a:p>
            <a:endParaRPr lang="zh-CN" altLang="en-US"/>
          </a:p>
        </p:txBody>
      </p:sp>
      <p:sp>
        <p:nvSpPr>
          <p:cNvPr id="181297" name="Line 475"/>
          <p:cNvSpPr>
            <a:spLocks noChangeAspect="1" noChangeShapeType="1"/>
          </p:cNvSpPr>
          <p:nvPr/>
        </p:nvSpPr>
        <p:spPr bwMode="auto">
          <a:xfrm flipH="1" flipV="1">
            <a:off x="949325" y="1682750"/>
            <a:ext cx="260350" cy="2667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lIns="82124" tIns="41061" rIns="82124" bIns="41061"/>
          <a:lstStyle/>
          <a:p>
            <a:endParaRPr lang="zh-CN" altLang="en-US"/>
          </a:p>
        </p:txBody>
      </p:sp>
      <p:sp>
        <p:nvSpPr>
          <p:cNvPr id="181298" name="Line 476"/>
          <p:cNvSpPr>
            <a:spLocks noChangeAspect="1" noChangeShapeType="1"/>
          </p:cNvSpPr>
          <p:nvPr/>
        </p:nvSpPr>
        <p:spPr bwMode="auto">
          <a:xfrm flipH="1" flipV="1">
            <a:off x="895350" y="1751013"/>
            <a:ext cx="292100" cy="19843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lIns="82124" tIns="41061" rIns="82124" bIns="41061"/>
          <a:lstStyle/>
          <a:p>
            <a:endParaRPr lang="zh-CN" altLang="en-US"/>
          </a:p>
        </p:txBody>
      </p:sp>
      <p:sp>
        <p:nvSpPr>
          <p:cNvPr id="181299" name="Line 477"/>
          <p:cNvSpPr>
            <a:spLocks noChangeAspect="1" noChangeShapeType="1"/>
          </p:cNvSpPr>
          <p:nvPr/>
        </p:nvSpPr>
        <p:spPr bwMode="auto">
          <a:xfrm flipH="1">
            <a:off x="895350" y="1751013"/>
            <a:ext cx="31750" cy="19843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lIns="82124" tIns="41061" rIns="82124" bIns="41061"/>
          <a:lstStyle/>
          <a:p>
            <a:endParaRPr lang="zh-CN" altLang="en-US"/>
          </a:p>
        </p:txBody>
      </p:sp>
      <p:pic>
        <p:nvPicPr>
          <p:cNvPr id="181300" name="Picture 504" descr="IX5000扩展机柜正面"/>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57275" y="2517775"/>
            <a:ext cx="149225" cy="309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1301" name="Picture 511" descr="服务器类"/>
          <p:cNvPicPr preferRelativeResize="0">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06488" y="1933575"/>
            <a:ext cx="152400" cy="25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pic>
      <p:pic>
        <p:nvPicPr>
          <p:cNvPr id="181302" name="Picture 512" descr="服务器类"/>
          <p:cNvPicPr preferRelativeResize="0">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82688" y="1936750"/>
            <a:ext cx="152400" cy="25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pic>
      <p:sp>
        <p:nvSpPr>
          <p:cNvPr id="181303" name="Text Box 513"/>
          <p:cNvSpPr txBox="1">
            <a:spLocks noChangeAspect="1" noChangeArrowheads="1"/>
          </p:cNvSpPr>
          <p:nvPr/>
        </p:nvSpPr>
        <p:spPr bwMode="auto">
          <a:xfrm>
            <a:off x="1042988" y="2017713"/>
            <a:ext cx="325437" cy="130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lnSpc>
                <a:spcPct val="50000"/>
              </a:lnSpc>
              <a:spcBef>
                <a:spcPct val="50000"/>
              </a:spcBef>
            </a:pPr>
            <a:r>
              <a:rPr kumimoji="0" lang="en-US" altLang="zh-CN" sz="500">
                <a:solidFill>
                  <a:srgbClr val="FFFFFF"/>
                </a:solidFill>
                <a:latin typeface="Arial" pitchFamily="34" charset="0"/>
              </a:rPr>
              <a:t>DB</a:t>
            </a:r>
          </a:p>
        </p:txBody>
      </p:sp>
      <p:sp>
        <p:nvSpPr>
          <p:cNvPr id="181304" name="Rectangle 515"/>
          <p:cNvSpPr>
            <a:spLocks noChangeAspect="1" noChangeArrowheads="1"/>
          </p:cNvSpPr>
          <p:nvPr/>
        </p:nvSpPr>
        <p:spPr bwMode="auto">
          <a:xfrm>
            <a:off x="504825" y="2290763"/>
            <a:ext cx="438150" cy="169862"/>
          </a:xfrm>
          <a:prstGeom prst="rect">
            <a:avLst/>
          </a:prstGeom>
          <a:noFill/>
          <a:ln w="9525">
            <a:solidFill>
              <a:srgbClr val="000000"/>
            </a:solidFill>
            <a:prstDash val="sysDot"/>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zh-CN" sz="1800">
              <a:solidFill>
                <a:srgbClr val="0099CC"/>
              </a:solidFill>
              <a:latin typeface="华文细黑" pitchFamily="2" charset="-122"/>
              <a:ea typeface="华文细黑" pitchFamily="2" charset="-122"/>
            </a:endParaRPr>
          </a:p>
        </p:txBody>
      </p:sp>
      <p:sp>
        <p:nvSpPr>
          <p:cNvPr id="181305" name="Line 516"/>
          <p:cNvSpPr>
            <a:spLocks noChangeAspect="1" noChangeShapeType="1"/>
          </p:cNvSpPr>
          <p:nvPr/>
        </p:nvSpPr>
        <p:spPr bwMode="auto">
          <a:xfrm flipH="1">
            <a:off x="661988" y="2365375"/>
            <a:ext cx="100012" cy="0"/>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1306" name="Line 517"/>
          <p:cNvSpPr>
            <a:spLocks noChangeAspect="1" noChangeShapeType="1"/>
          </p:cNvSpPr>
          <p:nvPr/>
        </p:nvSpPr>
        <p:spPr bwMode="auto">
          <a:xfrm flipH="1">
            <a:off x="661988" y="2387600"/>
            <a:ext cx="96837" cy="1588"/>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1307" name="Oval 518"/>
          <p:cNvSpPr>
            <a:spLocks noChangeAspect="1" noChangeArrowheads="1"/>
          </p:cNvSpPr>
          <p:nvPr/>
        </p:nvSpPr>
        <p:spPr bwMode="auto">
          <a:xfrm>
            <a:off x="698500" y="2347913"/>
            <a:ext cx="31750" cy="60325"/>
          </a:xfrm>
          <a:prstGeom prst="ellipse">
            <a:avLst/>
          </a:prstGeom>
          <a:noFill/>
          <a:ln w="6350"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zh-CN" sz="1800">
              <a:solidFill>
                <a:srgbClr val="0099CC"/>
              </a:solidFill>
              <a:latin typeface="华文细黑" pitchFamily="2" charset="-122"/>
              <a:ea typeface="华文细黑" pitchFamily="2" charset="-122"/>
            </a:endParaRPr>
          </a:p>
        </p:txBody>
      </p:sp>
      <p:pic>
        <p:nvPicPr>
          <p:cNvPr id="181308" name="Picture 519" descr="边缘交换机"/>
          <p:cNvPicPr preferRelativeResize="0">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22288" y="2312988"/>
            <a:ext cx="139700" cy="128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pic>
      <p:pic>
        <p:nvPicPr>
          <p:cNvPr id="181309" name="Picture 520" descr="边缘交换机"/>
          <p:cNvPicPr preferRelativeResize="0">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58825" y="2312988"/>
            <a:ext cx="139700" cy="128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pic>
      <p:sp>
        <p:nvSpPr>
          <p:cNvPr id="181310" name="Line 521"/>
          <p:cNvSpPr>
            <a:spLocks noChangeAspect="1" noChangeShapeType="1"/>
          </p:cNvSpPr>
          <p:nvPr/>
        </p:nvSpPr>
        <p:spPr bwMode="auto">
          <a:xfrm flipH="1">
            <a:off x="565150" y="2465388"/>
            <a:ext cx="1588" cy="1143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1311" name="Line 522"/>
          <p:cNvSpPr>
            <a:spLocks noChangeAspect="1" noChangeShapeType="1"/>
          </p:cNvSpPr>
          <p:nvPr/>
        </p:nvSpPr>
        <p:spPr bwMode="auto">
          <a:xfrm flipH="1">
            <a:off x="617538" y="2465388"/>
            <a:ext cx="1587" cy="1016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1312" name="Line 523"/>
          <p:cNvSpPr>
            <a:spLocks noChangeAspect="1" noChangeShapeType="1"/>
          </p:cNvSpPr>
          <p:nvPr/>
        </p:nvSpPr>
        <p:spPr bwMode="auto">
          <a:xfrm flipH="1">
            <a:off x="815975" y="2466975"/>
            <a:ext cx="1588" cy="13652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1313" name="Line 524"/>
          <p:cNvSpPr>
            <a:spLocks noChangeAspect="1" noChangeShapeType="1"/>
          </p:cNvSpPr>
          <p:nvPr/>
        </p:nvSpPr>
        <p:spPr bwMode="auto">
          <a:xfrm flipH="1">
            <a:off x="865188" y="2466975"/>
            <a:ext cx="3175" cy="13335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81314" name="Group 525"/>
          <p:cNvGrpSpPr>
            <a:grpSpLocks noChangeAspect="1"/>
          </p:cNvGrpSpPr>
          <p:nvPr/>
        </p:nvGrpSpPr>
        <p:grpSpPr bwMode="auto">
          <a:xfrm>
            <a:off x="511175" y="2554288"/>
            <a:ext cx="166688" cy="223837"/>
            <a:chOff x="2369" y="2976"/>
            <a:chExt cx="701" cy="720"/>
          </a:xfrm>
        </p:grpSpPr>
        <p:pic>
          <p:nvPicPr>
            <p:cNvPr id="181315" name="Picture 526" descr="1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382" y="3322"/>
              <a:ext cx="688"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1316" name="Picture 527" descr="1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382" y="3207"/>
              <a:ext cx="688"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1317" name="Picture 528" descr="1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376" y="3092"/>
              <a:ext cx="688"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1318" name="Picture 529" descr="1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369" y="2976"/>
              <a:ext cx="688"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81319" name="Group 530"/>
          <p:cNvGrpSpPr>
            <a:grpSpLocks noChangeAspect="1"/>
          </p:cNvGrpSpPr>
          <p:nvPr/>
        </p:nvGrpSpPr>
        <p:grpSpPr bwMode="auto">
          <a:xfrm>
            <a:off x="779463" y="2551113"/>
            <a:ext cx="166687" cy="223837"/>
            <a:chOff x="2369" y="2976"/>
            <a:chExt cx="701" cy="720"/>
          </a:xfrm>
        </p:grpSpPr>
        <p:pic>
          <p:nvPicPr>
            <p:cNvPr id="181320" name="Picture 531" descr="1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382" y="3322"/>
              <a:ext cx="688"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1321" name="Picture 532" descr="1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382" y="3207"/>
              <a:ext cx="688"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1322" name="Picture 533" descr="1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376" y="3092"/>
              <a:ext cx="688"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1323" name="Picture 534" descr="1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369" y="2976"/>
              <a:ext cx="688"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81324" name="Line 535"/>
          <p:cNvSpPr>
            <a:spLocks noChangeAspect="1" noChangeShapeType="1"/>
          </p:cNvSpPr>
          <p:nvPr/>
        </p:nvSpPr>
        <p:spPr bwMode="auto">
          <a:xfrm>
            <a:off x="560388" y="2149475"/>
            <a:ext cx="0" cy="14763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1325" name="Line 536"/>
          <p:cNvSpPr>
            <a:spLocks noChangeAspect="1" noChangeShapeType="1"/>
          </p:cNvSpPr>
          <p:nvPr/>
        </p:nvSpPr>
        <p:spPr bwMode="auto">
          <a:xfrm>
            <a:off x="622300" y="2184400"/>
            <a:ext cx="1588" cy="11271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1326" name="Line 537"/>
          <p:cNvSpPr>
            <a:spLocks noChangeAspect="1" noChangeShapeType="1"/>
          </p:cNvSpPr>
          <p:nvPr/>
        </p:nvSpPr>
        <p:spPr bwMode="auto">
          <a:xfrm>
            <a:off x="833438" y="2144713"/>
            <a:ext cx="1587" cy="14605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1327" name="Line 538"/>
          <p:cNvSpPr>
            <a:spLocks noChangeAspect="1" noChangeShapeType="1"/>
          </p:cNvSpPr>
          <p:nvPr/>
        </p:nvSpPr>
        <p:spPr bwMode="auto">
          <a:xfrm>
            <a:off x="901700" y="2178050"/>
            <a:ext cx="1588" cy="11271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pic>
        <p:nvPicPr>
          <p:cNvPr id="181328" name="Picture 539" descr="服务器类"/>
          <p:cNvPicPr preferRelativeResize="0">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01650" y="1933575"/>
            <a:ext cx="152400" cy="25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pic>
      <p:pic>
        <p:nvPicPr>
          <p:cNvPr id="181329" name="Picture 540" descr="服务器类"/>
          <p:cNvPicPr preferRelativeResize="0">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77850" y="1936750"/>
            <a:ext cx="152400" cy="25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pic>
      <p:pic>
        <p:nvPicPr>
          <p:cNvPr id="181330" name="Picture 541" descr="服务器类"/>
          <p:cNvPicPr preferRelativeResize="0">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74700" y="1930400"/>
            <a:ext cx="150813" cy="25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pic>
      <p:pic>
        <p:nvPicPr>
          <p:cNvPr id="181331" name="Picture 542" descr="服务器类"/>
          <p:cNvPicPr preferRelativeResize="0">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49313" y="1933575"/>
            <a:ext cx="152400" cy="25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pic>
      <p:sp>
        <p:nvSpPr>
          <p:cNvPr id="181332" name="Text Box 543"/>
          <p:cNvSpPr txBox="1">
            <a:spLocks noChangeAspect="1" noChangeArrowheads="1"/>
          </p:cNvSpPr>
          <p:nvPr/>
        </p:nvSpPr>
        <p:spPr bwMode="auto">
          <a:xfrm>
            <a:off x="422275" y="2006600"/>
            <a:ext cx="333375" cy="130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lnSpc>
                <a:spcPct val="50000"/>
              </a:lnSpc>
              <a:spcBef>
                <a:spcPct val="50000"/>
              </a:spcBef>
            </a:pPr>
            <a:r>
              <a:rPr kumimoji="0" lang="en-US" altLang="zh-CN" sz="500">
                <a:solidFill>
                  <a:srgbClr val="FFFFFF"/>
                </a:solidFill>
                <a:latin typeface="Arial" pitchFamily="34" charset="0"/>
              </a:rPr>
              <a:t>web</a:t>
            </a:r>
          </a:p>
        </p:txBody>
      </p:sp>
      <p:sp>
        <p:nvSpPr>
          <p:cNvPr id="181333" name="Text Box 544"/>
          <p:cNvSpPr txBox="1">
            <a:spLocks noChangeAspect="1" noChangeArrowheads="1"/>
          </p:cNvSpPr>
          <p:nvPr/>
        </p:nvSpPr>
        <p:spPr bwMode="auto">
          <a:xfrm>
            <a:off x="684213" y="2024063"/>
            <a:ext cx="341312" cy="130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lnSpc>
                <a:spcPct val="50000"/>
              </a:lnSpc>
              <a:spcBef>
                <a:spcPct val="50000"/>
              </a:spcBef>
            </a:pPr>
            <a:r>
              <a:rPr kumimoji="0" lang="en-US" altLang="zh-CN" sz="500">
                <a:solidFill>
                  <a:srgbClr val="FFFFFF"/>
                </a:solidFill>
                <a:latin typeface="Arial" pitchFamily="34" charset="0"/>
              </a:rPr>
              <a:t>APP</a:t>
            </a:r>
          </a:p>
        </p:txBody>
      </p:sp>
      <p:sp>
        <p:nvSpPr>
          <p:cNvPr id="181334" name="Text Box 546"/>
          <p:cNvSpPr txBox="1">
            <a:spLocks noChangeAspect="1" noChangeArrowheads="1"/>
          </p:cNvSpPr>
          <p:nvPr/>
        </p:nvSpPr>
        <p:spPr bwMode="auto">
          <a:xfrm>
            <a:off x="576263" y="2781300"/>
            <a:ext cx="395287"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lnSpc>
                <a:spcPct val="50000"/>
              </a:lnSpc>
              <a:spcBef>
                <a:spcPct val="50000"/>
              </a:spcBef>
            </a:pPr>
            <a:r>
              <a:rPr kumimoji="0" lang="en-US" altLang="zh-CN" sz="400">
                <a:latin typeface="Arial" pitchFamily="34" charset="0"/>
              </a:rPr>
              <a:t>NAS</a:t>
            </a:r>
          </a:p>
        </p:txBody>
      </p:sp>
      <p:sp>
        <p:nvSpPr>
          <p:cNvPr id="181335" name="Text Box 547"/>
          <p:cNvSpPr txBox="1">
            <a:spLocks noChangeAspect="1" noChangeArrowheads="1"/>
          </p:cNvSpPr>
          <p:nvPr/>
        </p:nvSpPr>
        <p:spPr bwMode="auto">
          <a:xfrm>
            <a:off x="1116013" y="2781300"/>
            <a:ext cx="3302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lnSpc>
                <a:spcPct val="50000"/>
              </a:lnSpc>
              <a:spcBef>
                <a:spcPct val="50000"/>
              </a:spcBef>
            </a:pPr>
            <a:r>
              <a:rPr kumimoji="0" lang="en-US" altLang="zh-CN" sz="400">
                <a:latin typeface="Arial" pitchFamily="34" charset="0"/>
              </a:rPr>
              <a:t>SAN</a:t>
            </a:r>
          </a:p>
        </p:txBody>
      </p:sp>
      <p:grpSp>
        <p:nvGrpSpPr>
          <p:cNvPr id="181336" name="Group 83"/>
          <p:cNvGrpSpPr>
            <a:grpSpLocks noChangeAspect="1"/>
          </p:cNvGrpSpPr>
          <p:nvPr/>
        </p:nvGrpSpPr>
        <p:grpSpPr bwMode="auto">
          <a:xfrm>
            <a:off x="628650" y="1550988"/>
            <a:ext cx="574675" cy="228600"/>
            <a:chOff x="1077" y="1037"/>
            <a:chExt cx="1038" cy="712"/>
          </a:xfrm>
        </p:grpSpPr>
        <p:grpSp>
          <p:nvGrpSpPr>
            <p:cNvPr id="181337" name="Group 84"/>
            <p:cNvGrpSpPr>
              <a:grpSpLocks noChangeAspect="1"/>
            </p:cNvGrpSpPr>
            <p:nvPr/>
          </p:nvGrpSpPr>
          <p:grpSpPr bwMode="auto">
            <a:xfrm>
              <a:off x="1077" y="1037"/>
              <a:ext cx="1038" cy="712"/>
              <a:chOff x="4263" y="2364"/>
              <a:chExt cx="930" cy="1043"/>
            </a:xfrm>
          </p:grpSpPr>
          <p:grpSp>
            <p:nvGrpSpPr>
              <p:cNvPr id="181338" name="Group 85"/>
              <p:cNvGrpSpPr>
                <a:grpSpLocks noChangeAspect="1"/>
              </p:cNvGrpSpPr>
              <p:nvPr/>
            </p:nvGrpSpPr>
            <p:grpSpPr bwMode="auto">
              <a:xfrm>
                <a:off x="4263" y="2387"/>
                <a:ext cx="903" cy="1018"/>
                <a:chOff x="1383" y="460"/>
                <a:chExt cx="744" cy="924"/>
              </a:xfrm>
            </p:grpSpPr>
            <p:pic>
              <p:nvPicPr>
                <p:cNvPr id="181339" name="Picture 86" descr="中继器"/>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383" y="550"/>
                  <a:ext cx="743" cy="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1340" name="Picture 87" descr="通用交换机"/>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383" y="460"/>
                  <a:ext cx="744" cy="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81341" name="Freeform 88"/>
              <p:cNvSpPr>
                <a:spLocks noChangeAspect="1"/>
              </p:cNvSpPr>
              <p:nvPr/>
            </p:nvSpPr>
            <p:spPr bwMode="auto">
              <a:xfrm>
                <a:off x="4263" y="2364"/>
                <a:ext cx="930" cy="1043"/>
              </a:xfrm>
              <a:custGeom>
                <a:avLst/>
                <a:gdLst>
                  <a:gd name="T0" fmla="*/ 0 w 952"/>
                  <a:gd name="T1" fmla="*/ 245 h 1066"/>
                  <a:gd name="T2" fmla="*/ 465 w 952"/>
                  <a:gd name="T3" fmla="*/ 0 h 1066"/>
                  <a:gd name="T4" fmla="*/ 930 w 952"/>
                  <a:gd name="T5" fmla="*/ 245 h 1066"/>
                  <a:gd name="T6" fmla="*/ 930 w 952"/>
                  <a:gd name="T7" fmla="*/ 799 h 1066"/>
                  <a:gd name="T8" fmla="*/ 443 w 952"/>
                  <a:gd name="T9" fmla="*/ 1043 h 1066"/>
                  <a:gd name="T10" fmla="*/ 0 w 952"/>
                  <a:gd name="T11" fmla="*/ 799 h 1066"/>
                  <a:gd name="T12" fmla="*/ 0 w 952"/>
                  <a:gd name="T13" fmla="*/ 245 h 1066"/>
                  <a:gd name="T14" fmla="*/ 0 60000 65536"/>
                  <a:gd name="T15" fmla="*/ 0 60000 65536"/>
                  <a:gd name="T16" fmla="*/ 0 60000 65536"/>
                  <a:gd name="T17" fmla="*/ 0 60000 65536"/>
                  <a:gd name="T18" fmla="*/ 0 60000 65536"/>
                  <a:gd name="T19" fmla="*/ 0 60000 65536"/>
                  <a:gd name="T20" fmla="*/ 0 60000 65536"/>
                  <a:gd name="T21" fmla="*/ 0 w 952"/>
                  <a:gd name="T22" fmla="*/ 0 h 1066"/>
                  <a:gd name="T23" fmla="*/ 952 w 952"/>
                  <a:gd name="T24" fmla="*/ 1066 h 106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52" h="1066">
                    <a:moveTo>
                      <a:pt x="0" y="250"/>
                    </a:moveTo>
                    <a:lnTo>
                      <a:pt x="476" y="0"/>
                    </a:lnTo>
                    <a:lnTo>
                      <a:pt x="952" y="250"/>
                    </a:lnTo>
                    <a:lnTo>
                      <a:pt x="952" y="817"/>
                    </a:lnTo>
                    <a:lnTo>
                      <a:pt x="453" y="1066"/>
                    </a:lnTo>
                    <a:lnTo>
                      <a:pt x="0" y="817"/>
                    </a:lnTo>
                    <a:lnTo>
                      <a:pt x="0" y="250"/>
                    </a:lnTo>
                    <a:close/>
                  </a:path>
                </a:pathLst>
              </a:custGeom>
              <a:solidFill>
                <a:srgbClr val="FFFFFF">
                  <a:alpha val="61176"/>
                </a:srgbClr>
              </a:solidFill>
              <a:ln>
                <a:noFill/>
              </a:ln>
              <a:extLst>
                <a:ext uri="{91240B29-F687-4F45-9708-019B960494DF}">
                  <a14:hiddenLine xmlns:a14="http://schemas.microsoft.com/office/drawing/2010/main" w="2857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grpSp>
        <p:grpSp>
          <p:nvGrpSpPr>
            <p:cNvPr id="181342" name="Group 89"/>
            <p:cNvGrpSpPr>
              <a:grpSpLocks noChangeAspect="1"/>
            </p:cNvGrpSpPr>
            <p:nvPr/>
          </p:nvGrpSpPr>
          <p:grpSpPr bwMode="auto">
            <a:xfrm>
              <a:off x="1105" y="1123"/>
              <a:ext cx="471" cy="513"/>
              <a:chOff x="363" y="2396"/>
              <a:chExt cx="929" cy="1170"/>
            </a:xfrm>
          </p:grpSpPr>
          <p:pic>
            <p:nvPicPr>
              <p:cNvPr id="181343" name="Picture 90" descr="中继器"/>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3" y="2523"/>
                <a:ext cx="928" cy="10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1344" name="Picture 91" descr="通用交换机"/>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363" y="2396"/>
                <a:ext cx="929" cy="6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81345" name="Group 92"/>
            <p:cNvGrpSpPr>
              <a:grpSpLocks noChangeAspect="1"/>
            </p:cNvGrpSpPr>
            <p:nvPr/>
          </p:nvGrpSpPr>
          <p:grpSpPr bwMode="auto">
            <a:xfrm>
              <a:off x="1590" y="1151"/>
              <a:ext cx="471" cy="514"/>
              <a:chOff x="363" y="2396"/>
              <a:chExt cx="929" cy="1170"/>
            </a:xfrm>
          </p:grpSpPr>
          <p:pic>
            <p:nvPicPr>
              <p:cNvPr id="181346" name="Picture 93" descr="中继器"/>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3" y="2523"/>
                <a:ext cx="928" cy="10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1347" name="Picture 94" descr="通用交换机"/>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363" y="2396"/>
                <a:ext cx="929" cy="6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181348" name="Oval 95"/>
          <p:cNvSpPr>
            <a:spLocks noChangeAspect="1" noChangeArrowheads="1"/>
          </p:cNvSpPr>
          <p:nvPr/>
        </p:nvSpPr>
        <p:spPr bwMode="auto">
          <a:xfrm rot="-3600000">
            <a:off x="649288" y="1865312"/>
            <a:ext cx="65088" cy="106363"/>
          </a:xfrm>
          <a:prstGeom prst="ellipse">
            <a:avLst/>
          </a:prstGeom>
          <a:noFill/>
          <a:ln w="9525"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81349" name="Oval 96"/>
          <p:cNvSpPr>
            <a:spLocks noChangeAspect="1" noChangeArrowheads="1"/>
          </p:cNvSpPr>
          <p:nvPr/>
        </p:nvSpPr>
        <p:spPr bwMode="auto">
          <a:xfrm>
            <a:off x="842963" y="1885950"/>
            <a:ext cx="106362" cy="65088"/>
          </a:xfrm>
          <a:prstGeom prst="ellipse">
            <a:avLst/>
          </a:prstGeom>
          <a:noFill/>
          <a:ln w="9525"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81350" name="Oval 97"/>
          <p:cNvSpPr>
            <a:spLocks noChangeAspect="1" noChangeArrowheads="1"/>
          </p:cNvSpPr>
          <p:nvPr/>
        </p:nvSpPr>
        <p:spPr bwMode="auto">
          <a:xfrm>
            <a:off x="1106488" y="1885950"/>
            <a:ext cx="107950" cy="65088"/>
          </a:xfrm>
          <a:prstGeom prst="ellipse">
            <a:avLst/>
          </a:prstGeom>
          <a:noFill/>
          <a:ln w="9525"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81351" name="Rectangle 515"/>
          <p:cNvSpPr>
            <a:spLocks noChangeAspect="1" noChangeArrowheads="1"/>
          </p:cNvSpPr>
          <p:nvPr/>
        </p:nvSpPr>
        <p:spPr bwMode="auto">
          <a:xfrm>
            <a:off x="989013" y="2284413"/>
            <a:ext cx="438150" cy="168275"/>
          </a:xfrm>
          <a:prstGeom prst="rect">
            <a:avLst/>
          </a:prstGeom>
          <a:noFill/>
          <a:ln w="9525">
            <a:solidFill>
              <a:srgbClr val="000000"/>
            </a:solidFill>
            <a:prstDash val="sysDot"/>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zh-CN" sz="1800">
              <a:solidFill>
                <a:srgbClr val="0099CC"/>
              </a:solidFill>
              <a:latin typeface="华文细黑" pitchFamily="2" charset="-122"/>
              <a:ea typeface="华文细黑" pitchFamily="2" charset="-122"/>
            </a:endParaRPr>
          </a:p>
        </p:txBody>
      </p:sp>
      <p:sp>
        <p:nvSpPr>
          <p:cNvPr id="181352" name="Line 516"/>
          <p:cNvSpPr>
            <a:spLocks noChangeAspect="1" noChangeShapeType="1"/>
          </p:cNvSpPr>
          <p:nvPr/>
        </p:nvSpPr>
        <p:spPr bwMode="auto">
          <a:xfrm flipH="1">
            <a:off x="1146175" y="2357438"/>
            <a:ext cx="100013" cy="1587"/>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1353" name="Line 517"/>
          <p:cNvSpPr>
            <a:spLocks noChangeAspect="1" noChangeShapeType="1"/>
          </p:cNvSpPr>
          <p:nvPr/>
        </p:nvSpPr>
        <p:spPr bwMode="auto">
          <a:xfrm flipH="1">
            <a:off x="1146175" y="2381250"/>
            <a:ext cx="96838" cy="1588"/>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1354" name="Oval 518"/>
          <p:cNvSpPr>
            <a:spLocks noChangeAspect="1" noChangeArrowheads="1"/>
          </p:cNvSpPr>
          <p:nvPr/>
        </p:nvSpPr>
        <p:spPr bwMode="auto">
          <a:xfrm>
            <a:off x="1182688" y="2341563"/>
            <a:ext cx="31750" cy="60325"/>
          </a:xfrm>
          <a:prstGeom prst="ellipse">
            <a:avLst/>
          </a:prstGeom>
          <a:noFill/>
          <a:ln w="6350"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zh-CN" sz="1800">
              <a:solidFill>
                <a:srgbClr val="0099CC"/>
              </a:solidFill>
              <a:latin typeface="华文细黑" pitchFamily="2" charset="-122"/>
              <a:ea typeface="华文细黑" pitchFamily="2" charset="-122"/>
            </a:endParaRPr>
          </a:p>
        </p:txBody>
      </p:sp>
      <p:pic>
        <p:nvPicPr>
          <p:cNvPr id="181355" name="Picture 519" descr="边缘交换机"/>
          <p:cNvPicPr preferRelativeResize="0">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06475" y="2305050"/>
            <a:ext cx="139700" cy="12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pic>
      <p:pic>
        <p:nvPicPr>
          <p:cNvPr id="181356" name="Picture 520" descr="边缘交换机"/>
          <p:cNvPicPr preferRelativeResize="0">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243013" y="2305050"/>
            <a:ext cx="139700" cy="12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pic>
      <p:pic>
        <p:nvPicPr>
          <p:cNvPr id="181357" name="Picture 504" descr="IX5000扩展机柜正面"/>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76350" y="2508250"/>
            <a:ext cx="150813" cy="309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1358" name="Line 537"/>
          <p:cNvSpPr>
            <a:spLocks noChangeAspect="1" noChangeShapeType="1"/>
          </p:cNvSpPr>
          <p:nvPr/>
        </p:nvSpPr>
        <p:spPr bwMode="auto">
          <a:xfrm>
            <a:off x="1144588" y="2136775"/>
            <a:ext cx="1587" cy="14763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1359" name="Line 538"/>
          <p:cNvSpPr>
            <a:spLocks noChangeAspect="1" noChangeShapeType="1"/>
          </p:cNvSpPr>
          <p:nvPr/>
        </p:nvSpPr>
        <p:spPr bwMode="auto">
          <a:xfrm>
            <a:off x="1212850" y="2170113"/>
            <a:ext cx="1588" cy="1143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1360" name="Line 107"/>
          <p:cNvSpPr>
            <a:spLocks noChangeAspect="1" noChangeShapeType="1"/>
          </p:cNvSpPr>
          <p:nvPr/>
        </p:nvSpPr>
        <p:spPr bwMode="auto">
          <a:xfrm flipH="1">
            <a:off x="1246188" y="4000500"/>
            <a:ext cx="1009650" cy="0"/>
          </a:xfrm>
          <a:prstGeom prst="line">
            <a:avLst/>
          </a:prstGeom>
          <a:noFill/>
          <a:ln w="12700">
            <a:solidFill>
              <a:srgbClr val="00336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1361" name="Line 108"/>
          <p:cNvSpPr>
            <a:spLocks noChangeAspect="1" noChangeShapeType="1"/>
          </p:cNvSpPr>
          <p:nvPr/>
        </p:nvSpPr>
        <p:spPr bwMode="auto">
          <a:xfrm flipH="1">
            <a:off x="1458913" y="4065588"/>
            <a:ext cx="850900" cy="0"/>
          </a:xfrm>
          <a:prstGeom prst="line">
            <a:avLst/>
          </a:prstGeom>
          <a:noFill/>
          <a:ln w="12700">
            <a:solidFill>
              <a:srgbClr val="003366"/>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81362" name="Group 109"/>
          <p:cNvGrpSpPr>
            <a:grpSpLocks noChangeAspect="1"/>
          </p:cNvGrpSpPr>
          <p:nvPr/>
        </p:nvGrpSpPr>
        <p:grpSpPr bwMode="auto">
          <a:xfrm>
            <a:off x="1778000" y="1331913"/>
            <a:ext cx="1646238" cy="1201737"/>
            <a:chOff x="346" y="693"/>
            <a:chExt cx="1444" cy="790"/>
          </a:xfrm>
        </p:grpSpPr>
        <p:grpSp>
          <p:nvGrpSpPr>
            <p:cNvPr id="181363" name="Group 110"/>
            <p:cNvGrpSpPr>
              <a:grpSpLocks noChangeAspect="1"/>
            </p:cNvGrpSpPr>
            <p:nvPr/>
          </p:nvGrpSpPr>
          <p:grpSpPr bwMode="auto">
            <a:xfrm>
              <a:off x="845" y="693"/>
              <a:ext cx="945" cy="690"/>
              <a:chOff x="1941" y="693"/>
              <a:chExt cx="945" cy="690"/>
            </a:xfrm>
          </p:grpSpPr>
          <p:grpSp>
            <p:nvGrpSpPr>
              <p:cNvPr id="181364" name="Group 111"/>
              <p:cNvGrpSpPr>
                <a:grpSpLocks noChangeAspect="1"/>
              </p:cNvGrpSpPr>
              <p:nvPr/>
            </p:nvGrpSpPr>
            <p:grpSpPr bwMode="auto">
              <a:xfrm>
                <a:off x="1941" y="693"/>
                <a:ext cx="945" cy="690"/>
                <a:chOff x="1064" y="793"/>
                <a:chExt cx="945" cy="690"/>
              </a:xfrm>
            </p:grpSpPr>
            <p:sp>
              <p:nvSpPr>
                <p:cNvPr id="181365" name="AutoShape 13"/>
                <p:cNvSpPr>
                  <a:spLocks noChangeAspect="1" noChangeArrowheads="1"/>
                </p:cNvSpPr>
                <p:nvPr/>
              </p:nvSpPr>
              <p:spPr bwMode="auto">
                <a:xfrm>
                  <a:off x="1064" y="793"/>
                  <a:ext cx="945" cy="690"/>
                </a:xfrm>
                <a:prstGeom prst="roundRect">
                  <a:avLst>
                    <a:gd name="adj" fmla="val 6042"/>
                  </a:avLst>
                </a:prstGeom>
                <a:gradFill rotWithShape="1">
                  <a:gsLst>
                    <a:gs pos="0">
                      <a:srgbClr val="FDFDFD"/>
                    </a:gs>
                    <a:gs pos="50000">
                      <a:srgbClr val="E0E0E0"/>
                    </a:gs>
                    <a:gs pos="100000">
                      <a:srgbClr val="FDFDFD"/>
                    </a:gs>
                  </a:gsLst>
                  <a:lin ang="5400000" scaled="1"/>
                </a:gradFill>
                <a:ln w="9525" algn="ctr">
                  <a:solidFill>
                    <a:srgbClr val="333399"/>
                  </a:solidFill>
                  <a:prstDash val="sysDot"/>
                  <a:round/>
                  <a:headEnd/>
                  <a:tailEnd/>
                </a:ln>
              </p:spPr>
              <p:txBody>
                <a:bodyPr wrap="none" anchor="ct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zh-CN" sz="1500">
                    <a:latin typeface="Arial" pitchFamily="34" charset="0"/>
                    <a:ea typeface="华文细黑" pitchFamily="2" charset="-122"/>
                  </a:endParaRPr>
                </a:p>
              </p:txBody>
            </p:sp>
            <p:pic>
              <p:nvPicPr>
                <p:cNvPr id="181366" name="Picture 41" descr="Server群"/>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564" y="927"/>
                  <a:ext cx="408" cy="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1367" name="Picture 42" descr="用户管理平台"/>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094" y="927"/>
                  <a:ext cx="409" cy="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1368" name="Rectangle 68"/>
                <p:cNvSpPr>
                  <a:spLocks noChangeAspect="1" noChangeArrowheads="1"/>
                </p:cNvSpPr>
                <p:nvPr/>
              </p:nvSpPr>
              <p:spPr bwMode="auto">
                <a:xfrm>
                  <a:off x="1139" y="1194"/>
                  <a:ext cx="832" cy="239"/>
                </a:xfrm>
                <a:prstGeom prst="rect">
                  <a:avLst/>
                </a:prstGeom>
                <a:solidFill>
                  <a:srgbClr val="FFCC99">
                    <a:alpha val="50195"/>
                  </a:srgbClr>
                </a:solidFill>
                <a:ln w="12700" algn="ctr">
                  <a:solidFill>
                    <a:srgbClr val="FF9900"/>
                  </a:solidFill>
                  <a:miter lim="800000"/>
                  <a:headEnd/>
                  <a:tailEnd/>
                </a:ln>
              </p:spPr>
              <p:txBody>
                <a:bodyPr wrap="none" lIns="90000" tIns="46800" rIns="90000" bIns="46800" anchor="ct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zh-CN" sz="1500">
                    <a:latin typeface="Arial" pitchFamily="34" charset="0"/>
                    <a:ea typeface="华文细黑" pitchFamily="2" charset="-122"/>
                  </a:endParaRPr>
                </a:p>
              </p:txBody>
            </p:sp>
            <p:grpSp>
              <p:nvGrpSpPr>
                <p:cNvPr id="181369" name="Group 74"/>
                <p:cNvGrpSpPr>
                  <a:grpSpLocks noChangeAspect="1"/>
                </p:cNvGrpSpPr>
                <p:nvPr/>
              </p:nvGrpSpPr>
              <p:grpSpPr bwMode="auto">
                <a:xfrm>
                  <a:off x="1222" y="1156"/>
                  <a:ext cx="635" cy="74"/>
                  <a:chOff x="634" y="1206"/>
                  <a:chExt cx="944" cy="92"/>
                </a:xfrm>
              </p:grpSpPr>
              <p:sp>
                <p:nvSpPr>
                  <p:cNvPr id="181370" name="Line 75"/>
                  <p:cNvSpPr>
                    <a:spLocks noChangeAspect="1" noChangeShapeType="1"/>
                  </p:cNvSpPr>
                  <p:nvPr/>
                </p:nvSpPr>
                <p:spPr bwMode="auto">
                  <a:xfrm>
                    <a:off x="634" y="1298"/>
                    <a:ext cx="94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1371" name="Line 76"/>
                  <p:cNvSpPr>
                    <a:spLocks noChangeAspect="1" noChangeShapeType="1"/>
                  </p:cNvSpPr>
                  <p:nvPr/>
                </p:nvSpPr>
                <p:spPr bwMode="auto">
                  <a:xfrm>
                    <a:off x="634" y="1206"/>
                    <a:ext cx="0" cy="9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1372" name="Line 77"/>
                  <p:cNvSpPr>
                    <a:spLocks noChangeAspect="1" noChangeShapeType="1"/>
                  </p:cNvSpPr>
                  <p:nvPr/>
                </p:nvSpPr>
                <p:spPr bwMode="auto">
                  <a:xfrm>
                    <a:off x="870" y="1206"/>
                    <a:ext cx="0" cy="9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1373" name="Line 78"/>
                  <p:cNvSpPr>
                    <a:spLocks noChangeAspect="1" noChangeShapeType="1"/>
                  </p:cNvSpPr>
                  <p:nvPr/>
                </p:nvSpPr>
                <p:spPr bwMode="auto">
                  <a:xfrm>
                    <a:off x="1106" y="1206"/>
                    <a:ext cx="0" cy="9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1374" name="Line 79"/>
                  <p:cNvSpPr>
                    <a:spLocks noChangeAspect="1" noChangeShapeType="1"/>
                  </p:cNvSpPr>
                  <p:nvPr/>
                </p:nvSpPr>
                <p:spPr bwMode="auto">
                  <a:xfrm>
                    <a:off x="1352" y="1206"/>
                    <a:ext cx="0" cy="9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1375" name="Line 80"/>
                  <p:cNvSpPr>
                    <a:spLocks noChangeAspect="1" noChangeShapeType="1"/>
                  </p:cNvSpPr>
                  <p:nvPr/>
                </p:nvSpPr>
                <p:spPr bwMode="auto">
                  <a:xfrm>
                    <a:off x="1578" y="1206"/>
                    <a:ext cx="0" cy="9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81376" name="Text Box 43"/>
                <p:cNvSpPr txBox="1">
                  <a:spLocks noChangeAspect="1" noChangeArrowheads="1"/>
                </p:cNvSpPr>
                <p:nvPr/>
              </p:nvSpPr>
              <p:spPr bwMode="auto">
                <a:xfrm>
                  <a:off x="1289" y="807"/>
                  <a:ext cx="720" cy="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spcBef>
                      <a:spcPct val="50000"/>
                    </a:spcBef>
                  </a:pPr>
                  <a:r>
                    <a:rPr kumimoji="0" lang="zh-CN" altLang="en-US" sz="700" b="1" i="1">
                      <a:solidFill>
                        <a:srgbClr val="808080"/>
                      </a:solidFill>
                      <a:latin typeface="Arial" pitchFamily="34" charset="0"/>
                      <a:ea typeface="华文细黑" pitchFamily="2" charset="-122"/>
                    </a:rPr>
                    <a:t>网络管理区</a:t>
                  </a:r>
                </a:p>
              </p:txBody>
            </p:sp>
          </p:grpSp>
          <p:pic>
            <p:nvPicPr>
              <p:cNvPr id="181377" name="Picture 579"/>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243" y="1156"/>
                <a:ext cx="507"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81378" name="Group 125"/>
            <p:cNvGrpSpPr>
              <a:grpSpLocks noChangeAspect="1"/>
            </p:cNvGrpSpPr>
            <p:nvPr/>
          </p:nvGrpSpPr>
          <p:grpSpPr bwMode="auto">
            <a:xfrm>
              <a:off x="346" y="793"/>
              <a:ext cx="900" cy="690"/>
              <a:chOff x="119" y="793"/>
              <a:chExt cx="900" cy="690"/>
            </a:xfrm>
          </p:grpSpPr>
          <p:sp>
            <p:nvSpPr>
              <p:cNvPr id="181379" name="AutoShape 10"/>
              <p:cNvSpPr>
                <a:spLocks noChangeAspect="1" noChangeArrowheads="1"/>
              </p:cNvSpPr>
              <p:nvPr/>
            </p:nvSpPr>
            <p:spPr bwMode="auto">
              <a:xfrm>
                <a:off x="119" y="793"/>
                <a:ext cx="900" cy="690"/>
              </a:xfrm>
              <a:prstGeom prst="roundRect">
                <a:avLst>
                  <a:gd name="adj" fmla="val 6042"/>
                </a:avLst>
              </a:prstGeom>
              <a:gradFill rotWithShape="1">
                <a:gsLst>
                  <a:gs pos="0">
                    <a:srgbClr val="FDFDFD"/>
                  </a:gs>
                  <a:gs pos="50000">
                    <a:srgbClr val="E0E0E0"/>
                  </a:gs>
                  <a:gs pos="100000">
                    <a:srgbClr val="FDFDFD"/>
                  </a:gs>
                </a:gsLst>
                <a:lin ang="5400000" scaled="1"/>
              </a:gradFill>
              <a:ln w="9525" algn="ctr">
                <a:solidFill>
                  <a:srgbClr val="333399"/>
                </a:solidFill>
                <a:prstDash val="sysDot"/>
                <a:round/>
                <a:headEnd/>
                <a:tailEnd/>
              </a:ln>
            </p:spPr>
            <p:txBody>
              <a:bodyPr wrap="none" anchor="ct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zh-CN" sz="1500">
                  <a:latin typeface="Arial" pitchFamily="34" charset="0"/>
                  <a:ea typeface="华文细黑" pitchFamily="2" charset="-122"/>
                </a:endParaRPr>
              </a:p>
            </p:txBody>
          </p:sp>
          <p:pic>
            <p:nvPicPr>
              <p:cNvPr id="181380" name="Picture 11" descr="服务器类"/>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59" y="975"/>
                <a:ext cx="126"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1381" name="Picture 12" descr="服务器类"/>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22" y="974"/>
                <a:ext cx="126"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1382" name="Text Box 44"/>
              <p:cNvSpPr txBox="1">
                <a:spLocks noChangeAspect="1" noChangeArrowheads="1"/>
              </p:cNvSpPr>
              <p:nvPr/>
            </p:nvSpPr>
            <p:spPr bwMode="auto">
              <a:xfrm>
                <a:off x="276" y="815"/>
                <a:ext cx="608" cy="1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kumimoji="0" lang="zh-CN" altLang="en-US" sz="800" b="1" i="1">
                    <a:solidFill>
                      <a:srgbClr val="808080"/>
                    </a:solidFill>
                    <a:latin typeface="Arial" pitchFamily="34" charset="0"/>
                    <a:ea typeface="华文细黑" pitchFamily="2" charset="-122"/>
                  </a:rPr>
                  <a:t>认证计费区</a:t>
                </a:r>
              </a:p>
            </p:txBody>
          </p:sp>
          <p:sp>
            <p:nvSpPr>
              <p:cNvPr id="181383" name="Rectangle 52"/>
              <p:cNvSpPr>
                <a:spLocks noChangeAspect="1" noChangeArrowheads="1"/>
              </p:cNvSpPr>
              <p:nvPr/>
            </p:nvSpPr>
            <p:spPr bwMode="auto">
              <a:xfrm>
                <a:off x="141" y="1194"/>
                <a:ext cx="832" cy="239"/>
              </a:xfrm>
              <a:prstGeom prst="rect">
                <a:avLst/>
              </a:prstGeom>
              <a:solidFill>
                <a:srgbClr val="FFCC99">
                  <a:alpha val="50195"/>
                </a:srgbClr>
              </a:solidFill>
              <a:ln w="12700" algn="ctr">
                <a:solidFill>
                  <a:srgbClr val="FF9900"/>
                </a:solidFill>
                <a:miter lim="800000"/>
                <a:headEnd/>
                <a:tailEnd/>
              </a:ln>
            </p:spPr>
            <p:txBody>
              <a:bodyPr wrap="none" lIns="90000" tIns="46800" rIns="90000" bIns="46800" anchor="ct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zh-CN" sz="1500">
                  <a:latin typeface="Arial" pitchFamily="34" charset="0"/>
                  <a:ea typeface="华文细黑" pitchFamily="2" charset="-122"/>
                </a:endParaRPr>
              </a:p>
            </p:txBody>
          </p:sp>
          <p:grpSp>
            <p:nvGrpSpPr>
              <p:cNvPr id="181384" name="Group 58"/>
              <p:cNvGrpSpPr>
                <a:grpSpLocks noChangeAspect="1"/>
              </p:cNvGrpSpPr>
              <p:nvPr/>
            </p:nvGrpSpPr>
            <p:grpSpPr bwMode="auto">
              <a:xfrm>
                <a:off x="224" y="1156"/>
                <a:ext cx="635" cy="74"/>
                <a:chOff x="634" y="1206"/>
                <a:chExt cx="944" cy="92"/>
              </a:xfrm>
            </p:grpSpPr>
            <p:sp>
              <p:nvSpPr>
                <p:cNvPr id="181385" name="Line 59"/>
                <p:cNvSpPr>
                  <a:spLocks noChangeAspect="1" noChangeShapeType="1"/>
                </p:cNvSpPr>
                <p:nvPr/>
              </p:nvSpPr>
              <p:spPr bwMode="auto">
                <a:xfrm>
                  <a:off x="634" y="1298"/>
                  <a:ext cx="94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1386" name="Line 60"/>
                <p:cNvSpPr>
                  <a:spLocks noChangeAspect="1" noChangeShapeType="1"/>
                </p:cNvSpPr>
                <p:nvPr/>
              </p:nvSpPr>
              <p:spPr bwMode="auto">
                <a:xfrm>
                  <a:off x="634" y="1206"/>
                  <a:ext cx="0" cy="9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1387" name="Line 61"/>
                <p:cNvSpPr>
                  <a:spLocks noChangeAspect="1" noChangeShapeType="1"/>
                </p:cNvSpPr>
                <p:nvPr/>
              </p:nvSpPr>
              <p:spPr bwMode="auto">
                <a:xfrm>
                  <a:off x="870" y="1206"/>
                  <a:ext cx="0" cy="9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1388" name="Line 62"/>
                <p:cNvSpPr>
                  <a:spLocks noChangeAspect="1" noChangeShapeType="1"/>
                </p:cNvSpPr>
                <p:nvPr/>
              </p:nvSpPr>
              <p:spPr bwMode="auto">
                <a:xfrm>
                  <a:off x="1106" y="1206"/>
                  <a:ext cx="0" cy="9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1389" name="Line 63"/>
                <p:cNvSpPr>
                  <a:spLocks noChangeAspect="1" noChangeShapeType="1"/>
                </p:cNvSpPr>
                <p:nvPr/>
              </p:nvSpPr>
              <p:spPr bwMode="auto">
                <a:xfrm>
                  <a:off x="1352" y="1206"/>
                  <a:ext cx="0" cy="9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1390" name="Line 64"/>
                <p:cNvSpPr>
                  <a:spLocks noChangeAspect="1" noChangeShapeType="1"/>
                </p:cNvSpPr>
                <p:nvPr/>
              </p:nvSpPr>
              <p:spPr bwMode="auto">
                <a:xfrm>
                  <a:off x="1578" y="1206"/>
                  <a:ext cx="0" cy="9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pic>
            <p:nvPicPr>
              <p:cNvPr id="181391" name="Picture 228" descr="服务器终端"/>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86" y="974"/>
                <a:ext cx="150" cy="1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1392" name="Picture 229" descr="服务器终端"/>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643" y="974"/>
                <a:ext cx="150" cy="1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1393" name="Picture 230" descr="服务器终端"/>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96" y="982"/>
                <a:ext cx="150" cy="1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81394" name="Group 141"/>
            <p:cNvGrpSpPr>
              <a:grpSpLocks noChangeAspect="1"/>
            </p:cNvGrpSpPr>
            <p:nvPr/>
          </p:nvGrpSpPr>
          <p:grpSpPr bwMode="auto">
            <a:xfrm>
              <a:off x="981" y="1247"/>
              <a:ext cx="490" cy="155"/>
              <a:chOff x="1077" y="1037"/>
              <a:chExt cx="1038" cy="712"/>
            </a:xfrm>
          </p:grpSpPr>
          <p:grpSp>
            <p:nvGrpSpPr>
              <p:cNvPr id="181395" name="Group 142"/>
              <p:cNvGrpSpPr>
                <a:grpSpLocks noChangeAspect="1"/>
              </p:cNvGrpSpPr>
              <p:nvPr/>
            </p:nvGrpSpPr>
            <p:grpSpPr bwMode="auto">
              <a:xfrm>
                <a:off x="1077" y="1037"/>
                <a:ext cx="1038" cy="712"/>
                <a:chOff x="4263" y="2364"/>
                <a:chExt cx="930" cy="1043"/>
              </a:xfrm>
            </p:grpSpPr>
            <p:grpSp>
              <p:nvGrpSpPr>
                <p:cNvPr id="181396" name="Group 143"/>
                <p:cNvGrpSpPr>
                  <a:grpSpLocks noChangeAspect="1"/>
                </p:cNvGrpSpPr>
                <p:nvPr/>
              </p:nvGrpSpPr>
              <p:grpSpPr bwMode="auto">
                <a:xfrm>
                  <a:off x="4263" y="2387"/>
                  <a:ext cx="903" cy="1018"/>
                  <a:chOff x="1383" y="460"/>
                  <a:chExt cx="744" cy="924"/>
                </a:xfrm>
              </p:grpSpPr>
              <p:pic>
                <p:nvPicPr>
                  <p:cNvPr id="181397" name="Picture 144" descr="中继器"/>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383" y="550"/>
                    <a:ext cx="743" cy="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1398" name="Picture 145" descr="通用交换机"/>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383" y="460"/>
                    <a:ext cx="744" cy="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81399" name="Freeform 146"/>
                <p:cNvSpPr>
                  <a:spLocks noChangeAspect="1"/>
                </p:cNvSpPr>
                <p:nvPr/>
              </p:nvSpPr>
              <p:spPr bwMode="auto">
                <a:xfrm>
                  <a:off x="4263" y="2364"/>
                  <a:ext cx="930" cy="1043"/>
                </a:xfrm>
                <a:custGeom>
                  <a:avLst/>
                  <a:gdLst>
                    <a:gd name="T0" fmla="*/ 0 w 952"/>
                    <a:gd name="T1" fmla="*/ 245 h 1066"/>
                    <a:gd name="T2" fmla="*/ 465 w 952"/>
                    <a:gd name="T3" fmla="*/ 0 h 1066"/>
                    <a:gd name="T4" fmla="*/ 930 w 952"/>
                    <a:gd name="T5" fmla="*/ 245 h 1066"/>
                    <a:gd name="T6" fmla="*/ 930 w 952"/>
                    <a:gd name="T7" fmla="*/ 799 h 1066"/>
                    <a:gd name="T8" fmla="*/ 443 w 952"/>
                    <a:gd name="T9" fmla="*/ 1043 h 1066"/>
                    <a:gd name="T10" fmla="*/ 0 w 952"/>
                    <a:gd name="T11" fmla="*/ 799 h 1066"/>
                    <a:gd name="T12" fmla="*/ 0 w 952"/>
                    <a:gd name="T13" fmla="*/ 245 h 1066"/>
                    <a:gd name="T14" fmla="*/ 0 60000 65536"/>
                    <a:gd name="T15" fmla="*/ 0 60000 65536"/>
                    <a:gd name="T16" fmla="*/ 0 60000 65536"/>
                    <a:gd name="T17" fmla="*/ 0 60000 65536"/>
                    <a:gd name="T18" fmla="*/ 0 60000 65536"/>
                    <a:gd name="T19" fmla="*/ 0 60000 65536"/>
                    <a:gd name="T20" fmla="*/ 0 60000 65536"/>
                    <a:gd name="T21" fmla="*/ 0 w 952"/>
                    <a:gd name="T22" fmla="*/ 0 h 1066"/>
                    <a:gd name="T23" fmla="*/ 952 w 952"/>
                    <a:gd name="T24" fmla="*/ 1066 h 106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52" h="1066">
                      <a:moveTo>
                        <a:pt x="0" y="250"/>
                      </a:moveTo>
                      <a:lnTo>
                        <a:pt x="476" y="0"/>
                      </a:lnTo>
                      <a:lnTo>
                        <a:pt x="952" y="250"/>
                      </a:lnTo>
                      <a:lnTo>
                        <a:pt x="952" y="817"/>
                      </a:lnTo>
                      <a:lnTo>
                        <a:pt x="453" y="1066"/>
                      </a:lnTo>
                      <a:lnTo>
                        <a:pt x="0" y="817"/>
                      </a:lnTo>
                      <a:lnTo>
                        <a:pt x="0" y="250"/>
                      </a:lnTo>
                      <a:close/>
                    </a:path>
                  </a:pathLst>
                </a:custGeom>
                <a:solidFill>
                  <a:srgbClr val="FFFFFF">
                    <a:alpha val="61176"/>
                  </a:srgbClr>
                </a:solidFill>
                <a:ln>
                  <a:noFill/>
                </a:ln>
                <a:extLst>
                  <a:ext uri="{91240B29-F687-4F45-9708-019B960494DF}">
                    <a14:hiddenLine xmlns:a14="http://schemas.microsoft.com/office/drawing/2010/main" w="2857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grpSp>
          <p:grpSp>
            <p:nvGrpSpPr>
              <p:cNvPr id="181400" name="Group 147"/>
              <p:cNvGrpSpPr>
                <a:grpSpLocks noChangeAspect="1"/>
              </p:cNvGrpSpPr>
              <p:nvPr/>
            </p:nvGrpSpPr>
            <p:grpSpPr bwMode="auto">
              <a:xfrm>
                <a:off x="1105" y="1123"/>
                <a:ext cx="471" cy="513"/>
                <a:chOff x="363" y="2396"/>
                <a:chExt cx="929" cy="1170"/>
              </a:xfrm>
            </p:grpSpPr>
            <p:pic>
              <p:nvPicPr>
                <p:cNvPr id="181401" name="Picture 148" descr="中继器"/>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363" y="2523"/>
                  <a:ext cx="928" cy="10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1402" name="Picture 149" descr="通用交换机"/>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363" y="2396"/>
                  <a:ext cx="929" cy="6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81403" name="Group 150"/>
              <p:cNvGrpSpPr>
                <a:grpSpLocks noChangeAspect="1"/>
              </p:cNvGrpSpPr>
              <p:nvPr/>
            </p:nvGrpSpPr>
            <p:grpSpPr bwMode="auto">
              <a:xfrm>
                <a:off x="1590" y="1151"/>
                <a:ext cx="471" cy="514"/>
                <a:chOff x="363" y="2396"/>
                <a:chExt cx="929" cy="1170"/>
              </a:xfrm>
            </p:grpSpPr>
            <p:pic>
              <p:nvPicPr>
                <p:cNvPr id="181404" name="Picture 151" descr="中继器"/>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363" y="2523"/>
                  <a:ext cx="928" cy="10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1405" name="Picture 152" descr="通用交换机"/>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363" y="2396"/>
                  <a:ext cx="929" cy="6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181406" name="Group 580"/>
            <p:cNvGrpSpPr>
              <a:grpSpLocks noChangeAspect="1"/>
            </p:cNvGrpSpPr>
            <p:nvPr/>
          </p:nvGrpSpPr>
          <p:grpSpPr bwMode="auto">
            <a:xfrm>
              <a:off x="436" y="1247"/>
              <a:ext cx="499" cy="174"/>
              <a:chOff x="1230" y="532"/>
              <a:chExt cx="4231" cy="2131"/>
            </a:xfrm>
          </p:grpSpPr>
          <p:pic>
            <p:nvPicPr>
              <p:cNvPr id="181407" name="Picture 581"/>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1230" y="532"/>
                <a:ext cx="4218" cy="1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1408" name="Picture 582"/>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1242" y="1847"/>
                <a:ext cx="4219" cy="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181409" name="Group 156"/>
          <p:cNvGrpSpPr>
            <a:grpSpLocks noChangeAspect="1"/>
          </p:cNvGrpSpPr>
          <p:nvPr/>
        </p:nvGrpSpPr>
        <p:grpSpPr bwMode="auto">
          <a:xfrm>
            <a:off x="3741738" y="2101850"/>
            <a:ext cx="698500" cy="466725"/>
            <a:chOff x="3566" y="1156"/>
            <a:chExt cx="595" cy="318"/>
          </a:xfrm>
        </p:grpSpPr>
        <p:grpSp>
          <p:nvGrpSpPr>
            <p:cNvPr id="181410" name="Group 157"/>
            <p:cNvGrpSpPr>
              <a:grpSpLocks noChangeAspect="1"/>
            </p:cNvGrpSpPr>
            <p:nvPr/>
          </p:nvGrpSpPr>
          <p:grpSpPr bwMode="auto">
            <a:xfrm>
              <a:off x="3566" y="1247"/>
              <a:ext cx="590" cy="216"/>
              <a:chOff x="4263" y="2364"/>
              <a:chExt cx="930" cy="1043"/>
            </a:xfrm>
          </p:grpSpPr>
          <p:grpSp>
            <p:nvGrpSpPr>
              <p:cNvPr id="181411" name="Group 158"/>
              <p:cNvGrpSpPr>
                <a:grpSpLocks noChangeAspect="1"/>
              </p:cNvGrpSpPr>
              <p:nvPr/>
            </p:nvGrpSpPr>
            <p:grpSpPr bwMode="auto">
              <a:xfrm>
                <a:off x="4263" y="2387"/>
                <a:ext cx="903" cy="1018"/>
                <a:chOff x="1383" y="460"/>
                <a:chExt cx="744" cy="924"/>
              </a:xfrm>
            </p:grpSpPr>
            <p:pic>
              <p:nvPicPr>
                <p:cNvPr id="181412" name="Picture 159" descr="中继器"/>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383" y="550"/>
                  <a:ext cx="743" cy="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1413" name="Picture 160" descr="通用交换机"/>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383" y="460"/>
                  <a:ext cx="744" cy="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81414" name="Freeform 161"/>
              <p:cNvSpPr>
                <a:spLocks noChangeAspect="1"/>
              </p:cNvSpPr>
              <p:nvPr/>
            </p:nvSpPr>
            <p:spPr bwMode="auto">
              <a:xfrm>
                <a:off x="4263" y="2364"/>
                <a:ext cx="930" cy="1043"/>
              </a:xfrm>
              <a:custGeom>
                <a:avLst/>
                <a:gdLst>
                  <a:gd name="T0" fmla="*/ 0 w 952"/>
                  <a:gd name="T1" fmla="*/ 245 h 1066"/>
                  <a:gd name="T2" fmla="*/ 465 w 952"/>
                  <a:gd name="T3" fmla="*/ 0 h 1066"/>
                  <a:gd name="T4" fmla="*/ 930 w 952"/>
                  <a:gd name="T5" fmla="*/ 245 h 1066"/>
                  <a:gd name="T6" fmla="*/ 930 w 952"/>
                  <a:gd name="T7" fmla="*/ 799 h 1066"/>
                  <a:gd name="T8" fmla="*/ 443 w 952"/>
                  <a:gd name="T9" fmla="*/ 1043 h 1066"/>
                  <a:gd name="T10" fmla="*/ 0 w 952"/>
                  <a:gd name="T11" fmla="*/ 799 h 1066"/>
                  <a:gd name="T12" fmla="*/ 0 w 952"/>
                  <a:gd name="T13" fmla="*/ 245 h 1066"/>
                  <a:gd name="T14" fmla="*/ 0 60000 65536"/>
                  <a:gd name="T15" fmla="*/ 0 60000 65536"/>
                  <a:gd name="T16" fmla="*/ 0 60000 65536"/>
                  <a:gd name="T17" fmla="*/ 0 60000 65536"/>
                  <a:gd name="T18" fmla="*/ 0 60000 65536"/>
                  <a:gd name="T19" fmla="*/ 0 60000 65536"/>
                  <a:gd name="T20" fmla="*/ 0 60000 65536"/>
                  <a:gd name="T21" fmla="*/ 0 w 952"/>
                  <a:gd name="T22" fmla="*/ 0 h 1066"/>
                  <a:gd name="T23" fmla="*/ 952 w 952"/>
                  <a:gd name="T24" fmla="*/ 1066 h 106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52" h="1066">
                    <a:moveTo>
                      <a:pt x="0" y="250"/>
                    </a:moveTo>
                    <a:lnTo>
                      <a:pt x="476" y="0"/>
                    </a:lnTo>
                    <a:lnTo>
                      <a:pt x="952" y="250"/>
                    </a:lnTo>
                    <a:lnTo>
                      <a:pt x="952" y="817"/>
                    </a:lnTo>
                    <a:lnTo>
                      <a:pt x="453" y="1066"/>
                    </a:lnTo>
                    <a:lnTo>
                      <a:pt x="0" y="817"/>
                    </a:lnTo>
                    <a:lnTo>
                      <a:pt x="0" y="250"/>
                    </a:lnTo>
                    <a:close/>
                  </a:path>
                </a:pathLst>
              </a:custGeom>
              <a:solidFill>
                <a:srgbClr val="FFFFFF">
                  <a:alpha val="61176"/>
                </a:srgbClr>
              </a:solidFill>
              <a:ln>
                <a:noFill/>
              </a:ln>
              <a:extLst>
                <a:ext uri="{91240B29-F687-4F45-9708-019B960494DF}">
                  <a14:hiddenLine xmlns:a14="http://schemas.microsoft.com/office/drawing/2010/main" w="2857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grpSp>
        <p:grpSp>
          <p:nvGrpSpPr>
            <p:cNvPr id="181415" name="Group 565"/>
            <p:cNvGrpSpPr>
              <a:grpSpLocks noChangeAspect="1"/>
            </p:cNvGrpSpPr>
            <p:nvPr/>
          </p:nvGrpSpPr>
          <p:grpSpPr bwMode="auto">
            <a:xfrm>
              <a:off x="3612" y="1156"/>
              <a:ext cx="277" cy="318"/>
              <a:chOff x="3515" y="1364"/>
              <a:chExt cx="614" cy="1069"/>
            </a:xfrm>
          </p:grpSpPr>
          <p:pic>
            <p:nvPicPr>
              <p:cNvPr id="181416" name="Picture 566" descr="通用交换机"/>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3515" y="2103"/>
                <a:ext cx="454"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1417" name="Picture 567" descr="SecBlade 防火墙模块02 [转换]"/>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3515" y="2025"/>
                <a:ext cx="499" cy="3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1418" name="Picture 568" descr="通用交换机"/>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3515" y="1967"/>
                <a:ext cx="454"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1419" name="Picture 569" descr="SecBlade 防火墙模块02 [转换]"/>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3515" y="1889"/>
                <a:ext cx="499" cy="3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1420" name="Picture 570" descr="通用交换机"/>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3515" y="1831"/>
                <a:ext cx="454"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1421" name="Picture 571" descr="SecBlade 防火墙模块02 [转换]"/>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3515" y="1769"/>
                <a:ext cx="499" cy="3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1422" name="Picture 572" descr="通用交换机"/>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3515" y="1695"/>
                <a:ext cx="454"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1423" name="Picture 573" descr="SecBlade 防火墙模块02 [转换]"/>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3515" y="1616"/>
                <a:ext cx="499" cy="3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 Box 574"/>
              <p:cNvSpPr txBox="1">
                <a:spLocks noChangeArrowheads="1"/>
              </p:cNvSpPr>
              <p:nvPr/>
            </p:nvSpPr>
            <p:spPr bwMode="auto">
              <a:xfrm>
                <a:off x="3752" y="1364"/>
                <a:ext cx="348" cy="422"/>
              </a:xfrm>
              <a:prstGeom prst="rect">
                <a:avLst/>
              </a:prstGeom>
              <a:noFill/>
              <a:ln w="9525">
                <a:noFill/>
                <a:miter lim="800000"/>
                <a:headEnd/>
                <a:tailEnd/>
              </a:ln>
              <a:effectLst/>
            </p:spPr>
            <p:txBody>
              <a:bodyPr wrap="none">
                <a:spAutoFit/>
              </a:bodyPr>
              <a:lstStyle/>
              <a:p>
                <a:pPr>
                  <a:defRPr/>
                </a:pPr>
                <a:endParaRPr kumimoji="0" lang="zh-CN" altLang="zh-CN" sz="600" b="1">
                  <a:solidFill>
                    <a:srgbClr val="0099CC"/>
                  </a:solidFill>
                  <a:effectLst>
                    <a:outerShdw blurRad="38100" dist="38100" dir="2700000" algn="tl">
                      <a:srgbClr val="C0C0C0"/>
                    </a:outerShdw>
                  </a:effectLst>
                  <a:latin typeface="Arial" charset="0"/>
                  <a:ea typeface="宋体" charset="-122"/>
                </a:endParaRPr>
              </a:p>
            </p:txBody>
          </p:sp>
          <p:sp>
            <p:nvSpPr>
              <p:cNvPr id="5" name="Text Box 575"/>
              <p:cNvSpPr txBox="1">
                <a:spLocks noChangeArrowheads="1"/>
              </p:cNvSpPr>
              <p:nvPr/>
            </p:nvSpPr>
            <p:spPr bwMode="auto">
              <a:xfrm>
                <a:off x="3752" y="1499"/>
                <a:ext cx="348" cy="422"/>
              </a:xfrm>
              <a:prstGeom prst="rect">
                <a:avLst/>
              </a:prstGeom>
              <a:noFill/>
              <a:ln w="9525">
                <a:noFill/>
                <a:miter lim="800000"/>
                <a:headEnd/>
                <a:tailEnd/>
              </a:ln>
              <a:effectLst/>
            </p:spPr>
            <p:txBody>
              <a:bodyPr wrap="none">
                <a:spAutoFit/>
              </a:bodyPr>
              <a:lstStyle/>
              <a:p>
                <a:pPr>
                  <a:defRPr/>
                </a:pPr>
                <a:endParaRPr kumimoji="0" lang="zh-CN" altLang="zh-CN" sz="600" b="1">
                  <a:solidFill>
                    <a:srgbClr val="0099CC"/>
                  </a:solidFill>
                  <a:effectLst>
                    <a:outerShdw blurRad="38100" dist="38100" dir="2700000" algn="tl">
                      <a:srgbClr val="C0C0C0"/>
                    </a:outerShdw>
                  </a:effectLst>
                  <a:latin typeface="Arial" charset="0"/>
                  <a:ea typeface="宋体" charset="-122"/>
                </a:endParaRPr>
              </a:p>
            </p:txBody>
          </p:sp>
          <p:sp>
            <p:nvSpPr>
              <p:cNvPr id="6" name="Text Box 576"/>
              <p:cNvSpPr txBox="1">
                <a:spLocks noChangeArrowheads="1"/>
              </p:cNvSpPr>
              <p:nvPr/>
            </p:nvSpPr>
            <p:spPr bwMode="auto">
              <a:xfrm>
                <a:off x="3752" y="1640"/>
                <a:ext cx="348" cy="422"/>
              </a:xfrm>
              <a:prstGeom prst="rect">
                <a:avLst/>
              </a:prstGeom>
              <a:noFill/>
              <a:ln w="9525">
                <a:noFill/>
                <a:miter lim="800000"/>
                <a:headEnd/>
                <a:tailEnd/>
              </a:ln>
              <a:effectLst/>
            </p:spPr>
            <p:txBody>
              <a:bodyPr wrap="none">
                <a:spAutoFit/>
              </a:bodyPr>
              <a:lstStyle/>
              <a:p>
                <a:pPr>
                  <a:defRPr/>
                </a:pPr>
                <a:endParaRPr kumimoji="0" lang="zh-CN" altLang="zh-CN" sz="600" b="1">
                  <a:solidFill>
                    <a:srgbClr val="0099CC"/>
                  </a:solidFill>
                  <a:effectLst>
                    <a:outerShdw blurRad="38100" dist="38100" dir="2700000" algn="tl">
                      <a:srgbClr val="C0C0C0"/>
                    </a:outerShdw>
                  </a:effectLst>
                  <a:latin typeface="Arial" charset="0"/>
                  <a:ea typeface="宋体" charset="-122"/>
                </a:endParaRPr>
              </a:p>
            </p:txBody>
          </p:sp>
          <p:sp>
            <p:nvSpPr>
              <p:cNvPr id="7" name="Text Box 577"/>
              <p:cNvSpPr txBox="1">
                <a:spLocks noChangeAspect="1" noChangeArrowheads="1"/>
              </p:cNvSpPr>
              <p:nvPr/>
            </p:nvSpPr>
            <p:spPr bwMode="auto">
              <a:xfrm>
                <a:off x="3782" y="1779"/>
                <a:ext cx="348" cy="422"/>
              </a:xfrm>
              <a:prstGeom prst="rect">
                <a:avLst/>
              </a:prstGeom>
              <a:noFill/>
              <a:ln w="9525">
                <a:noFill/>
                <a:miter lim="800000"/>
                <a:headEnd/>
                <a:tailEnd/>
              </a:ln>
            </p:spPr>
            <p:txBody>
              <a:bodyPr>
                <a:spAutoFit/>
              </a:bodyPr>
              <a:lstStyle/>
              <a:p>
                <a:pPr>
                  <a:defRPr/>
                </a:pPr>
                <a:endParaRPr kumimoji="0" lang="zh-CN" altLang="zh-CN" sz="600" b="1">
                  <a:solidFill>
                    <a:srgbClr val="0099CC"/>
                  </a:solidFill>
                  <a:effectLst>
                    <a:outerShdw blurRad="38100" dist="38100" dir="2700000" algn="tl">
                      <a:srgbClr val="C0C0C0"/>
                    </a:outerShdw>
                  </a:effectLst>
                  <a:latin typeface="Arial" charset="0"/>
                  <a:ea typeface="宋体" charset="-122"/>
                </a:endParaRPr>
              </a:p>
            </p:txBody>
          </p:sp>
        </p:grpSp>
        <p:grpSp>
          <p:nvGrpSpPr>
            <p:cNvPr id="181428" name="Group 565"/>
            <p:cNvGrpSpPr>
              <a:grpSpLocks noChangeAspect="1"/>
            </p:cNvGrpSpPr>
            <p:nvPr/>
          </p:nvGrpSpPr>
          <p:grpSpPr bwMode="auto">
            <a:xfrm>
              <a:off x="3884" y="1156"/>
              <a:ext cx="277" cy="318"/>
              <a:chOff x="3515" y="1364"/>
              <a:chExt cx="614" cy="1069"/>
            </a:xfrm>
          </p:grpSpPr>
          <p:pic>
            <p:nvPicPr>
              <p:cNvPr id="181429" name="Picture 566" descr="通用交换机"/>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3515" y="2103"/>
                <a:ext cx="454"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1430" name="Picture 567" descr="SecBlade 防火墙模块02 [转换]"/>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3515" y="2025"/>
                <a:ext cx="499" cy="3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1431" name="Picture 568" descr="通用交换机"/>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3515" y="1967"/>
                <a:ext cx="454"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1432" name="Picture 569" descr="SecBlade 防火墙模块02 [转换]"/>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3515" y="1889"/>
                <a:ext cx="499" cy="3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1433" name="Picture 570" descr="通用交换机"/>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3515" y="1831"/>
                <a:ext cx="454"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1434" name="Picture 571" descr="SecBlade 防火墙模块02 [转换]"/>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3515" y="1769"/>
                <a:ext cx="499" cy="3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1435" name="Picture 572" descr="通用交换机"/>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3515" y="1695"/>
                <a:ext cx="454"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1436" name="Picture 573" descr="SecBlade 防火墙模块02 [转换]"/>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3515" y="1616"/>
                <a:ext cx="499" cy="3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27870" name="Text Box 574"/>
              <p:cNvSpPr txBox="1">
                <a:spLocks noChangeArrowheads="1"/>
              </p:cNvSpPr>
              <p:nvPr/>
            </p:nvSpPr>
            <p:spPr bwMode="auto">
              <a:xfrm>
                <a:off x="3751" y="1364"/>
                <a:ext cx="348" cy="422"/>
              </a:xfrm>
              <a:prstGeom prst="rect">
                <a:avLst/>
              </a:prstGeom>
              <a:noFill/>
              <a:ln w="9525">
                <a:noFill/>
                <a:miter lim="800000"/>
                <a:headEnd/>
                <a:tailEnd/>
              </a:ln>
              <a:effectLst/>
            </p:spPr>
            <p:txBody>
              <a:bodyPr wrap="none">
                <a:spAutoFit/>
              </a:bodyPr>
              <a:lstStyle/>
              <a:p>
                <a:pPr>
                  <a:defRPr/>
                </a:pPr>
                <a:endParaRPr kumimoji="0" lang="zh-CN" altLang="zh-CN" sz="600" b="1">
                  <a:solidFill>
                    <a:srgbClr val="0099CC"/>
                  </a:solidFill>
                  <a:effectLst>
                    <a:outerShdw blurRad="38100" dist="38100" dir="2700000" algn="tl">
                      <a:srgbClr val="C0C0C0"/>
                    </a:outerShdw>
                  </a:effectLst>
                  <a:latin typeface="Arial" charset="0"/>
                  <a:ea typeface="宋体" charset="-122"/>
                </a:endParaRPr>
              </a:p>
            </p:txBody>
          </p:sp>
          <p:sp>
            <p:nvSpPr>
              <p:cNvPr id="3127871" name="Text Box 575"/>
              <p:cNvSpPr txBox="1">
                <a:spLocks noChangeArrowheads="1"/>
              </p:cNvSpPr>
              <p:nvPr/>
            </p:nvSpPr>
            <p:spPr bwMode="auto">
              <a:xfrm>
                <a:off x="3751" y="1499"/>
                <a:ext cx="348" cy="422"/>
              </a:xfrm>
              <a:prstGeom prst="rect">
                <a:avLst/>
              </a:prstGeom>
              <a:noFill/>
              <a:ln w="9525">
                <a:noFill/>
                <a:miter lim="800000"/>
                <a:headEnd/>
                <a:tailEnd/>
              </a:ln>
              <a:effectLst/>
            </p:spPr>
            <p:txBody>
              <a:bodyPr wrap="none">
                <a:spAutoFit/>
              </a:bodyPr>
              <a:lstStyle/>
              <a:p>
                <a:pPr>
                  <a:defRPr/>
                </a:pPr>
                <a:endParaRPr kumimoji="0" lang="zh-CN" altLang="zh-CN" sz="600" b="1">
                  <a:solidFill>
                    <a:srgbClr val="0099CC"/>
                  </a:solidFill>
                  <a:effectLst>
                    <a:outerShdw blurRad="38100" dist="38100" dir="2700000" algn="tl">
                      <a:srgbClr val="C0C0C0"/>
                    </a:outerShdw>
                  </a:effectLst>
                  <a:latin typeface="Arial" charset="0"/>
                  <a:ea typeface="宋体" charset="-122"/>
                </a:endParaRPr>
              </a:p>
            </p:txBody>
          </p:sp>
          <p:sp>
            <p:nvSpPr>
              <p:cNvPr id="3127872" name="Text Box 576"/>
              <p:cNvSpPr txBox="1">
                <a:spLocks noChangeArrowheads="1"/>
              </p:cNvSpPr>
              <p:nvPr/>
            </p:nvSpPr>
            <p:spPr bwMode="auto">
              <a:xfrm>
                <a:off x="3751" y="1640"/>
                <a:ext cx="348" cy="422"/>
              </a:xfrm>
              <a:prstGeom prst="rect">
                <a:avLst/>
              </a:prstGeom>
              <a:noFill/>
              <a:ln w="9525">
                <a:noFill/>
                <a:miter lim="800000"/>
                <a:headEnd/>
                <a:tailEnd/>
              </a:ln>
              <a:effectLst/>
            </p:spPr>
            <p:txBody>
              <a:bodyPr wrap="none">
                <a:spAutoFit/>
              </a:bodyPr>
              <a:lstStyle/>
              <a:p>
                <a:pPr>
                  <a:defRPr/>
                </a:pPr>
                <a:endParaRPr kumimoji="0" lang="zh-CN" altLang="zh-CN" sz="600" b="1">
                  <a:solidFill>
                    <a:srgbClr val="0099CC"/>
                  </a:solidFill>
                  <a:effectLst>
                    <a:outerShdw blurRad="38100" dist="38100" dir="2700000" algn="tl">
                      <a:srgbClr val="C0C0C0"/>
                    </a:outerShdw>
                  </a:effectLst>
                  <a:latin typeface="Arial" charset="0"/>
                  <a:ea typeface="宋体" charset="-122"/>
                </a:endParaRPr>
              </a:p>
            </p:txBody>
          </p:sp>
          <p:sp>
            <p:nvSpPr>
              <p:cNvPr id="3127873" name="Text Box 577"/>
              <p:cNvSpPr txBox="1">
                <a:spLocks noChangeAspect="1" noChangeArrowheads="1"/>
              </p:cNvSpPr>
              <p:nvPr/>
            </p:nvSpPr>
            <p:spPr bwMode="auto">
              <a:xfrm>
                <a:off x="3781" y="1779"/>
                <a:ext cx="348" cy="422"/>
              </a:xfrm>
              <a:prstGeom prst="rect">
                <a:avLst/>
              </a:prstGeom>
              <a:noFill/>
              <a:ln w="9525">
                <a:noFill/>
                <a:miter lim="800000"/>
                <a:headEnd/>
                <a:tailEnd/>
              </a:ln>
            </p:spPr>
            <p:txBody>
              <a:bodyPr>
                <a:spAutoFit/>
              </a:bodyPr>
              <a:lstStyle/>
              <a:p>
                <a:pPr>
                  <a:defRPr/>
                </a:pPr>
                <a:endParaRPr kumimoji="0" lang="zh-CN" altLang="zh-CN" sz="600" b="1">
                  <a:solidFill>
                    <a:srgbClr val="0099CC"/>
                  </a:solidFill>
                  <a:effectLst>
                    <a:outerShdw blurRad="38100" dist="38100" dir="2700000" algn="tl">
                      <a:srgbClr val="C0C0C0"/>
                    </a:outerShdw>
                  </a:effectLst>
                  <a:latin typeface="Arial" charset="0"/>
                  <a:ea typeface="宋体" charset="-122"/>
                </a:endParaRPr>
              </a:p>
            </p:txBody>
          </p:sp>
        </p:grpSp>
      </p:grpSp>
      <p:pic>
        <p:nvPicPr>
          <p:cNvPr id="181441" name="Picture 286" descr="网云"/>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4127500" y="1693863"/>
            <a:ext cx="412750"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1442" name="Text Box 287"/>
          <p:cNvSpPr txBox="1">
            <a:spLocks noChangeAspect="1" noChangeArrowheads="1"/>
          </p:cNvSpPr>
          <p:nvPr/>
        </p:nvSpPr>
        <p:spPr bwMode="auto">
          <a:xfrm>
            <a:off x="4129088" y="1701800"/>
            <a:ext cx="514350"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spcBef>
                <a:spcPct val="50000"/>
              </a:spcBef>
            </a:pPr>
            <a:r>
              <a:rPr kumimoji="0" lang="zh-CN" altLang="en-US" sz="600" b="1">
                <a:solidFill>
                  <a:srgbClr val="FFFFFF"/>
                </a:solidFill>
                <a:latin typeface="华文细黑" pitchFamily="2" charset="-122"/>
                <a:ea typeface="华文细黑" pitchFamily="2" charset="-122"/>
              </a:rPr>
              <a:t>运营商</a:t>
            </a:r>
            <a:r>
              <a:rPr kumimoji="0" lang="en-US" altLang="zh-CN" sz="600" b="1">
                <a:solidFill>
                  <a:srgbClr val="FFFFFF"/>
                </a:solidFill>
                <a:latin typeface="华文细黑" pitchFamily="2" charset="-122"/>
                <a:ea typeface="华文细黑" pitchFamily="2" charset="-122"/>
              </a:rPr>
              <a:t>2</a:t>
            </a:r>
          </a:p>
        </p:txBody>
      </p:sp>
      <p:pic>
        <p:nvPicPr>
          <p:cNvPr id="181443" name="Picture 288" descr="网云"/>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3640138" y="1687513"/>
            <a:ext cx="414337"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1444" name="Text Box 289"/>
          <p:cNvSpPr txBox="1">
            <a:spLocks noChangeAspect="1" noChangeArrowheads="1"/>
          </p:cNvSpPr>
          <p:nvPr/>
        </p:nvSpPr>
        <p:spPr bwMode="auto">
          <a:xfrm>
            <a:off x="3636963" y="1695450"/>
            <a:ext cx="503237"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spcBef>
                <a:spcPct val="50000"/>
              </a:spcBef>
            </a:pPr>
            <a:r>
              <a:rPr kumimoji="0" lang="zh-CN" altLang="en-US" sz="600" b="1">
                <a:solidFill>
                  <a:srgbClr val="FFFFFF"/>
                </a:solidFill>
                <a:latin typeface="华文细黑" pitchFamily="2" charset="-122"/>
                <a:ea typeface="华文细黑" pitchFamily="2" charset="-122"/>
              </a:rPr>
              <a:t>运营商</a:t>
            </a:r>
            <a:r>
              <a:rPr kumimoji="0" lang="en-US" altLang="zh-CN" sz="600" b="1">
                <a:solidFill>
                  <a:srgbClr val="FFFFFF"/>
                </a:solidFill>
                <a:latin typeface="华文细黑" pitchFamily="2" charset="-122"/>
                <a:ea typeface="华文细黑" pitchFamily="2" charset="-122"/>
              </a:rPr>
              <a:t>1</a:t>
            </a:r>
          </a:p>
        </p:txBody>
      </p:sp>
      <p:grpSp>
        <p:nvGrpSpPr>
          <p:cNvPr id="181445" name="Group 202"/>
          <p:cNvGrpSpPr>
            <a:grpSpLocks/>
          </p:cNvGrpSpPr>
          <p:nvPr/>
        </p:nvGrpSpPr>
        <p:grpSpPr bwMode="auto">
          <a:xfrm>
            <a:off x="1724025" y="3465513"/>
            <a:ext cx="252413" cy="274637"/>
            <a:chOff x="2243" y="3532"/>
            <a:chExt cx="172" cy="202"/>
          </a:xfrm>
        </p:grpSpPr>
        <p:grpSp>
          <p:nvGrpSpPr>
            <p:cNvPr id="181446" name="Group 36"/>
            <p:cNvGrpSpPr>
              <a:grpSpLocks/>
            </p:cNvGrpSpPr>
            <p:nvPr/>
          </p:nvGrpSpPr>
          <p:grpSpPr bwMode="auto">
            <a:xfrm>
              <a:off x="2256" y="3552"/>
              <a:ext cx="159" cy="158"/>
              <a:chOff x="1596" y="1152"/>
              <a:chExt cx="518" cy="516"/>
            </a:xfrm>
          </p:grpSpPr>
          <p:sp>
            <p:nvSpPr>
              <p:cNvPr id="181447" name="Oval 37"/>
              <p:cNvSpPr>
                <a:spLocks noChangeArrowheads="1"/>
              </p:cNvSpPr>
              <p:nvPr/>
            </p:nvSpPr>
            <p:spPr bwMode="gray">
              <a:xfrm>
                <a:off x="1596" y="1154"/>
                <a:ext cx="518" cy="514"/>
              </a:xfrm>
              <a:prstGeom prst="ellipse">
                <a:avLst/>
              </a:prstGeom>
              <a:solidFill>
                <a:srgbClr val="1E7BB4"/>
              </a:solidFill>
              <a:ln w="28575" algn="ctr">
                <a:solidFill>
                  <a:srgbClr val="F8F8F8">
                    <a:alpha val="70195"/>
                  </a:srgbClr>
                </a:solidFill>
                <a:round/>
                <a:headEnd/>
                <a:tailEnd/>
              </a:ln>
            </p:spPr>
            <p:txBody>
              <a:bodyPr wrap="none" anchor="ct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zh-CN" sz="1600">
                  <a:latin typeface="华文细黑" pitchFamily="2" charset="-122"/>
                  <a:ea typeface="华文细黑" pitchFamily="2" charset="-122"/>
                </a:endParaRPr>
              </a:p>
            </p:txBody>
          </p:sp>
          <p:pic>
            <p:nvPicPr>
              <p:cNvPr id="181448" name="Picture 38" descr="cir_lighteffect0"/>
              <p:cNvPicPr>
                <a:picLocks noChangeArrowheads="1"/>
              </p:cNvPicPr>
              <p:nvPr/>
            </p:nvPicPr>
            <p:blipFill>
              <a:blip r:embed="rId5">
                <a:lum bright="18000" contrast="-12000"/>
                <a:extLst>
                  <a:ext uri="{28A0092B-C50C-407E-A947-70E740481C1C}">
                    <a14:useLocalDpi xmlns:a14="http://schemas.microsoft.com/office/drawing/2010/main" val="0"/>
                  </a:ext>
                </a:extLst>
              </a:blip>
              <a:srcRect/>
              <a:stretch>
                <a:fillRect/>
              </a:stretch>
            </p:blipFill>
            <p:spPr bwMode="gray">
              <a:xfrm>
                <a:off x="1609" y="1152"/>
                <a:ext cx="484" cy="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8" name="TextBox 24"/>
            <p:cNvSpPr txBox="1">
              <a:spLocks noChangeArrowheads="1"/>
            </p:cNvSpPr>
            <p:nvPr/>
          </p:nvSpPr>
          <p:spPr bwMode="auto">
            <a:xfrm>
              <a:off x="2243" y="3532"/>
              <a:ext cx="157" cy="202"/>
            </a:xfrm>
            <a:prstGeom prst="rect">
              <a:avLst/>
            </a:prstGeom>
            <a:noFill/>
            <a:ln w="9525">
              <a:noFill/>
              <a:miter lim="800000"/>
              <a:headEnd/>
              <a:tailEnd/>
            </a:ln>
          </p:spPr>
          <p:txBody>
            <a:bodyP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kumimoji="0" lang="en-US" altLang="zh-CN" sz="1200" b="1">
                  <a:solidFill>
                    <a:srgbClr val="FFFFFF"/>
                  </a:solidFill>
                  <a:effectLst>
                    <a:outerShdw blurRad="38100" dist="38100" dir="2700000" algn="tl">
                      <a:srgbClr val="C0C0C0"/>
                    </a:outerShdw>
                  </a:effectLst>
                  <a:latin typeface="华文细黑" pitchFamily="2" charset="-122"/>
                  <a:ea typeface="华文细黑" pitchFamily="2" charset="-122"/>
                </a:rPr>
                <a:t>2</a:t>
              </a:r>
            </a:p>
          </p:txBody>
        </p:sp>
      </p:grpSp>
      <p:sp>
        <p:nvSpPr>
          <p:cNvPr id="181450" name="AutoShape 36"/>
          <p:cNvSpPr>
            <a:spLocks noChangeAspect="1" noChangeArrowheads="1"/>
          </p:cNvSpPr>
          <p:nvPr/>
        </p:nvSpPr>
        <p:spPr bwMode="auto">
          <a:xfrm>
            <a:off x="3667125" y="4192588"/>
            <a:ext cx="1047750" cy="1624012"/>
          </a:xfrm>
          <a:prstGeom prst="roundRect">
            <a:avLst>
              <a:gd name="adj" fmla="val 0"/>
            </a:avLst>
          </a:prstGeom>
          <a:gradFill rotWithShape="1">
            <a:gsLst>
              <a:gs pos="0">
                <a:srgbClr val="DAF6F5"/>
              </a:gs>
              <a:gs pos="100000">
                <a:srgbClr val="70CED0">
                  <a:alpha val="59000"/>
                </a:srgbClr>
              </a:gs>
            </a:gsLst>
            <a:path path="shape">
              <a:fillToRect l="50000" t="50000" r="50000" b="50000"/>
            </a:path>
          </a:gradFill>
          <a:ln>
            <a:noFill/>
          </a:ln>
          <a:extLst>
            <a:ext uri="{91240B29-F687-4F45-9708-019B960494DF}">
              <a14:hiddenLine xmlns:a14="http://schemas.microsoft.com/office/drawing/2010/main" w="9525" algn="ctr">
                <a:solidFill>
                  <a:srgbClr val="000000"/>
                </a:solidFill>
                <a:round/>
                <a:headEnd/>
                <a:tailEnd/>
              </a14:hiddenLine>
            </a:ext>
          </a:extLst>
        </p:spPr>
        <p:txBody>
          <a:bodyPr wrap="none" anchor="ct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zh-CN" sz="1800">
              <a:solidFill>
                <a:srgbClr val="0099CC"/>
              </a:solidFill>
              <a:latin typeface="华文细黑" pitchFamily="2" charset="-122"/>
              <a:ea typeface="华文细黑" pitchFamily="2" charset="-122"/>
            </a:endParaRPr>
          </a:p>
        </p:txBody>
      </p:sp>
      <p:sp>
        <p:nvSpPr>
          <p:cNvPr id="181451" name="Line 747"/>
          <p:cNvSpPr>
            <a:spLocks noChangeAspect="1" noChangeShapeType="1"/>
          </p:cNvSpPr>
          <p:nvPr/>
        </p:nvSpPr>
        <p:spPr bwMode="auto">
          <a:xfrm flipV="1">
            <a:off x="3835400" y="4483100"/>
            <a:ext cx="141288" cy="23812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lIns="82124" tIns="41061" rIns="82124" bIns="41061"/>
          <a:lstStyle/>
          <a:p>
            <a:endParaRPr lang="zh-CN" altLang="en-US"/>
          </a:p>
        </p:txBody>
      </p:sp>
      <p:sp>
        <p:nvSpPr>
          <p:cNvPr id="181452" name="Line 748"/>
          <p:cNvSpPr>
            <a:spLocks noChangeAspect="1" noChangeShapeType="1"/>
          </p:cNvSpPr>
          <p:nvPr/>
        </p:nvSpPr>
        <p:spPr bwMode="auto">
          <a:xfrm flipH="1" flipV="1">
            <a:off x="4295775" y="4483100"/>
            <a:ext cx="144463" cy="24130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lIns="82124" tIns="41061" rIns="82124" bIns="41061"/>
          <a:lstStyle/>
          <a:p>
            <a:endParaRPr lang="zh-CN" altLang="en-US"/>
          </a:p>
        </p:txBody>
      </p:sp>
      <p:sp>
        <p:nvSpPr>
          <p:cNvPr id="181453" name="Line 749"/>
          <p:cNvSpPr>
            <a:spLocks noChangeAspect="1" noChangeShapeType="1"/>
          </p:cNvSpPr>
          <p:nvPr/>
        </p:nvSpPr>
        <p:spPr bwMode="auto">
          <a:xfrm flipH="1" flipV="1">
            <a:off x="4029075" y="4548188"/>
            <a:ext cx="33338" cy="1778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lIns="82124" tIns="41061" rIns="82124" bIns="41061"/>
          <a:lstStyle/>
          <a:p>
            <a:endParaRPr lang="zh-CN" altLang="en-US"/>
          </a:p>
        </p:txBody>
      </p:sp>
      <p:sp>
        <p:nvSpPr>
          <p:cNvPr id="181454" name="Line 750"/>
          <p:cNvSpPr>
            <a:spLocks noChangeAspect="1" noChangeShapeType="1"/>
          </p:cNvSpPr>
          <p:nvPr/>
        </p:nvSpPr>
        <p:spPr bwMode="auto">
          <a:xfrm flipH="1">
            <a:off x="4222750" y="4548188"/>
            <a:ext cx="19050" cy="17303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lIns="82124" tIns="41061" rIns="82124" bIns="41061"/>
          <a:lstStyle/>
          <a:p>
            <a:endParaRPr lang="zh-CN" altLang="en-US"/>
          </a:p>
        </p:txBody>
      </p:sp>
      <p:pic>
        <p:nvPicPr>
          <p:cNvPr id="181455" name="Picture 781" descr="服务器类"/>
          <p:cNvPicPr preferRelativeResize="0">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738563" y="4740275"/>
            <a:ext cx="150812" cy="25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pic>
      <p:pic>
        <p:nvPicPr>
          <p:cNvPr id="181456" name="Picture 782" descr="服务器类"/>
          <p:cNvPicPr preferRelativeResize="0">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824288" y="4740275"/>
            <a:ext cx="152400" cy="25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pic>
      <p:pic>
        <p:nvPicPr>
          <p:cNvPr id="181457" name="Picture 783" descr="服务器类"/>
          <p:cNvPicPr preferRelativeResize="0">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917950" y="4740275"/>
            <a:ext cx="150813" cy="25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pic>
      <p:pic>
        <p:nvPicPr>
          <p:cNvPr id="181458" name="Picture 784" descr="服务器类"/>
          <p:cNvPicPr preferRelativeResize="0">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010025" y="4740275"/>
            <a:ext cx="152400" cy="25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pic>
      <p:pic>
        <p:nvPicPr>
          <p:cNvPr id="181459" name="Picture 786" descr="服务器类"/>
          <p:cNvPicPr preferRelativeResize="0">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105275" y="4737100"/>
            <a:ext cx="150813" cy="25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pic>
      <p:pic>
        <p:nvPicPr>
          <p:cNvPr id="181460" name="Picture 787" descr="服务器类"/>
          <p:cNvPicPr preferRelativeResize="0">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197350" y="4740275"/>
            <a:ext cx="152400" cy="25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pic>
      <p:pic>
        <p:nvPicPr>
          <p:cNvPr id="181461" name="Picture 788" descr="服务器类"/>
          <p:cNvPicPr preferRelativeResize="0">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91013" y="4740275"/>
            <a:ext cx="150812" cy="25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pic>
      <p:pic>
        <p:nvPicPr>
          <p:cNvPr id="181462" name="Picture 789" descr="服务器类"/>
          <p:cNvPicPr preferRelativeResize="0">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379913" y="4740275"/>
            <a:ext cx="150812" cy="25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pic>
      <p:pic>
        <p:nvPicPr>
          <p:cNvPr id="181463" name="Picture 790" descr="服务器类"/>
          <p:cNvPicPr preferRelativeResize="0">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470400" y="4737100"/>
            <a:ext cx="152400" cy="25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pic>
      <p:sp>
        <p:nvSpPr>
          <p:cNvPr id="181464" name="Rectangle 791"/>
          <p:cNvSpPr>
            <a:spLocks noChangeAspect="1" noChangeArrowheads="1"/>
          </p:cNvSpPr>
          <p:nvPr/>
        </p:nvSpPr>
        <p:spPr bwMode="auto">
          <a:xfrm>
            <a:off x="3711575" y="4710113"/>
            <a:ext cx="936625" cy="298450"/>
          </a:xfrm>
          <a:prstGeom prst="rect">
            <a:avLst/>
          </a:prstGeom>
          <a:noFill/>
          <a:ln w="9525">
            <a:solidFill>
              <a:srgbClr val="808080"/>
            </a:solidFill>
            <a:prstDash val="sysDot"/>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zh-CN" sz="1800">
              <a:solidFill>
                <a:srgbClr val="0099CC"/>
              </a:solidFill>
              <a:latin typeface="华文细黑" pitchFamily="2" charset="-122"/>
              <a:ea typeface="华文细黑" pitchFamily="2" charset="-122"/>
            </a:endParaRPr>
          </a:p>
        </p:txBody>
      </p:sp>
      <p:grpSp>
        <p:nvGrpSpPr>
          <p:cNvPr id="181465" name="Group 222"/>
          <p:cNvGrpSpPr>
            <a:grpSpLocks noChangeAspect="1"/>
          </p:cNvGrpSpPr>
          <p:nvPr/>
        </p:nvGrpSpPr>
        <p:grpSpPr bwMode="auto">
          <a:xfrm>
            <a:off x="3870325" y="4348163"/>
            <a:ext cx="574675" cy="228600"/>
            <a:chOff x="1077" y="1037"/>
            <a:chExt cx="1038" cy="712"/>
          </a:xfrm>
        </p:grpSpPr>
        <p:grpSp>
          <p:nvGrpSpPr>
            <p:cNvPr id="181466" name="Group 223"/>
            <p:cNvGrpSpPr>
              <a:grpSpLocks noChangeAspect="1"/>
            </p:cNvGrpSpPr>
            <p:nvPr/>
          </p:nvGrpSpPr>
          <p:grpSpPr bwMode="auto">
            <a:xfrm>
              <a:off x="1077" y="1037"/>
              <a:ext cx="1038" cy="712"/>
              <a:chOff x="4263" y="2364"/>
              <a:chExt cx="930" cy="1043"/>
            </a:xfrm>
          </p:grpSpPr>
          <p:grpSp>
            <p:nvGrpSpPr>
              <p:cNvPr id="181467" name="Group 224"/>
              <p:cNvGrpSpPr>
                <a:grpSpLocks noChangeAspect="1"/>
              </p:cNvGrpSpPr>
              <p:nvPr/>
            </p:nvGrpSpPr>
            <p:grpSpPr bwMode="auto">
              <a:xfrm>
                <a:off x="4263" y="2387"/>
                <a:ext cx="903" cy="1018"/>
                <a:chOff x="1383" y="460"/>
                <a:chExt cx="744" cy="924"/>
              </a:xfrm>
            </p:grpSpPr>
            <p:pic>
              <p:nvPicPr>
                <p:cNvPr id="181468" name="Picture 225" descr="中继器"/>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383" y="550"/>
                  <a:ext cx="743" cy="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1469" name="Picture 226" descr="通用交换机"/>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383" y="460"/>
                  <a:ext cx="744" cy="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81470" name="Freeform 227"/>
              <p:cNvSpPr>
                <a:spLocks noChangeAspect="1"/>
              </p:cNvSpPr>
              <p:nvPr/>
            </p:nvSpPr>
            <p:spPr bwMode="auto">
              <a:xfrm>
                <a:off x="4263" y="2364"/>
                <a:ext cx="930" cy="1043"/>
              </a:xfrm>
              <a:custGeom>
                <a:avLst/>
                <a:gdLst>
                  <a:gd name="T0" fmla="*/ 0 w 952"/>
                  <a:gd name="T1" fmla="*/ 245 h 1066"/>
                  <a:gd name="T2" fmla="*/ 465 w 952"/>
                  <a:gd name="T3" fmla="*/ 0 h 1066"/>
                  <a:gd name="T4" fmla="*/ 930 w 952"/>
                  <a:gd name="T5" fmla="*/ 245 h 1066"/>
                  <a:gd name="T6" fmla="*/ 930 w 952"/>
                  <a:gd name="T7" fmla="*/ 799 h 1066"/>
                  <a:gd name="T8" fmla="*/ 443 w 952"/>
                  <a:gd name="T9" fmla="*/ 1043 h 1066"/>
                  <a:gd name="T10" fmla="*/ 0 w 952"/>
                  <a:gd name="T11" fmla="*/ 799 h 1066"/>
                  <a:gd name="T12" fmla="*/ 0 w 952"/>
                  <a:gd name="T13" fmla="*/ 245 h 1066"/>
                  <a:gd name="T14" fmla="*/ 0 60000 65536"/>
                  <a:gd name="T15" fmla="*/ 0 60000 65536"/>
                  <a:gd name="T16" fmla="*/ 0 60000 65536"/>
                  <a:gd name="T17" fmla="*/ 0 60000 65536"/>
                  <a:gd name="T18" fmla="*/ 0 60000 65536"/>
                  <a:gd name="T19" fmla="*/ 0 60000 65536"/>
                  <a:gd name="T20" fmla="*/ 0 60000 65536"/>
                  <a:gd name="T21" fmla="*/ 0 w 952"/>
                  <a:gd name="T22" fmla="*/ 0 h 1066"/>
                  <a:gd name="T23" fmla="*/ 952 w 952"/>
                  <a:gd name="T24" fmla="*/ 1066 h 106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52" h="1066">
                    <a:moveTo>
                      <a:pt x="0" y="250"/>
                    </a:moveTo>
                    <a:lnTo>
                      <a:pt x="476" y="0"/>
                    </a:lnTo>
                    <a:lnTo>
                      <a:pt x="952" y="250"/>
                    </a:lnTo>
                    <a:lnTo>
                      <a:pt x="952" y="817"/>
                    </a:lnTo>
                    <a:lnTo>
                      <a:pt x="453" y="1066"/>
                    </a:lnTo>
                    <a:lnTo>
                      <a:pt x="0" y="817"/>
                    </a:lnTo>
                    <a:lnTo>
                      <a:pt x="0" y="250"/>
                    </a:lnTo>
                    <a:close/>
                  </a:path>
                </a:pathLst>
              </a:custGeom>
              <a:solidFill>
                <a:srgbClr val="FFFFFF">
                  <a:alpha val="61176"/>
                </a:srgbClr>
              </a:solidFill>
              <a:ln>
                <a:noFill/>
              </a:ln>
              <a:extLst>
                <a:ext uri="{91240B29-F687-4F45-9708-019B960494DF}">
                  <a14:hiddenLine xmlns:a14="http://schemas.microsoft.com/office/drawing/2010/main" w="2857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grpSp>
        <p:grpSp>
          <p:nvGrpSpPr>
            <p:cNvPr id="181471" name="Group 228"/>
            <p:cNvGrpSpPr>
              <a:grpSpLocks noChangeAspect="1"/>
            </p:cNvGrpSpPr>
            <p:nvPr/>
          </p:nvGrpSpPr>
          <p:grpSpPr bwMode="auto">
            <a:xfrm>
              <a:off x="1105" y="1123"/>
              <a:ext cx="471" cy="513"/>
              <a:chOff x="363" y="2396"/>
              <a:chExt cx="929" cy="1170"/>
            </a:xfrm>
          </p:grpSpPr>
          <p:pic>
            <p:nvPicPr>
              <p:cNvPr id="181472" name="Picture 229" descr="中继器"/>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3" y="2523"/>
                <a:ext cx="928" cy="10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1473" name="Picture 230" descr="通用交换机"/>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363" y="2396"/>
                <a:ext cx="929" cy="6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81474" name="Group 231"/>
            <p:cNvGrpSpPr>
              <a:grpSpLocks noChangeAspect="1"/>
            </p:cNvGrpSpPr>
            <p:nvPr/>
          </p:nvGrpSpPr>
          <p:grpSpPr bwMode="auto">
            <a:xfrm>
              <a:off x="1590" y="1151"/>
              <a:ext cx="471" cy="514"/>
              <a:chOff x="363" y="2396"/>
              <a:chExt cx="929" cy="1170"/>
            </a:xfrm>
          </p:grpSpPr>
          <p:pic>
            <p:nvPicPr>
              <p:cNvPr id="181475" name="Picture 232" descr="中继器"/>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3" y="2523"/>
                <a:ext cx="928" cy="10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1476" name="Picture 233" descr="通用交换机"/>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363" y="2396"/>
                <a:ext cx="929" cy="6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181477" name="Rectangle 234"/>
          <p:cNvSpPr>
            <a:spLocks noChangeAspect="1" noChangeArrowheads="1"/>
          </p:cNvSpPr>
          <p:nvPr/>
        </p:nvSpPr>
        <p:spPr bwMode="auto">
          <a:xfrm>
            <a:off x="3730625" y="5081588"/>
            <a:ext cx="941388" cy="168275"/>
          </a:xfrm>
          <a:prstGeom prst="rect">
            <a:avLst/>
          </a:prstGeom>
          <a:noFill/>
          <a:ln w="9525">
            <a:solidFill>
              <a:srgbClr val="000000"/>
            </a:solidFill>
            <a:prstDash val="sysDot"/>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81478" name="Line 235"/>
          <p:cNvSpPr>
            <a:spLocks noChangeAspect="1" noChangeShapeType="1"/>
          </p:cNvSpPr>
          <p:nvPr/>
        </p:nvSpPr>
        <p:spPr bwMode="auto">
          <a:xfrm flipH="1">
            <a:off x="3925888" y="5248275"/>
            <a:ext cx="0" cy="9207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1479" name="Line 236"/>
          <p:cNvSpPr>
            <a:spLocks noChangeAspect="1" noChangeShapeType="1"/>
          </p:cNvSpPr>
          <p:nvPr/>
        </p:nvSpPr>
        <p:spPr bwMode="auto">
          <a:xfrm>
            <a:off x="4014788" y="5248275"/>
            <a:ext cx="0" cy="9525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1480" name="Line 237"/>
          <p:cNvSpPr>
            <a:spLocks noChangeAspect="1" noChangeShapeType="1"/>
          </p:cNvSpPr>
          <p:nvPr/>
        </p:nvSpPr>
        <p:spPr bwMode="auto">
          <a:xfrm>
            <a:off x="3889375" y="4960938"/>
            <a:ext cx="0" cy="12065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1481" name="Line 238"/>
          <p:cNvSpPr>
            <a:spLocks noChangeAspect="1" noChangeShapeType="1"/>
          </p:cNvSpPr>
          <p:nvPr/>
        </p:nvSpPr>
        <p:spPr bwMode="auto">
          <a:xfrm>
            <a:off x="3968750" y="4962525"/>
            <a:ext cx="0" cy="11271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pic>
        <p:nvPicPr>
          <p:cNvPr id="181482" name="Picture 239" descr="IX5000扩展机柜正面"/>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06825" y="5287963"/>
            <a:ext cx="150813" cy="309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1483" name="Line 240"/>
          <p:cNvSpPr>
            <a:spLocks noChangeAspect="1" noChangeShapeType="1"/>
          </p:cNvSpPr>
          <p:nvPr/>
        </p:nvSpPr>
        <p:spPr bwMode="auto">
          <a:xfrm flipH="1">
            <a:off x="3881438" y="5154613"/>
            <a:ext cx="98425" cy="1587"/>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1484" name="Line 241"/>
          <p:cNvSpPr>
            <a:spLocks noChangeAspect="1" noChangeShapeType="1"/>
          </p:cNvSpPr>
          <p:nvPr/>
        </p:nvSpPr>
        <p:spPr bwMode="auto">
          <a:xfrm flipH="1">
            <a:off x="3881438" y="5178425"/>
            <a:ext cx="96837" cy="0"/>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1485" name="Oval 242"/>
          <p:cNvSpPr>
            <a:spLocks noChangeAspect="1" noChangeArrowheads="1"/>
          </p:cNvSpPr>
          <p:nvPr/>
        </p:nvSpPr>
        <p:spPr bwMode="auto">
          <a:xfrm>
            <a:off x="3916363" y="5138738"/>
            <a:ext cx="31750" cy="60325"/>
          </a:xfrm>
          <a:prstGeom prst="ellipse">
            <a:avLst/>
          </a:prstGeom>
          <a:noFill/>
          <a:ln w="6350"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pic>
        <p:nvPicPr>
          <p:cNvPr id="181486" name="Picture 243" descr="中继器"/>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3746500" y="5106988"/>
            <a:ext cx="134938" cy="131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1487" name="Picture 244" descr="IX5000扩展机柜正面"/>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67163" y="5287963"/>
            <a:ext cx="150812" cy="309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1488" name="Line 245"/>
          <p:cNvSpPr>
            <a:spLocks noChangeAspect="1" noChangeShapeType="1"/>
          </p:cNvSpPr>
          <p:nvPr/>
        </p:nvSpPr>
        <p:spPr bwMode="auto">
          <a:xfrm flipH="1">
            <a:off x="4370388" y="5154613"/>
            <a:ext cx="100012" cy="1587"/>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1489" name="Line 246"/>
          <p:cNvSpPr>
            <a:spLocks noChangeAspect="1" noChangeShapeType="1"/>
          </p:cNvSpPr>
          <p:nvPr/>
        </p:nvSpPr>
        <p:spPr bwMode="auto">
          <a:xfrm flipH="1">
            <a:off x="4370388" y="5178425"/>
            <a:ext cx="96837" cy="0"/>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1490" name="Oval 247"/>
          <p:cNvSpPr>
            <a:spLocks noChangeAspect="1" noChangeArrowheads="1"/>
          </p:cNvSpPr>
          <p:nvPr/>
        </p:nvSpPr>
        <p:spPr bwMode="auto">
          <a:xfrm>
            <a:off x="4406900" y="5138738"/>
            <a:ext cx="31750" cy="60325"/>
          </a:xfrm>
          <a:prstGeom prst="ellipse">
            <a:avLst/>
          </a:prstGeom>
          <a:noFill/>
          <a:ln w="6350"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pic>
        <p:nvPicPr>
          <p:cNvPr id="181491" name="Picture 248" descr="边缘交换机"/>
          <p:cNvPicPr preferRelativeResize="0">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4230688" y="5103813"/>
            <a:ext cx="139700" cy="12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pic>
      <p:pic>
        <p:nvPicPr>
          <p:cNvPr id="181492" name="Picture 249" descr="边缘交换机"/>
          <p:cNvPicPr preferRelativeResize="0">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4467225" y="5103813"/>
            <a:ext cx="139700" cy="12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pic>
      <p:sp>
        <p:nvSpPr>
          <p:cNvPr id="181493" name="Line 250"/>
          <p:cNvSpPr>
            <a:spLocks noChangeAspect="1" noChangeShapeType="1"/>
          </p:cNvSpPr>
          <p:nvPr/>
        </p:nvSpPr>
        <p:spPr bwMode="auto">
          <a:xfrm flipH="1">
            <a:off x="4435475" y="5254625"/>
            <a:ext cx="0" cy="7937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1494" name="Line 251"/>
          <p:cNvSpPr>
            <a:spLocks noChangeAspect="1" noChangeShapeType="1"/>
          </p:cNvSpPr>
          <p:nvPr/>
        </p:nvSpPr>
        <p:spPr bwMode="auto">
          <a:xfrm flipH="1">
            <a:off x="4487863" y="5254625"/>
            <a:ext cx="0" cy="8572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81495" name="Group 252"/>
          <p:cNvGrpSpPr>
            <a:grpSpLocks noChangeAspect="1"/>
          </p:cNvGrpSpPr>
          <p:nvPr/>
        </p:nvGrpSpPr>
        <p:grpSpPr bwMode="auto">
          <a:xfrm>
            <a:off x="4322763" y="5332413"/>
            <a:ext cx="166687" cy="223837"/>
            <a:chOff x="2369" y="2976"/>
            <a:chExt cx="701" cy="720"/>
          </a:xfrm>
        </p:grpSpPr>
        <p:pic>
          <p:nvPicPr>
            <p:cNvPr id="181496" name="Picture 253" descr="13"/>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2382" y="3322"/>
              <a:ext cx="688"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1497" name="Picture 254" descr="13"/>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2382" y="3207"/>
              <a:ext cx="688"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1498" name="Picture 255" descr="13"/>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2376" y="3092"/>
              <a:ext cx="688"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1499" name="Picture 256" descr="13"/>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2369" y="2976"/>
              <a:ext cx="688"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81500" name="Group 257"/>
          <p:cNvGrpSpPr>
            <a:grpSpLocks noChangeAspect="1"/>
          </p:cNvGrpSpPr>
          <p:nvPr/>
        </p:nvGrpSpPr>
        <p:grpSpPr bwMode="auto">
          <a:xfrm>
            <a:off x="4481513" y="5327650"/>
            <a:ext cx="166687" cy="222250"/>
            <a:chOff x="2369" y="2976"/>
            <a:chExt cx="701" cy="720"/>
          </a:xfrm>
        </p:grpSpPr>
        <p:pic>
          <p:nvPicPr>
            <p:cNvPr id="181501" name="Picture 258" descr="13"/>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2382" y="3322"/>
              <a:ext cx="688"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1502" name="Picture 259" descr="13"/>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2382" y="3207"/>
              <a:ext cx="688"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1503" name="Picture 260" descr="13"/>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2376" y="3092"/>
              <a:ext cx="688"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1504" name="Picture 261" descr="13"/>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2369" y="2976"/>
              <a:ext cx="688"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81505" name="Line 262"/>
          <p:cNvSpPr>
            <a:spLocks noChangeAspect="1" noChangeShapeType="1"/>
          </p:cNvSpPr>
          <p:nvPr/>
        </p:nvSpPr>
        <p:spPr bwMode="auto">
          <a:xfrm>
            <a:off x="4425950" y="4960938"/>
            <a:ext cx="0" cy="1143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1506" name="Line 263"/>
          <p:cNvSpPr>
            <a:spLocks noChangeAspect="1" noChangeShapeType="1"/>
          </p:cNvSpPr>
          <p:nvPr/>
        </p:nvSpPr>
        <p:spPr bwMode="auto">
          <a:xfrm>
            <a:off x="4489450" y="4962525"/>
            <a:ext cx="0" cy="11271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pic>
        <p:nvPicPr>
          <p:cNvPr id="181507" name="Picture 264" descr="中继器"/>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3978275" y="5103813"/>
            <a:ext cx="134938" cy="131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81508" name="Group 265"/>
          <p:cNvGrpSpPr>
            <a:grpSpLocks/>
          </p:cNvGrpSpPr>
          <p:nvPr/>
        </p:nvGrpSpPr>
        <p:grpSpPr bwMode="auto">
          <a:xfrm>
            <a:off x="1763713" y="1341438"/>
            <a:ext cx="252412" cy="274637"/>
            <a:chOff x="2243" y="3532"/>
            <a:chExt cx="172" cy="202"/>
          </a:xfrm>
        </p:grpSpPr>
        <p:grpSp>
          <p:nvGrpSpPr>
            <p:cNvPr id="181509" name="Group 36"/>
            <p:cNvGrpSpPr>
              <a:grpSpLocks/>
            </p:cNvGrpSpPr>
            <p:nvPr/>
          </p:nvGrpSpPr>
          <p:grpSpPr bwMode="auto">
            <a:xfrm>
              <a:off x="2256" y="3552"/>
              <a:ext cx="159" cy="158"/>
              <a:chOff x="1596" y="1152"/>
              <a:chExt cx="518" cy="516"/>
            </a:xfrm>
          </p:grpSpPr>
          <p:sp>
            <p:nvSpPr>
              <p:cNvPr id="181510" name="Oval 37"/>
              <p:cNvSpPr>
                <a:spLocks noChangeArrowheads="1"/>
              </p:cNvSpPr>
              <p:nvPr/>
            </p:nvSpPr>
            <p:spPr bwMode="gray">
              <a:xfrm>
                <a:off x="1596" y="1154"/>
                <a:ext cx="518" cy="514"/>
              </a:xfrm>
              <a:prstGeom prst="ellipse">
                <a:avLst/>
              </a:prstGeom>
              <a:solidFill>
                <a:srgbClr val="1E7BB4"/>
              </a:solidFill>
              <a:ln w="28575" algn="ctr">
                <a:solidFill>
                  <a:srgbClr val="F8F8F8">
                    <a:alpha val="70195"/>
                  </a:srgbClr>
                </a:solidFill>
                <a:round/>
                <a:headEnd/>
                <a:tailEnd/>
              </a:ln>
            </p:spPr>
            <p:txBody>
              <a:bodyPr wrap="none" anchor="ct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zh-CN" sz="1600">
                  <a:latin typeface="华文细黑" pitchFamily="2" charset="-122"/>
                  <a:ea typeface="华文细黑" pitchFamily="2" charset="-122"/>
                </a:endParaRPr>
              </a:p>
            </p:txBody>
          </p:sp>
          <p:pic>
            <p:nvPicPr>
              <p:cNvPr id="181511" name="Picture 38" descr="cir_lighteffect0"/>
              <p:cNvPicPr>
                <a:picLocks noChangeArrowheads="1"/>
              </p:cNvPicPr>
              <p:nvPr/>
            </p:nvPicPr>
            <p:blipFill>
              <a:blip r:embed="rId5">
                <a:lum bright="18000" contrast="-12000"/>
                <a:extLst>
                  <a:ext uri="{28A0092B-C50C-407E-A947-70E740481C1C}">
                    <a14:useLocalDpi xmlns:a14="http://schemas.microsoft.com/office/drawing/2010/main" val="0"/>
                  </a:ext>
                </a:extLst>
              </a:blip>
              <a:srcRect/>
              <a:stretch>
                <a:fillRect/>
              </a:stretch>
            </p:blipFill>
            <p:spPr bwMode="gray">
              <a:xfrm>
                <a:off x="1609" y="1152"/>
                <a:ext cx="484" cy="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9" name="TextBox 24"/>
            <p:cNvSpPr txBox="1">
              <a:spLocks noChangeArrowheads="1"/>
            </p:cNvSpPr>
            <p:nvPr/>
          </p:nvSpPr>
          <p:spPr bwMode="auto">
            <a:xfrm>
              <a:off x="2243" y="3532"/>
              <a:ext cx="157" cy="202"/>
            </a:xfrm>
            <a:prstGeom prst="rect">
              <a:avLst/>
            </a:prstGeom>
            <a:noFill/>
            <a:ln w="9525">
              <a:noFill/>
              <a:miter lim="800000"/>
              <a:headEnd/>
              <a:tailEnd/>
            </a:ln>
          </p:spPr>
          <p:txBody>
            <a:bodyP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kumimoji="0" lang="en-US" altLang="zh-CN" sz="1200" b="1">
                  <a:solidFill>
                    <a:srgbClr val="FFFFFF"/>
                  </a:solidFill>
                  <a:effectLst>
                    <a:outerShdw blurRad="38100" dist="38100" dir="2700000" algn="tl">
                      <a:srgbClr val="C0C0C0"/>
                    </a:outerShdw>
                  </a:effectLst>
                  <a:latin typeface="华文细黑" pitchFamily="2" charset="-122"/>
                  <a:ea typeface="华文细黑" pitchFamily="2" charset="-122"/>
                </a:rPr>
                <a:t>6</a:t>
              </a:r>
            </a:p>
          </p:txBody>
        </p:sp>
      </p:grpSp>
      <p:sp>
        <p:nvSpPr>
          <p:cNvPr id="181513" name="Text Box 324"/>
          <p:cNvSpPr txBox="1">
            <a:spLocks noChangeAspect="1" noChangeArrowheads="1"/>
          </p:cNvSpPr>
          <p:nvPr/>
        </p:nvSpPr>
        <p:spPr bwMode="auto">
          <a:xfrm>
            <a:off x="3646488" y="5549900"/>
            <a:ext cx="1030287"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ctr" eaLnBrk="1" hangingPunct="1">
              <a:spcBef>
                <a:spcPct val="50000"/>
              </a:spcBef>
            </a:pPr>
            <a:r>
              <a:rPr kumimoji="0" lang="zh-CN" altLang="en-US" sz="900" b="1">
                <a:solidFill>
                  <a:srgbClr val="000000"/>
                </a:solidFill>
                <a:latin typeface="华文细黑" pitchFamily="2" charset="-122"/>
                <a:ea typeface="华文细黑" pitchFamily="2" charset="-122"/>
              </a:rPr>
              <a:t>灾备数据中心区</a:t>
            </a:r>
          </a:p>
        </p:txBody>
      </p:sp>
      <p:sp>
        <p:nvSpPr>
          <p:cNvPr id="181514" name="AutoShape 60"/>
          <p:cNvSpPr>
            <a:spLocks noChangeAspect="1" noChangeArrowheads="1"/>
          </p:cNvSpPr>
          <p:nvPr/>
        </p:nvSpPr>
        <p:spPr bwMode="auto">
          <a:xfrm>
            <a:off x="1903413" y="4148138"/>
            <a:ext cx="1487487" cy="1668462"/>
          </a:xfrm>
          <a:prstGeom prst="roundRect">
            <a:avLst>
              <a:gd name="adj" fmla="val 185"/>
            </a:avLst>
          </a:prstGeom>
          <a:gradFill rotWithShape="1">
            <a:gsLst>
              <a:gs pos="0">
                <a:srgbClr val="FFFFFF"/>
              </a:gs>
              <a:gs pos="100000">
                <a:srgbClr val="CCFF99"/>
              </a:gs>
            </a:gsLst>
            <a:path path="shape">
              <a:fillToRect l="50000" t="50000" r="50000" b="50000"/>
            </a:path>
          </a:gradFill>
          <a:ln>
            <a:noFill/>
          </a:ln>
          <a:extLst>
            <a:ext uri="{91240B29-F687-4F45-9708-019B960494DF}">
              <a14:hiddenLine xmlns:a14="http://schemas.microsoft.com/office/drawing/2010/main" w="9525" algn="ctr">
                <a:solidFill>
                  <a:srgbClr val="000000"/>
                </a:solidFill>
                <a:round/>
                <a:headEnd/>
                <a:tailEnd/>
              </a14:hiddenLine>
            </a:ext>
          </a:extLst>
        </p:spPr>
        <p:txBody>
          <a:bodyPr wrap="none" anchor="ct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zh-CN" sz="1800">
              <a:solidFill>
                <a:srgbClr val="0099CC"/>
              </a:solidFill>
              <a:latin typeface="华文细黑" pitchFamily="2" charset="-122"/>
              <a:ea typeface="华文细黑" pitchFamily="2" charset="-122"/>
            </a:endParaRPr>
          </a:p>
        </p:txBody>
      </p:sp>
      <p:sp>
        <p:nvSpPr>
          <p:cNvPr id="181515" name="Line 69"/>
          <p:cNvSpPr>
            <a:spLocks noChangeAspect="1" noChangeShapeType="1"/>
          </p:cNvSpPr>
          <p:nvPr/>
        </p:nvSpPr>
        <p:spPr bwMode="auto">
          <a:xfrm>
            <a:off x="2860675" y="4381500"/>
            <a:ext cx="15875" cy="2413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1516" name="Line 70"/>
          <p:cNvSpPr>
            <a:spLocks noChangeAspect="1" noChangeShapeType="1"/>
          </p:cNvSpPr>
          <p:nvPr/>
        </p:nvSpPr>
        <p:spPr bwMode="auto">
          <a:xfrm flipH="1">
            <a:off x="2582863" y="4381500"/>
            <a:ext cx="11112" cy="7778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1517" name="Line 71"/>
          <p:cNvSpPr>
            <a:spLocks noChangeAspect="1" noChangeShapeType="1"/>
          </p:cNvSpPr>
          <p:nvPr/>
        </p:nvSpPr>
        <p:spPr bwMode="auto">
          <a:xfrm>
            <a:off x="2638425" y="4438650"/>
            <a:ext cx="203200" cy="158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1518" name="Line 72"/>
          <p:cNvSpPr>
            <a:spLocks noChangeAspect="1" noChangeShapeType="1"/>
          </p:cNvSpPr>
          <p:nvPr/>
        </p:nvSpPr>
        <p:spPr bwMode="auto">
          <a:xfrm>
            <a:off x="2614613" y="4459288"/>
            <a:ext cx="252412" cy="158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1519" name="Oval 73"/>
          <p:cNvSpPr>
            <a:spLocks noChangeAspect="1" noChangeArrowheads="1"/>
          </p:cNvSpPr>
          <p:nvPr/>
        </p:nvSpPr>
        <p:spPr bwMode="auto">
          <a:xfrm>
            <a:off x="2717800" y="4418013"/>
            <a:ext cx="31750" cy="60325"/>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zh-CN" sz="1800">
              <a:solidFill>
                <a:srgbClr val="0099CC"/>
              </a:solidFill>
              <a:latin typeface="华文细黑" pitchFamily="2" charset="-122"/>
              <a:ea typeface="华文细黑" pitchFamily="2" charset="-122"/>
            </a:endParaRPr>
          </a:p>
        </p:txBody>
      </p:sp>
      <p:sp>
        <p:nvSpPr>
          <p:cNvPr id="181520" name="Line 74"/>
          <p:cNvSpPr>
            <a:spLocks noChangeAspect="1" noChangeShapeType="1"/>
          </p:cNvSpPr>
          <p:nvPr/>
        </p:nvSpPr>
        <p:spPr bwMode="auto">
          <a:xfrm>
            <a:off x="2582863" y="4459288"/>
            <a:ext cx="3175" cy="19843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1521" name="Line 75"/>
          <p:cNvSpPr>
            <a:spLocks noChangeAspect="1" noChangeShapeType="1"/>
          </p:cNvSpPr>
          <p:nvPr/>
        </p:nvSpPr>
        <p:spPr bwMode="auto">
          <a:xfrm flipH="1">
            <a:off x="2343150" y="4459288"/>
            <a:ext cx="201613" cy="18256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1522" name="Line 76"/>
          <p:cNvSpPr>
            <a:spLocks noChangeAspect="1" noChangeShapeType="1"/>
          </p:cNvSpPr>
          <p:nvPr/>
        </p:nvSpPr>
        <p:spPr bwMode="auto">
          <a:xfrm flipH="1">
            <a:off x="2595563" y="4459288"/>
            <a:ext cx="255587" cy="18256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1523" name="Line 77"/>
          <p:cNvSpPr>
            <a:spLocks noChangeAspect="1" noChangeShapeType="1"/>
          </p:cNvSpPr>
          <p:nvPr/>
        </p:nvSpPr>
        <p:spPr bwMode="auto">
          <a:xfrm flipV="1">
            <a:off x="2343150" y="4459288"/>
            <a:ext cx="508000" cy="18256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1524" name="Line 78"/>
          <p:cNvSpPr>
            <a:spLocks noChangeAspect="1" noChangeShapeType="1"/>
          </p:cNvSpPr>
          <p:nvPr/>
        </p:nvSpPr>
        <p:spPr bwMode="auto">
          <a:xfrm>
            <a:off x="2595563" y="4459288"/>
            <a:ext cx="255587" cy="18256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1525" name="Line 79"/>
          <p:cNvSpPr>
            <a:spLocks noChangeAspect="1" noChangeShapeType="1"/>
          </p:cNvSpPr>
          <p:nvPr/>
        </p:nvSpPr>
        <p:spPr bwMode="auto">
          <a:xfrm>
            <a:off x="2595563" y="4459288"/>
            <a:ext cx="508000" cy="18256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1526" name="Line 80"/>
          <p:cNvSpPr>
            <a:spLocks noChangeAspect="1" noChangeShapeType="1"/>
          </p:cNvSpPr>
          <p:nvPr/>
        </p:nvSpPr>
        <p:spPr bwMode="auto">
          <a:xfrm>
            <a:off x="2900363" y="4459288"/>
            <a:ext cx="203200" cy="18256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1527" name="Line 81"/>
          <p:cNvSpPr>
            <a:spLocks noChangeAspect="1" noChangeShapeType="1"/>
          </p:cNvSpPr>
          <p:nvPr/>
        </p:nvSpPr>
        <p:spPr bwMode="auto">
          <a:xfrm flipH="1">
            <a:off x="2595563" y="4686300"/>
            <a:ext cx="280987" cy="14128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1528" name="Line 82"/>
          <p:cNvSpPr>
            <a:spLocks noChangeAspect="1" noChangeShapeType="1"/>
          </p:cNvSpPr>
          <p:nvPr/>
        </p:nvSpPr>
        <p:spPr bwMode="auto">
          <a:xfrm>
            <a:off x="2595563" y="4703763"/>
            <a:ext cx="306387" cy="12382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1529" name="Rectangle 83"/>
          <p:cNvSpPr>
            <a:spLocks noChangeAspect="1" noChangeArrowheads="1"/>
          </p:cNvSpPr>
          <p:nvPr/>
        </p:nvSpPr>
        <p:spPr bwMode="auto">
          <a:xfrm>
            <a:off x="2038350" y="5153025"/>
            <a:ext cx="431800" cy="407988"/>
          </a:xfrm>
          <a:prstGeom prst="rect">
            <a:avLst/>
          </a:prstGeom>
          <a:solidFill>
            <a:srgbClr val="99CC00">
              <a:alpha val="50195"/>
            </a:srgbClr>
          </a:solidFill>
          <a:ln w="12700" algn="ctr">
            <a:solidFill>
              <a:srgbClr val="808080"/>
            </a:solidFill>
            <a:prstDash val="sysDot"/>
            <a:miter lim="800000"/>
            <a:headEnd/>
            <a:tailEnd/>
          </a:ln>
        </p:spPr>
        <p:txBody>
          <a:bodyPr wrap="none" lIns="90000" tIns="46800" rIns="90000" bIns="46800" anchor="ct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zh-CN" sz="1800">
              <a:solidFill>
                <a:srgbClr val="0099CC"/>
              </a:solidFill>
              <a:latin typeface="华文细黑" pitchFamily="2" charset="-122"/>
              <a:ea typeface="华文细黑" pitchFamily="2" charset="-122"/>
            </a:endParaRPr>
          </a:p>
        </p:txBody>
      </p:sp>
      <p:pic>
        <p:nvPicPr>
          <p:cNvPr id="181530" name="Picture 84"/>
          <p:cNvPicPr>
            <a:picLocks noChangeAspect="1" noChangeArrowheads="1"/>
          </p:cNvPicPr>
          <p:nvPr/>
        </p:nvPicPr>
        <p:blipFill>
          <a:blip r:embed="rId32" cstate="print">
            <a:extLst>
              <a:ext uri="{28A0092B-C50C-407E-A947-70E740481C1C}">
                <a14:useLocalDpi xmlns:a14="http://schemas.microsoft.com/office/drawing/2010/main" val="0"/>
              </a:ext>
            </a:extLst>
          </a:blip>
          <a:srcRect/>
          <a:stretch>
            <a:fillRect/>
          </a:stretch>
        </p:blipFill>
        <p:spPr bwMode="auto">
          <a:xfrm>
            <a:off x="2093913" y="5367338"/>
            <a:ext cx="130175" cy="160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81531" name="Picture 85"/>
          <p:cNvPicPr>
            <a:picLocks noChangeAspect="1" noChangeArrowheads="1"/>
          </p:cNvPicPr>
          <p:nvPr/>
        </p:nvPicPr>
        <p:blipFill>
          <a:blip r:embed="rId33" cstate="print">
            <a:extLst>
              <a:ext uri="{28A0092B-C50C-407E-A947-70E740481C1C}">
                <a14:useLocalDpi xmlns:a14="http://schemas.microsoft.com/office/drawing/2010/main" val="0"/>
              </a:ext>
            </a:extLst>
          </a:blip>
          <a:srcRect/>
          <a:stretch>
            <a:fillRect/>
          </a:stretch>
        </p:blipFill>
        <p:spPr bwMode="auto">
          <a:xfrm>
            <a:off x="2239963" y="5402263"/>
            <a:ext cx="142875" cy="131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81532" name="Picture 86" descr="网络视频服务器DVS"/>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2079625" y="5214938"/>
            <a:ext cx="133350" cy="111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1533" name="Picture 87"/>
          <p:cNvPicPr>
            <a:picLocks noChangeAspect="1" noChangeArrowheads="1"/>
          </p:cNvPicPr>
          <p:nvPr/>
        </p:nvPicPr>
        <p:blipFill>
          <a:blip r:embed="rId35" cstate="print">
            <a:extLst>
              <a:ext uri="{28A0092B-C50C-407E-A947-70E740481C1C}">
                <a14:useLocalDpi xmlns:a14="http://schemas.microsoft.com/office/drawing/2010/main" val="0"/>
              </a:ext>
            </a:extLst>
          </a:blip>
          <a:srcRect/>
          <a:stretch>
            <a:fillRect/>
          </a:stretch>
        </p:blipFill>
        <p:spPr bwMode="auto">
          <a:xfrm>
            <a:off x="2238375" y="5165725"/>
            <a:ext cx="220663" cy="303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81534" name="Line 88"/>
          <p:cNvSpPr>
            <a:spLocks noChangeAspect="1" noChangeShapeType="1"/>
          </p:cNvSpPr>
          <p:nvPr/>
        </p:nvSpPr>
        <p:spPr bwMode="auto">
          <a:xfrm flipH="1">
            <a:off x="2239963" y="4641850"/>
            <a:ext cx="103187" cy="18573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1535" name="Rectangle 89"/>
          <p:cNvSpPr>
            <a:spLocks noChangeAspect="1" noChangeArrowheads="1"/>
          </p:cNvSpPr>
          <p:nvPr/>
        </p:nvSpPr>
        <p:spPr bwMode="auto">
          <a:xfrm>
            <a:off x="2540000" y="5087938"/>
            <a:ext cx="423863" cy="152400"/>
          </a:xfrm>
          <a:prstGeom prst="rect">
            <a:avLst/>
          </a:prstGeom>
          <a:solidFill>
            <a:srgbClr val="FFCCFF">
              <a:alpha val="50195"/>
            </a:srgbClr>
          </a:solidFill>
          <a:ln w="12700" algn="ctr">
            <a:solidFill>
              <a:srgbClr val="808080"/>
            </a:solidFill>
            <a:prstDash val="sysDot"/>
            <a:miter lim="800000"/>
            <a:headEnd/>
            <a:tailEnd/>
          </a:ln>
        </p:spPr>
        <p:txBody>
          <a:bodyPr wrap="none" lIns="90000" tIns="46800" rIns="90000" bIns="46800" anchor="ct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zh-CN" sz="1800">
              <a:solidFill>
                <a:srgbClr val="0099CC"/>
              </a:solidFill>
              <a:latin typeface="华文细黑" pitchFamily="2" charset="-122"/>
              <a:ea typeface="华文细黑" pitchFamily="2" charset="-122"/>
            </a:endParaRPr>
          </a:p>
        </p:txBody>
      </p:sp>
      <p:sp>
        <p:nvSpPr>
          <p:cNvPr id="181536" name="Rectangle 90"/>
          <p:cNvSpPr>
            <a:spLocks noChangeAspect="1" noChangeArrowheads="1"/>
          </p:cNvSpPr>
          <p:nvPr/>
        </p:nvSpPr>
        <p:spPr bwMode="auto">
          <a:xfrm>
            <a:off x="2544763" y="5310188"/>
            <a:ext cx="414337" cy="242887"/>
          </a:xfrm>
          <a:prstGeom prst="rect">
            <a:avLst/>
          </a:prstGeom>
          <a:solidFill>
            <a:srgbClr val="00CCFF">
              <a:alpha val="50195"/>
            </a:srgbClr>
          </a:solidFill>
          <a:ln w="12700" algn="ctr">
            <a:solidFill>
              <a:srgbClr val="808080"/>
            </a:solidFill>
            <a:prstDash val="sysDot"/>
            <a:miter lim="800000"/>
            <a:headEnd/>
            <a:tailEnd/>
          </a:ln>
        </p:spPr>
        <p:txBody>
          <a:bodyPr wrap="none" lIns="90000" tIns="46800" rIns="90000" bIns="46800" anchor="ct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zh-CN" sz="1800">
              <a:solidFill>
                <a:srgbClr val="0099CC"/>
              </a:solidFill>
              <a:latin typeface="华文细黑" pitchFamily="2" charset="-122"/>
              <a:ea typeface="华文细黑" pitchFamily="2" charset="-122"/>
            </a:endParaRPr>
          </a:p>
        </p:txBody>
      </p:sp>
      <p:sp>
        <p:nvSpPr>
          <p:cNvPr id="181537" name="Line 91"/>
          <p:cNvSpPr>
            <a:spLocks noChangeAspect="1" noChangeShapeType="1"/>
          </p:cNvSpPr>
          <p:nvPr/>
        </p:nvSpPr>
        <p:spPr bwMode="auto">
          <a:xfrm>
            <a:off x="2732088" y="5249863"/>
            <a:ext cx="0" cy="6032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1538" name="Line 92"/>
          <p:cNvSpPr>
            <a:spLocks noChangeAspect="1" noChangeShapeType="1"/>
          </p:cNvSpPr>
          <p:nvPr/>
        </p:nvSpPr>
        <p:spPr bwMode="auto">
          <a:xfrm>
            <a:off x="2762250" y="5249863"/>
            <a:ext cx="0" cy="6032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1539" name="Line 93"/>
          <p:cNvSpPr>
            <a:spLocks noChangeAspect="1" noChangeShapeType="1"/>
          </p:cNvSpPr>
          <p:nvPr/>
        </p:nvSpPr>
        <p:spPr bwMode="auto">
          <a:xfrm>
            <a:off x="2736850" y="5024438"/>
            <a:ext cx="0" cy="6032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1540" name="Line 94"/>
          <p:cNvSpPr>
            <a:spLocks noChangeAspect="1" noChangeShapeType="1"/>
          </p:cNvSpPr>
          <p:nvPr/>
        </p:nvSpPr>
        <p:spPr bwMode="auto">
          <a:xfrm>
            <a:off x="2544763" y="4946650"/>
            <a:ext cx="1587" cy="6032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1541" name="Line 95"/>
          <p:cNvSpPr>
            <a:spLocks noChangeAspect="1" noChangeShapeType="1"/>
          </p:cNvSpPr>
          <p:nvPr/>
        </p:nvSpPr>
        <p:spPr bwMode="auto">
          <a:xfrm>
            <a:off x="2544763" y="5016500"/>
            <a:ext cx="357187"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1542" name="Line 96"/>
          <p:cNvSpPr>
            <a:spLocks noChangeAspect="1" noChangeShapeType="1"/>
          </p:cNvSpPr>
          <p:nvPr/>
        </p:nvSpPr>
        <p:spPr bwMode="auto">
          <a:xfrm>
            <a:off x="2595563" y="4946650"/>
            <a:ext cx="1587" cy="6032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1543" name="Line 97"/>
          <p:cNvSpPr>
            <a:spLocks noChangeAspect="1" noChangeShapeType="1"/>
          </p:cNvSpPr>
          <p:nvPr/>
        </p:nvSpPr>
        <p:spPr bwMode="auto">
          <a:xfrm>
            <a:off x="2660650" y="4946650"/>
            <a:ext cx="0" cy="6032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1544" name="Line 98"/>
          <p:cNvSpPr>
            <a:spLocks noChangeAspect="1" noChangeShapeType="1"/>
          </p:cNvSpPr>
          <p:nvPr/>
        </p:nvSpPr>
        <p:spPr bwMode="auto">
          <a:xfrm>
            <a:off x="2768600" y="4946650"/>
            <a:ext cx="1588" cy="6032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1545" name="Line 99"/>
          <p:cNvSpPr>
            <a:spLocks noChangeAspect="1" noChangeShapeType="1"/>
          </p:cNvSpPr>
          <p:nvPr/>
        </p:nvSpPr>
        <p:spPr bwMode="auto">
          <a:xfrm>
            <a:off x="2849563" y="4946650"/>
            <a:ext cx="1587" cy="6032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1546" name="Line 100"/>
          <p:cNvSpPr>
            <a:spLocks noChangeAspect="1" noChangeShapeType="1"/>
          </p:cNvSpPr>
          <p:nvPr/>
        </p:nvSpPr>
        <p:spPr bwMode="auto">
          <a:xfrm>
            <a:off x="2901950" y="4889500"/>
            <a:ext cx="0" cy="12223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1547" name="Rectangle 101"/>
          <p:cNvSpPr>
            <a:spLocks noChangeAspect="1" noChangeArrowheads="1"/>
          </p:cNvSpPr>
          <p:nvPr/>
        </p:nvSpPr>
        <p:spPr bwMode="auto">
          <a:xfrm>
            <a:off x="2493963" y="4822825"/>
            <a:ext cx="495300" cy="212725"/>
          </a:xfrm>
          <a:prstGeom prst="rect">
            <a:avLst/>
          </a:prstGeom>
          <a:solidFill>
            <a:srgbClr val="CC99FF">
              <a:alpha val="50195"/>
            </a:srgbClr>
          </a:solidFill>
          <a:ln w="12700" algn="ctr">
            <a:solidFill>
              <a:srgbClr val="808080"/>
            </a:solidFill>
            <a:prstDash val="sysDot"/>
            <a:miter lim="800000"/>
            <a:headEnd/>
            <a:tailEnd/>
          </a:ln>
        </p:spPr>
        <p:txBody>
          <a:bodyPr wrap="none" lIns="90000" tIns="46800" rIns="90000" bIns="46800" anchor="ct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zh-CN" sz="1800">
              <a:solidFill>
                <a:srgbClr val="0099CC"/>
              </a:solidFill>
              <a:latin typeface="华文细黑" pitchFamily="2" charset="-122"/>
              <a:ea typeface="华文细黑" pitchFamily="2" charset="-122"/>
            </a:endParaRPr>
          </a:p>
        </p:txBody>
      </p:sp>
      <p:grpSp>
        <p:nvGrpSpPr>
          <p:cNvPr id="181548" name="Group 102"/>
          <p:cNvGrpSpPr>
            <a:grpSpLocks noChangeAspect="1"/>
          </p:cNvGrpSpPr>
          <p:nvPr/>
        </p:nvGrpSpPr>
        <p:grpSpPr bwMode="auto">
          <a:xfrm>
            <a:off x="2520950" y="4829175"/>
            <a:ext cx="206375" cy="157163"/>
            <a:chOff x="2014" y="890"/>
            <a:chExt cx="458" cy="294"/>
          </a:xfrm>
        </p:grpSpPr>
        <p:pic>
          <p:nvPicPr>
            <p:cNvPr id="181549" name="Picture 103" descr="服务器类"/>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2014" y="890"/>
              <a:ext cx="168" cy="2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1550" name="Picture 104" descr="服务器类"/>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2159" y="909"/>
              <a:ext cx="168" cy="2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1551" name="Picture 105" descr="服务器类"/>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2304" y="925"/>
              <a:ext cx="168" cy="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81552" name="Picture 106" descr="服务器类"/>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2749550" y="4837113"/>
            <a:ext cx="76200" cy="13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1553" name="Picture 107" descr="服务器类"/>
          <p:cNvPicPr>
            <a:picLocks noChangeAspect="1" noChangeArrowheads="1"/>
          </p:cNvPicPr>
          <p:nvPr/>
        </p:nvPicPr>
        <p:blipFill>
          <a:blip r:embed="rId37">
            <a:extLst>
              <a:ext uri="{28A0092B-C50C-407E-A947-70E740481C1C}">
                <a14:useLocalDpi xmlns:a14="http://schemas.microsoft.com/office/drawing/2010/main" val="0"/>
              </a:ext>
            </a:extLst>
          </a:blip>
          <a:srcRect/>
          <a:stretch>
            <a:fillRect/>
          </a:stretch>
        </p:blipFill>
        <p:spPr bwMode="auto">
          <a:xfrm>
            <a:off x="2814638" y="4846638"/>
            <a:ext cx="74612" cy="138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1554" name="Picture 108" descr="服务器类"/>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2879725" y="4856163"/>
            <a:ext cx="76200" cy="13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1555" name="Line 109"/>
          <p:cNvSpPr>
            <a:spLocks noChangeAspect="1" noChangeShapeType="1"/>
          </p:cNvSpPr>
          <p:nvPr/>
        </p:nvSpPr>
        <p:spPr bwMode="auto">
          <a:xfrm>
            <a:off x="2128838" y="4827588"/>
            <a:ext cx="161925" cy="793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1556" name="Line 110"/>
          <p:cNvSpPr>
            <a:spLocks noChangeAspect="1" noChangeShapeType="1"/>
          </p:cNvSpPr>
          <p:nvPr/>
        </p:nvSpPr>
        <p:spPr bwMode="auto">
          <a:xfrm>
            <a:off x="2119313" y="5005388"/>
            <a:ext cx="101600" cy="158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1557" name="Line 111"/>
          <p:cNvSpPr>
            <a:spLocks noChangeAspect="1" noChangeShapeType="1"/>
          </p:cNvSpPr>
          <p:nvPr/>
        </p:nvSpPr>
        <p:spPr bwMode="auto">
          <a:xfrm>
            <a:off x="2259013" y="4857750"/>
            <a:ext cx="1587" cy="12223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1558" name="Line 112"/>
          <p:cNvSpPr>
            <a:spLocks noChangeAspect="1" noChangeShapeType="1"/>
          </p:cNvSpPr>
          <p:nvPr/>
        </p:nvSpPr>
        <p:spPr bwMode="auto">
          <a:xfrm>
            <a:off x="2343150" y="4651375"/>
            <a:ext cx="49213" cy="4953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pic>
        <p:nvPicPr>
          <p:cNvPr id="181559" name="Picture 113" descr="WA1003A"/>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3070225" y="5054600"/>
            <a:ext cx="152400" cy="17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1560" name="Picture 114" descr="WA1003A"/>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3106738" y="5080000"/>
            <a:ext cx="152400"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1561" name="Line 116"/>
          <p:cNvSpPr>
            <a:spLocks noChangeAspect="1" noChangeShapeType="1"/>
          </p:cNvSpPr>
          <p:nvPr/>
        </p:nvSpPr>
        <p:spPr bwMode="auto">
          <a:xfrm flipH="1">
            <a:off x="3135313" y="4613275"/>
            <a:ext cx="12700" cy="51276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pic>
        <p:nvPicPr>
          <p:cNvPr id="181562" name="Picture 117" descr="笔记本"/>
          <p:cNvPicPr>
            <a:picLocks noChangeAspect="1" noChangeArrowheads="1"/>
          </p:cNvPicPr>
          <p:nvPr/>
        </p:nvPicPr>
        <p:blipFill>
          <a:blip r:embed="rId39">
            <a:extLst>
              <a:ext uri="{28A0092B-C50C-407E-A947-70E740481C1C}">
                <a14:useLocalDpi xmlns:a14="http://schemas.microsoft.com/office/drawing/2010/main" val="0"/>
              </a:ext>
            </a:extLst>
          </a:blip>
          <a:srcRect/>
          <a:stretch>
            <a:fillRect/>
          </a:stretch>
        </p:blipFill>
        <p:spPr bwMode="auto">
          <a:xfrm>
            <a:off x="3071813" y="5394325"/>
            <a:ext cx="88900" cy="120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1563" name="Picture 118" descr="笔记本"/>
          <p:cNvPicPr>
            <a:picLocks noChangeAspect="1" noChangeArrowheads="1"/>
          </p:cNvPicPr>
          <p:nvPr/>
        </p:nvPicPr>
        <p:blipFill>
          <a:blip r:embed="rId40">
            <a:extLst>
              <a:ext uri="{28A0092B-C50C-407E-A947-70E740481C1C}">
                <a14:useLocalDpi xmlns:a14="http://schemas.microsoft.com/office/drawing/2010/main" val="0"/>
              </a:ext>
            </a:extLst>
          </a:blip>
          <a:srcRect/>
          <a:stretch>
            <a:fillRect/>
          </a:stretch>
        </p:blipFill>
        <p:spPr bwMode="auto">
          <a:xfrm>
            <a:off x="3138488" y="5413375"/>
            <a:ext cx="92075"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1564" name="Picture 119" descr="笔记本"/>
          <p:cNvPicPr>
            <a:picLocks noChangeAspect="1" noChangeArrowheads="1"/>
          </p:cNvPicPr>
          <p:nvPr/>
        </p:nvPicPr>
        <p:blipFill>
          <a:blip r:embed="rId40">
            <a:extLst>
              <a:ext uri="{28A0092B-C50C-407E-A947-70E740481C1C}">
                <a14:useLocalDpi xmlns:a14="http://schemas.microsoft.com/office/drawing/2010/main" val="0"/>
              </a:ext>
            </a:extLst>
          </a:blip>
          <a:srcRect/>
          <a:stretch>
            <a:fillRect/>
          </a:stretch>
        </p:blipFill>
        <p:spPr bwMode="auto">
          <a:xfrm>
            <a:off x="3213100" y="5413375"/>
            <a:ext cx="90488"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1565" name="Line 284"/>
          <p:cNvSpPr>
            <a:spLocks noChangeAspect="1" noChangeShapeType="1"/>
          </p:cNvSpPr>
          <p:nvPr/>
        </p:nvSpPr>
        <p:spPr bwMode="auto">
          <a:xfrm>
            <a:off x="2871788" y="4665663"/>
            <a:ext cx="0" cy="14128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1566" name="Line 285"/>
          <p:cNvSpPr>
            <a:spLocks noChangeAspect="1" noChangeShapeType="1"/>
          </p:cNvSpPr>
          <p:nvPr/>
        </p:nvSpPr>
        <p:spPr bwMode="auto">
          <a:xfrm>
            <a:off x="2579688" y="4668838"/>
            <a:ext cx="0" cy="14128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1567" name="Freeform 860"/>
          <p:cNvSpPr>
            <a:spLocks noChangeAspect="1"/>
          </p:cNvSpPr>
          <p:nvPr/>
        </p:nvSpPr>
        <p:spPr bwMode="auto">
          <a:xfrm rot="2417042">
            <a:off x="3175000" y="5218113"/>
            <a:ext cx="49213" cy="182562"/>
          </a:xfrm>
          <a:custGeom>
            <a:avLst/>
            <a:gdLst>
              <a:gd name="T0" fmla="*/ 5994850 w 404"/>
              <a:gd name="T1" fmla="*/ 15346352 h 1294"/>
              <a:gd name="T2" fmla="*/ 1290989 w 404"/>
              <a:gd name="T3" fmla="*/ 0 h 1294"/>
              <a:gd name="T4" fmla="*/ 3323826 w 404"/>
              <a:gd name="T5" fmla="*/ 11425221 h 1294"/>
              <a:gd name="T6" fmla="*/ 0 w 404"/>
              <a:gd name="T7" fmla="*/ 9275533 h 1294"/>
              <a:gd name="T8" fmla="*/ 4466446 w 404"/>
              <a:gd name="T9" fmla="*/ 25756478 h 1294"/>
              <a:gd name="T10" fmla="*/ 2299977 w 404"/>
              <a:gd name="T11" fmla="*/ 13654480 h 1294"/>
              <a:gd name="T12" fmla="*/ 5994850 w 404"/>
              <a:gd name="T13" fmla="*/ 15346352 h 1294"/>
              <a:gd name="T14" fmla="*/ 0 60000 65536"/>
              <a:gd name="T15" fmla="*/ 0 60000 65536"/>
              <a:gd name="T16" fmla="*/ 0 60000 65536"/>
              <a:gd name="T17" fmla="*/ 0 60000 65536"/>
              <a:gd name="T18" fmla="*/ 0 60000 65536"/>
              <a:gd name="T19" fmla="*/ 0 60000 65536"/>
              <a:gd name="T20" fmla="*/ 0 60000 65536"/>
              <a:gd name="T21" fmla="*/ 0 w 404"/>
              <a:gd name="T22" fmla="*/ 0 h 1294"/>
              <a:gd name="T23" fmla="*/ 404 w 404"/>
              <a:gd name="T24" fmla="*/ 1294 h 129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4" h="1294">
                <a:moveTo>
                  <a:pt x="404" y="771"/>
                </a:moveTo>
                <a:lnTo>
                  <a:pt x="87" y="0"/>
                </a:lnTo>
                <a:lnTo>
                  <a:pt x="224" y="574"/>
                </a:lnTo>
                <a:lnTo>
                  <a:pt x="0" y="466"/>
                </a:lnTo>
                <a:lnTo>
                  <a:pt x="301" y="1294"/>
                </a:lnTo>
                <a:lnTo>
                  <a:pt x="155" y="686"/>
                </a:lnTo>
                <a:lnTo>
                  <a:pt x="404" y="771"/>
                </a:lnTo>
                <a:close/>
              </a:path>
            </a:pathLst>
          </a:custGeom>
          <a:solidFill>
            <a:srgbClr val="FF9900"/>
          </a:solidFill>
          <a:ln w="9525">
            <a:solidFill>
              <a:srgbClr val="FF9900"/>
            </a:solidFill>
            <a:round/>
            <a:headEnd/>
            <a:tailEnd/>
          </a:ln>
        </p:spPr>
        <p:txBody>
          <a:bodyPr wrap="none" anchor="ct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zh-CN" sz="1800">
              <a:solidFill>
                <a:srgbClr val="0099CC"/>
              </a:solidFill>
              <a:latin typeface="华文细黑" pitchFamily="2" charset="-122"/>
              <a:ea typeface="华文细黑" pitchFamily="2" charset="-122"/>
            </a:endParaRPr>
          </a:p>
        </p:txBody>
      </p:sp>
      <p:pic>
        <p:nvPicPr>
          <p:cNvPr id="181568" name="Picture 913"/>
          <p:cNvPicPr>
            <a:picLocks noChangeAspect="1" noChangeArrowheads="1"/>
          </p:cNvPicPr>
          <p:nvPr/>
        </p:nvPicPr>
        <p:blipFill>
          <a:blip r:embed="rId32" cstate="print">
            <a:extLst>
              <a:ext uri="{28A0092B-C50C-407E-A947-70E740481C1C}">
                <a14:useLocalDpi xmlns:a14="http://schemas.microsoft.com/office/drawing/2010/main" val="0"/>
              </a:ext>
            </a:extLst>
          </a:blip>
          <a:srcRect/>
          <a:stretch>
            <a:fillRect/>
          </a:stretch>
        </p:blipFill>
        <p:spPr bwMode="auto">
          <a:xfrm>
            <a:off x="2006600" y="4940300"/>
            <a:ext cx="130175"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81569" name="Picture 914"/>
          <p:cNvPicPr>
            <a:picLocks noChangeAspect="1" noChangeArrowheads="1"/>
          </p:cNvPicPr>
          <p:nvPr/>
        </p:nvPicPr>
        <p:blipFill>
          <a:blip r:embed="rId32" cstate="print">
            <a:extLst>
              <a:ext uri="{28A0092B-C50C-407E-A947-70E740481C1C}">
                <a14:useLocalDpi xmlns:a14="http://schemas.microsoft.com/office/drawing/2010/main" val="0"/>
              </a:ext>
            </a:extLst>
          </a:blip>
          <a:srcRect/>
          <a:stretch>
            <a:fillRect/>
          </a:stretch>
        </p:blipFill>
        <p:spPr bwMode="auto">
          <a:xfrm>
            <a:off x="2008188" y="4730750"/>
            <a:ext cx="130175" cy="160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81570" name="Picture 915" descr="分体式视讯终端抽象02"/>
          <p:cNvPicPr>
            <a:picLocks noChangeAspect="1" noChangeArrowheads="1"/>
          </p:cNvPicPr>
          <p:nvPr/>
        </p:nvPicPr>
        <p:blipFill>
          <a:blip r:embed="rId41">
            <a:extLst>
              <a:ext uri="{28A0092B-C50C-407E-A947-70E740481C1C}">
                <a14:useLocalDpi xmlns:a14="http://schemas.microsoft.com/office/drawing/2010/main" val="0"/>
              </a:ext>
            </a:extLst>
          </a:blip>
          <a:srcRect/>
          <a:stretch>
            <a:fillRect/>
          </a:stretch>
        </p:blipFill>
        <p:spPr bwMode="auto">
          <a:xfrm>
            <a:off x="2200275" y="4970463"/>
            <a:ext cx="128588" cy="92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1571" name="Picture 916" descr="分体式视讯终端抽象02"/>
          <p:cNvPicPr>
            <a:picLocks noChangeAspect="1" noChangeArrowheads="1"/>
          </p:cNvPicPr>
          <p:nvPr/>
        </p:nvPicPr>
        <p:blipFill>
          <a:blip r:embed="rId41">
            <a:extLst>
              <a:ext uri="{28A0092B-C50C-407E-A947-70E740481C1C}">
                <a14:useLocalDpi xmlns:a14="http://schemas.microsoft.com/office/drawing/2010/main" val="0"/>
              </a:ext>
            </a:extLst>
          </a:blip>
          <a:srcRect/>
          <a:stretch>
            <a:fillRect/>
          </a:stretch>
        </p:blipFill>
        <p:spPr bwMode="auto">
          <a:xfrm>
            <a:off x="2200275" y="4786313"/>
            <a:ext cx="128588" cy="93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81572" name="Group 917"/>
          <p:cNvGrpSpPr>
            <a:grpSpLocks noChangeAspect="1"/>
          </p:cNvGrpSpPr>
          <p:nvPr/>
        </p:nvGrpSpPr>
        <p:grpSpPr bwMode="auto">
          <a:xfrm>
            <a:off x="2568575" y="5326063"/>
            <a:ext cx="166688" cy="222250"/>
            <a:chOff x="2369" y="2976"/>
            <a:chExt cx="701" cy="720"/>
          </a:xfrm>
        </p:grpSpPr>
        <p:pic>
          <p:nvPicPr>
            <p:cNvPr id="181573" name="Picture 918" descr="1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382" y="3322"/>
              <a:ext cx="688"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1574" name="Picture 919" descr="1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382" y="3207"/>
              <a:ext cx="688"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1575" name="Picture 920" descr="1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376" y="3092"/>
              <a:ext cx="688"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1576" name="Picture 921" descr="1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369" y="2976"/>
              <a:ext cx="688"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81577" name="Group 922"/>
          <p:cNvGrpSpPr>
            <a:grpSpLocks noChangeAspect="1"/>
          </p:cNvGrpSpPr>
          <p:nvPr/>
        </p:nvGrpSpPr>
        <p:grpSpPr bwMode="auto">
          <a:xfrm>
            <a:off x="2763838" y="5327650"/>
            <a:ext cx="166687" cy="223838"/>
            <a:chOff x="2369" y="2976"/>
            <a:chExt cx="701" cy="720"/>
          </a:xfrm>
        </p:grpSpPr>
        <p:pic>
          <p:nvPicPr>
            <p:cNvPr id="181578" name="Picture 923" descr="1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382" y="3322"/>
              <a:ext cx="688"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1579" name="Picture 924" descr="1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382" y="3207"/>
              <a:ext cx="688"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1580" name="Picture 925" descr="1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376" y="3092"/>
              <a:ext cx="688"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1581" name="Picture 926" descr="1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369" y="2976"/>
              <a:ext cx="688"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81582" name="Line 927"/>
          <p:cNvSpPr>
            <a:spLocks noChangeAspect="1" noChangeShapeType="1"/>
          </p:cNvSpPr>
          <p:nvPr/>
        </p:nvSpPr>
        <p:spPr bwMode="auto">
          <a:xfrm>
            <a:off x="2765425" y="5024438"/>
            <a:ext cx="0" cy="6032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pic>
        <p:nvPicPr>
          <p:cNvPr id="181583" name="Picture 1018" descr="边缘交换机"/>
          <p:cNvPicPr preferRelativeResize="0">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289175" y="4589463"/>
            <a:ext cx="139700" cy="128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pic>
      <p:pic>
        <p:nvPicPr>
          <p:cNvPr id="181584" name="Picture 1019" descr="边缘交换机"/>
          <p:cNvPicPr preferRelativeResize="0">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525713" y="4592638"/>
            <a:ext cx="139700" cy="128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pic>
      <p:pic>
        <p:nvPicPr>
          <p:cNvPr id="181585" name="Picture 1020" descr="边缘交换机"/>
          <p:cNvPicPr preferRelativeResize="0">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800350" y="4602163"/>
            <a:ext cx="139700" cy="12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pic>
      <p:pic>
        <p:nvPicPr>
          <p:cNvPr id="181586" name="Picture 1021" descr="边缘交换机"/>
          <p:cNvPicPr preferRelativeResize="0">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057525" y="4595813"/>
            <a:ext cx="139700" cy="128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pic>
      <p:pic>
        <p:nvPicPr>
          <p:cNvPr id="181587" name="Picture 1022" descr="边缘交换机"/>
          <p:cNvPicPr preferRelativeResize="0">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562225" y="5103813"/>
            <a:ext cx="138113" cy="12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pic>
      <p:pic>
        <p:nvPicPr>
          <p:cNvPr id="181588" name="Picture 1023" descr="边缘交换机"/>
          <p:cNvPicPr preferRelativeResize="0">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776538" y="5100638"/>
            <a:ext cx="139700" cy="12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pic>
      <p:grpSp>
        <p:nvGrpSpPr>
          <p:cNvPr id="181589" name="Group 346"/>
          <p:cNvGrpSpPr>
            <a:grpSpLocks noChangeAspect="1"/>
          </p:cNvGrpSpPr>
          <p:nvPr/>
        </p:nvGrpSpPr>
        <p:grpSpPr bwMode="auto">
          <a:xfrm>
            <a:off x="2435225" y="4246563"/>
            <a:ext cx="582613" cy="268287"/>
            <a:chOff x="4263" y="2364"/>
            <a:chExt cx="930" cy="1043"/>
          </a:xfrm>
        </p:grpSpPr>
        <p:grpSp>
          <p:nvGrpSpPr>
            <p:cNvPr id="181590" name="Group 347"/>
            <p:cNvGrpSpPr>
              <a:grpSpLocks noChangeAspect="1"/>
            </p:cNvGrpSpPr>
            <p:nvPr/>
          </p:nvGrpSpPr>
          <p:grpSpPr bwMode="auto">
            <a:xfrm>
              <a:off x="4263" y="2387"/>
              <a:ext cx="903" cy="1018"/>
              <a:chOff x="1383" y="460"/>
              <a:chExt cx="744" cy="924"/>
            </a:xfrm>
          </p:grpSpPr>
          <p:pic>
            <p:nvPicPr>
              <p:cNvPr id="181591" name="Picture 348" descr="中继器"/>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383" y="550"/>
                <a:ext cx="743" cy="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1592" name="Picture 349" descr="通用交换机"/>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383" y="460"/>
                <a:ext cx="744" cy="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81593" name="Freeform 350"/>
            <p:cNvSpPr>
              <a:spLocks noChangeAspect="1"/>
            </p:cNvSpPr>
            <p:nvPr/>
          </p:nvSpPr>
          <p:spPr bwMode="auto">
            <a:xfrm>
              <a:off x="4263" y="2364"/>
              <a:ext cx="930" cy="1043"/>
            </a:xfrm>
            <a:custGeom>
              <a:avLst/>
              <a:gdLst>
                <a:gd name="T0" fmla="*/ 0 w 952"/>
                <a:gd name="T1" fmla="*/ 245 h 1066"/>
                <a:gd name="T2" fmla="*/ 465 w 952"/>
                <a:gd name="T3" fmla="*/ 0 h 1066"/>
                <a:gd name="T4" fmla="*/ 930 w 952"/>
                <a:gd name="T5" fmla="*/ 245 h 1066"/>
                <a:gd name="T6" fmla="*/ 930 w 952"/>
                <a:gd name="T7" fmla="*/ 799 h 1066"/>
                <a:gd name="T8" fmla="*/ 443 w 952"/>
                <a:gd name="T9" fmla="*/ 1043 h 1066"/>
                <a:gd name="T10" fmla="*/ 0 w 952"/>
                <a:gd name="T11" fmla="*/ 799 h 1066"/>
                <a:gd name="T12" fmla="*/ 0 w 952"/>
                <a:gd name="T13" fmla="*/ 245 h 1066"/>
                <a:gd name="T14" fmla="*/ 0 60000 65536"/>
                <a:gd name="T15" fmla="*/ 0 60000 65536"/>
                <a:gd name="T16" fmla="*/ 0 60000 65536"/>
                <a:gd name="T17" fmla="*/ 0 60000 65536"/>
                <a:gd name="T18" fmla="*/ 0 60000 65536"/>
                <a:gd name="T19" fmla="*/ 0 60000 65536"/>
                <a:gd name="T20" fmla="*/ 0 60000 65536"/>
                <a:gd name="T21" fmla="*/ 0 w 952"/>
                <a:gd name="T22" fmla="*/ 0 h 1066"/>
                <a:gd name="T23" fmla="*/ 952 w 952"/>
                <a:gd name="T24" fmla="*/ 1066 h 106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52" h="1066">
                  <a:moveTo>
                    <a:pt x="0" y="250"/>
                  </a:moveTo>
                  <a:lnTo>
                    <a:pt x="476" y="0"/>
                  </a:lnTo>
                  <a:lnTo>
                    <a:pt x="952" y="250"/>
                  </a:lnTo>
                  <a:lnTo>
                    <a:pt x="952" y="817"/>
                  </a:lnTo>
                  <a:lnTo>
                    <a:pt x="453" y="1066"/>
                  </a:lnTo>
                  <a:lnTo>
                    <a:pt x="0" y="817"/>
                  </a:lnTo>
                  <a:lnTo>
                    <a:pt x="0" y="250"/>
                  </a:lnTo>
                  <a:close/>
                </a:path>
              </a:pathLst>
            </a:custGeom>
            <a:solidFill>
              <a:srgbClr val="FFFFFF">
                <a:alpha val="61176"/>
              </a:srgbClr>
            </a:solidFill>
            <a:ln>
              <a:noFill/>
            </a:ln>
            <a:extLst>
              <a:ext uri="{91240B29-F687-4F45-9708-019B960494DF}">
                <a14:hiddenLine xmlns:a14="http://schemas.microsoft.com/office/drawing/2010/main" w="2857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grpSp>
      <p:grpSp>
        <p:nvGrpSpPr>
          <p:cNvPr id="181594" name="Group 351"/>
          <p:cNvGrpSpPr>
            <a:grpSpLocks noChangeAspect="1"/>
          </p:cNvGrpSpPr>
          <p:nvPr/>
        </p:nvGrpSpPr>
        <p:grpSpPr bwMode="auto">
          <a:xfrm>
            <a:off x="2489200" y="4246563"/>
            <a:ext cx="211138" cy="269875"/>
            <a:chOff x="3216" y="1008"/>
            <a:chExt cx="287" cy="288"/>
          </a:xfrm>
        </p:grpSpPr>
        <p:pic>
          <p:nvPicPr>
            <p:cNvPr id="181595" name="Picture 352" descr="S10508-V_FR_10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16" y="1008"/>
              <a:ext cx="287"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1596" name="Picture 353" descr="SecBlade 防火墙模块02 [转换]"/>
            <p:cNvPicPr>
              <a:picLocks noChangeAspect="1" noChangeArrowheads="1"/>
            </p:cNvPicPr>
            <p:nvPr/>
          </p:nvPicPr>
          <p:blipFill>
            <a:blip r:embed="rId42">
              <a:extLst>
                <a:ext uri="{28A0092B-C50C-407E-A947-70E740481C1C}">
                  <a14:useLocalDpi xmlns:a14="http://schemas.microsoft.com/office/drawing/2010/main" val="0"/>
                </a:ext>
              </a:extLst>
            </a:blip>
            <a:srcRect/>
            <a:stretch>
              <a:fillRect/>
            </a:stretch>
          </p:blipFill>
          <p:spPr bwMode="auto">
            <a:xfrm>
              <a:off x="3264" y="1123"/>
              <a:ext cx="227"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1597" name="Picture 354" descr="SecBlade 防火墙模块02 [转换]"/>
            <p:cNvPicPr>
              <a:picLocks noChangeAspect="1" noChangeArrowheads="1"/>
            </p:cNvPicPr>
            <p:nvPr/>
          </p:nvPicPr>
          <p:blipFill>
            <a:blip r:embed="rId42">
              <a:extLst>
                <a:ext uri="{28A0092B-C50C-407E-A947-70E740481C1C}">
                  <a14:useLocalDpi xmlns:a14="http://schemas.microsoft.com/office/drawing/2010/main" val="0"/>
                </a:ext>
              </a:extLst>
            </a:blip>
            <a:srcRect/>
            <a:stretch>
              <a:fillRect/>
            </a:stretch>
          </p:blipFill>
          <p:spPr bwMode="auto">
            <a:xfrm>
              <a:off x="3264" y="1079"/>
              <a:ext cx="227"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81598" name="Group 355"/>
          <p:cNvGrpSpPr>
            <a:grpSpLocks noChangeAspect="1"/>
          </p:cNvGrpSpPr>
          <p:nvPr/>
        </p:nvGrpSpPr>
        <p:grpSpPr bwMode="auto">
          <a:xfrm>
            <a:off x="2754313" y="4246563"/>
            <a:ext cx="211137" cy="269875"/>
            <a:chOff x="3216" y="1008"/>
            <a:chExt cx="287" cy="288"/>
          </a:xfrm>
        </p:grpSpPr>
        <p:pic>
          <p:nvPicPr>
            <p:cNvPr id="181599" name="Picture 356" descr="S10508-V_FR_10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16" y="1008"/>
              <a:ext cx="287"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1600" name="Picture 357" descr="SecBlade 防火墙模块02 [转换]"/>
            <p:cNvPicPr>
              <a:picLocks noChangeAspect="1" noChangeArrowheads="1"/>
            </p:cNvPicPr>
            <p:nvPr/>
          </p:nvPicPr>
          <p:blipFill>
            <a:blip r:embed="rId42">
              <a:extLst>
                <a:ext uri="{28A0092B-C50C-407E-A947-70E740481C1C}">
                  <a14:useLocalDpi xmlns:a14="http://schemas.microsoft.com/office/drawing/2010/main" val="0"/>
                </a:ext>
              </a:extLst>
            </a:blip>
            <a:srcRect/>
            <a:stretch>
              <a:fillRect/>
            </a:stretch>
          </p:blipFill>
          <p:spPr bwMode="auto">
            <a:xfrm>
              <a:off x="3264" y="1123"/>
              <a:ext cx="227"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1601" name="Picture 358" descr="SecBlade 防火墙模块02 [转换]"/>
            <p:cNvPicPr>
              <a:picLocks noChangeAspect="1" noChangeArrowheads="1"/>
            </p:cNvPicPr>
            <p:nvPr/>
          </p:nvPicPr>
          <p:blipFill>
            <a:blip r:embed="rId42">
              <a:extLst>
                <a:ext uri="{28A0092B-C50C-407E-A947-70E740481C1C}">
                  <a14:useLocalDpi xmlns:a14="http://schemas.microsoft.com/office/drawing/2010/main" val="0"/>
                </a:ext>
              </a:extLst>
            </a:blip>
            <a:srcRect/>
            <a:stretch>
              <a:fillRect/>
            </a:stretch>
          </p:blipFill>
          <p:spPr bwMode="auto">
            <a:xfrm>
              <a:off x="3264" y="1079"/>
              <a:ext cx="227"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81602" name="Group 359"/>
          <p:cNvGrpSpPr>
            <a:grpSpLocks/>
          </p:cNvGrpSpPr>
          <p:nvPr/>
        </p:nvGrpSpPr>
        <p:grpSpPr bwMode="auto">
          <a:xfrm>
            <a:off x="395288" y="1341438"/>
            <a:ext cx="252412" cy="274637"/>
            <a:chOff x="2243" y="3532"/>
            <a:chExt cx="172" cy="202"/>
          </a:xfrm>
        </p:grpSpPr>
        <p:grpSp>
          <p:nvGrpSpPr>
            <p:cNvPr id="181603" name="Group 36"/>
            <p:cNvGrpSpPr>
              <a:grpSpLocks/>
            </p:cNvGrpSpPr>
            <p:nvPr/>
          </p:nvGrpSpPr>
          <p:grpSpPr bwMode="auto">
            <a:xfrm>
              <a:off x="2256" y="3552"/>
              <a:ext cx="159" cy="158"/>
              <a:chOff x="1596" y="1152"/>
              <a:chExt cx="518" cy="516"/>
            </a:xfrm>
          </p:grpSpPr>
          <p:sp>
            <p:nvSpPr>
              <p:cNvPr id="181604" name="Oval 37"/>
              <p:cNvSpPr>
                <a:spLocks noChangeArrowheads="1"/>
              </p:cNvSpPr>
              <p:nvPr/>
            </p:nvSpPr>
            <p:spPr bwMode="gray">
              <a:xfrm>
                <a:off x="1596" y="1154"/>
                <a:ext cx="518" cy="514"/>
              </a:xfrm>
              <a:prstGeom prst="ellipse">
                <a:avLst/>
              </a:prstGeom>
              <a:solidFill>
                <a:srgbClr val="1E7BB4"/>
              </a:solidFill>
              <a:ln w="28575" algn="ctr">
                <a:solidFill>
                  <a:srgbClr val="F8F8F8">
                    <a:alpha val="70195"/>
                  </a:srgbClr>
                </a:solidFill>
                <a:round/>
                <a:headEnd/>
                <a:tailEnd/>
              </a:ln>
            </p:spPr>
            <p:txBody>
              <a:bodyPr wrap="none" anchor="ct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zh-CN" sz="1600">
                  <a:latin typeface="华文细黑" pitchFamily="2" charset="-122"/>
                  <a:ea typeface="华文细黑" pitchFamily="2" charset="-122"/>
                </a:endParaRPr>
              </a:p>
            </p:txBody>
          </p:sp>
          <p:pic>
            <p:nvPicPr>
              <p:cNvPr id="181605" name="Picture 38" descr="cir_lighteffect0"/>
              <p:cNvPicPr>
                <a:picLocks noChangeArrowheads="1"/>
              </p:cNvPicPr>
              <p:nvPr/>
            </p:nvPicPr>
            <p:blipFill>
              <a:blip r:embed="rId5">
                <a:lum bright="18000" contrast="-12000"/>
                <a:extLst>
                  <a:ext uri="{28A0092B-C50C-407E-A947-70E740481C1C}">
                    <a14:useLocalDpi xmlns:a14="http://schemas.microsoft.com/office/drawing/2010/main" val="0"/>
                  </a:ext>
                </a:extLst>
              </a:blip>
              <a:srcRect/>
              <a:stretch>
                <a:fillRect/>
              </a:stretch>
            </p:blipFill>
            <p:spPr bwMode="gray">
              <a:xfrm>
                <a:off x="1609" y="1152"/>
                <a:ext cx="484" cy="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0" name="TextBox 24"/>
            <p:cNvSpPr txBox="1">
              <a:spLocks noChangeArrowheads="1"/>
            </p:cNvSpPr>
            <p:nvPr/>
          </p:nvSpPr>
          <p:spPr bwMode="auto">
            <a:xfrm>
              <a:off x="2243" y="3532"/>
              <a:ext cx="157" cy="202"/>
            </a:xfrm>
            <a:prstGeom prst="rect">
              <a:avLst/>
            </a:prstGeom>
            <a:noFill/>
            <a:ln w="9525">
              <a:noFill/>
              <a:miter lim="800000"/>
              <a:headEnd/>
              <a:tailEnd/>
            </a:ln>
          </p:spPr>
          <p:txBody>
            <a:bodyP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kumimoji="0" lang="en-US" altLang="zh-CN" sz="1200" b="1">
                  <a:solidFill>
                    <a:srgbClr val="FFFFFF"/>
                  </a:solidFill>
                  <a:effectLst>
                    <a:outerShdw blurRad="38100" dist="38100" dir="2700000" algn="tl">
                      <a:srgbClr val="C0C0C0"/>
                    </a:outerShdw>
                  </a:effectLst>
                  <a:latin typeface="华文细黑" pitchFamily="2" charset="-122"/>
                  <a:ea typeface="华文细黑" pitchFamily="2" charset="-122"/>
                </a:rPr>
                <a:t>4</a:t>
              </a:r>
            </a:p>
          </p:txBody>
        </p:sp>
      </p:grpSp>
      <p:sp>
        <p:nvSpPr>
          <p:cNvPr id="181607" name="Text Box 324"/>
          <p:cNvSpPr txBox="1">
            <a:spLocks noChangeAspect="1" noChangeArrowheads="1"/>
          </p:cNvSpPr>
          <p:nvPr/>
        </p:nvSpPr>
        <p:spPr bwMode="auto">
          <a:xfrm>
            <a:off x="2124075" y="5564188"/>
            <a:ext cx="1030288" cy="227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ctr" eaLnBrk="1" hangingPunct="1">
              <a:spcBef>
                <a:spcPct val="50000"/>
              </a:spcBef>
            </a:pPr>
            <a:r>
              <a:rPr kumimoji="0" lang="zh-CN" altLang="en-US" sz="900" b="1">
                <a:solidFill>
                  <a:srgbClr val="000000"/>
                </a:solidFill>
                <a:latin typeface="华文细黑" pitchFamily="2" charset="-122"/>
                <a:ea typeface="华文细黑" pitchFamily="2" charset="-122"/>
              </a:rPr>
              <a:t>企业用户区</a:t>
            </a:r>
          </a:p>
        </p:txBody>
      </p:sp>
      <p:sp>
        <p:nvSpPr>
          <p:cNvPr id="181608" name="Rectangle 124"/>
          <p:cNvSpPr>
            <a:spLocks noChangeAspect="1" noChangeArrowheads="1"/>
          </p:cNvSpPr>
          <p:nvPr/>
        </p:nvSpPr>
        <p:spPr bwMode="auto">
          <a:xfrm>
            <a:off x="666750" y="4148138"/>
            <a:ext cx="1030288" cy="1668462"/>
          </a:xfrm>
          <a:prstGeom prst="rect">
            <a:avLst/>
          </a:prstGeom>
          <a:gradFill rotWithShape="1">
            <a:gsLst>
              <a:gs pos="0">
                <a:srgbClr val="FFFFFF"/>
              </a:gs>
              <a:gs pos="100000">
                <a:srgbClr val="FFFF99"/>
              </a:gs>
            </a:gsLst>
            <a:path path="shape">
              <a:fillToRect l="50000" t="50000" r="50000" b="50000"/>
            </a:path>
          </a:gra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lnSpc>
                <a:spcPct val="140000"/>
              </a:lnSpc>
              <a:spcBef>
                <a:spcPct val="20000"/>
              </a:spcBef>
              <a:buClr>
                <a:srgbClr val="808080"/>
              </a:buClr>
              <a:buFont typeface="Wingdings" pitchFamily="2" charset="2"/>
              <a:buChar char="n"/>
            </a:pPr>
            <a:endParaRPr kumimoji="0" lang="zh-CN" altLang="zh-CN" sz="1600">
              <a:latin typeface="华文细黑" pitchFamily="2" charset="-122"/>
              <a:ea typeface="华文细黑" pitchFamily="2" charset="-122"/>
            </a:endParaRPr>
          </a:p>
        </p:txBody>
      </p:sp>
      <p:pic>
        <p:nvPicPr>
          <p:cNvPr id="181609" name="Picture 57" descr="台式电脑"/>
          <p:cNvPicPr preferRelativeResize="0">
            <a:picLocks noChangeAspect="1" noChangeArrowheads="1"/>
          </p:cNvPicPr>
          <p:nvPr/>
        </p:nvPicPr>
        <p:blipFill>
          <a:blip r:embed="rId43">
            <a:extLst>
              <a:ext uri="{28A0092B-C50C-407E-A947-70E740481C1C}">
                <a14:useLocalDpi xmlns:a14="http://schemas.microsoft.com/office/drawing/2010/main" val="0"/>
              </a:ext>
            </a:extLst>
          </a:blip>
          <a:srcRect/>
          <a:stretch>
            <a:fillRect/>
          </a:stretch>
        </p:blipFill>
        <p:spPr bwMode="auto">
          <a:xfrm>
            <a:off x="873125" y="5392738"/>
            <a:ext cx="138113" cy="95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1610" name="Picture 367" descr="CRT"/>
          <p:cNvPicPr preferRelativeResize="0">
            <a:picLocks noChangeAspect="1" noChangeArrowheads="1"/>
          </p:cNvPicPr>
          <p:nvPr/>
        </p:nvPicPr>
        <p:blipFill>
          <a:blip r:embed="rId44" cstate="print">
            <a:extLst>
              <a:ext uri="{28A0092B-C50C-407E-A947-70E740481C1C}">
                <a14:useLocalDpi xmlns:a14="http://schemas.microsoft.com/office/drawing/2010/main" val="0"/>
              </a:ext>
            </a:extLst>
          </a:blip>
          <a:srcRect/>
          <a:stretch>
            <a:fillRect/>
          </a:stretch>
        </p:blipFill>
        <p:spPr bwMode="auto">
          <a:xfrm>
            <a:off x="735013" y="5392738"/>
            <a:ext cx="107950" cy="93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81611" name="Group 368"/>
          <p:cNvGrpSpPr>
            <a:grpSpLocks noChangeAspect="1"/>
          </p:cNvGrpSpPr>
          <p:nvPr/>
        </p:nvGrpSpPr>
        <p:grpSpPr bwMode="auto">
          <a:xfrm>
            <a:off x="1052513" y="5392738"/>
            <a:ext cx="95250" cy="95250"/>
            <a:chOff x="4848" y="2208"/>
            <a:chExt cx="404" cy="480"/>
          </a:xfrm>
        </p:grpSpPr>
        <p:sp>
          <p:nvSpPr>
            <p:cNvPr id="181612" name="AutoShape 369"/>
            <p:cNvSpPr>
              <a:spLocks noChangeAspect="1" noChangeArrowheads="1" noTextEdit="1"/>
            </p:cNvSpPr>
            <p:nvPr/>
          </p:nvSpPr>
          <p:spPr bwMode="auto">
            <a:xfrm>
              <a:off x="4848" y="2208"/>
              <a:ext cx="404"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81613" name="Freeform 370"/>
            <p:cNvSpPr>
              <a:spLocks noChangeAspect="1"/>
            </p:cNvSpPr>
            <p:nvPr/>
          </p:nvSpPr>
          <p:spPr bwMode="auto">
            <a:xfrm>
              <a:off x="4891" y="2226"/>
              <a:ext cx="85" cy="444"/>
            </a:xfrm>
            <a:custGeom>
              <a:avLst/>
              <a:gdLst>
                <a:gd name="T0" fmla="*/ 68 w 147"/>
                <a:gd name="T1" fmla="*/ 309 h 771"/>
                <a:gd name="T2" fmla="*/ 64 w 147"/>
                <a:gd name="T3" fmla="*/ 307 h 771"/>
                <a:gd name="T4" fmla="*/ 35 w 147"/>
                <a:gd name="T5" fmla="*/ 185 h 771"/>
                <a:gd name="T6" fmla="*/ 40 w 147"/>
                <a:gd name="T7" fmla="*/ 118 h 771"/>
                <a:gd name="T8" fmla="*/ 68 w 147"/>
                <a:gd name="T9" fmla="*/ 102 h 771"/>
                <a:gd name="T10" fmla="*/ 84 w 147"/>
                <a:gd name="T11" fmla="*/ 41 h 771"/>
                <a:gd name="T12" fmla="*/ 80 w 147"/>
                <a:gd name="T13" fmla="*/ 0 h 771"/>
                <a:gd name="T14" fmla="*/ 46 w 147"/>
                <a:gd name="T15" fmla="*/ 20 h 771"/>
                <a:gd name="T16" fmla="*/ 50 w 147"/>
                <a:gd name="T17" fmla="*/ 62 h 771"/>
                <a:gd name="T18" fmla="*/ 42 w 147"/>
                <a:gd name="T19" fmla="*/ 104 h 771"/>
                <a:gd name="T20" fmla="*/ 17 w 147"/>
                <a:gd name="T21" fmla="*/ 119 h 771"/>
                <a:gd name="T22" fmla="*/ 1 w 147"/>
                <a:gd name="T23" fmla="*/ 204 h 771"/>
                <a:gd name="T24" fmla="*/ 29 w 147"/>
                <a:gd name="T25" fmla="*/ 327 h 771"/>
                <a:gd name="T26" fmla="*/ 34 w 147"/>
                <a:gd name="T27" fmla="*/ 329 h 771"/>
                <a:gd name="T28" fmla="*/ 51 w 147"/>
                <a:gd name="T29" fmla="*/ 408 h 771"/>
                <a:gd name="T30" fmla="*/ 45 w 147"/>
                <a:gd name="T31" fmla="*/ 444 h 771"/>
                <a:gd name="T32" fmla="*/ 78 w 147"/>
                <a:gd name="T33" fmla="*/ 424 h 771"/>
                <a:gd name="T34" fmla="*/ 85 w 147"/>
                <a:gd name="T35" fmla="*/ 388 h 771"/>
                <a:gd name="T36" fmla="*/ 68 w 147"/>
                <a:gd name="T37" fmla="*/ 309 h 77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47"/>
                <a:gd name="T58" fmla="*/ 0 h 771"/>
                <a:gd name="T59" fmla="*/ 147 w 147"/>
                <a:gd name="T60" fmla="*/ 771 h 771"/>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47" h="771">
                  <a:moveTo>
                    <a:pt x="117" y="537"/>
                  </a:moveTo>
                  <a:cubicBezTo>
                    <a:pt x="110" y="533"/>
                    <a:pt x="110" y="533"/>
                    <a:pt x="110" y="533"/>
                  </a:cubicBezTo>
                  <a:cubicBezTo>
                    <a:pt x="76" y="514"/>
                    <a:pt x="59" y="443"/>
                    <a:pt x="60" y="321"/>
                  </a:cubicBezTo>
                  <a:cubicBezTo>
                    <a:pt x="60" y="269"/>
                    <a:pt x="63" y="231"/>
                    <a:pt x="70" y="205"/>
                  </a:cubicBezTo>
                  <a:cubicBezTo>
                    <a:pt x="118" y="177"/>
                    <a:pt x="118" y="177"/>
                    <a:pt x="118" y="177"/>
                  </a:cubicBezTo>
                  <a:cubicBezTo>
                    <a:pt x="136" y="145"/>
                    <a:pt x="145" y="110"/>
                    <a:pt x="145" y="72"/>
                  </a:cubicBezTo>
                  <a:cubicBezTo>
                    <a:pt x="145" y="50"/>
                    <a:pt x="143" y="26"/>
                    <a:pt x="138" y="0"/>
                  </a:cubicBezTo>
                  <a:cubicBezTo>
                    <a:pt x="79" y="34"/>
                    <a:pt x="79" y="34"/>
                    <a:pt x="79" y="34"/>
                  </a:cubicBezTo>
                  <a:cubicBezTo>
                    <a:pt x="84" y="60"/>
                    <a:pt x="86" y="84"/>
                    <a:pt x="86" y="107"/>
                  </a:cubicBezTo>
                  <a:cubicBezTo>
                    <a:pt x="86" y="133"/>
                    <a:pt x="82" y="157"/>
                    <a:pt x="73" y="180"/>
                  </a:cubicBezTo>
                  <a:cubicBezTo>
                    <a:pt x="30" y="206"/>
                    <a:pt x="30" y="206"/>
                    <a:pt x="30" y="206"/>
                  </a:cubicBezTo>
                  <a:cubicBezTo>
                    <a:pt x="11" y="217"/>
                    <a:pt x="1" y="266"/>
                    <a:pt x="1" y="355"/>
                  </a:cubicBezTo>
                  <a:cubicBezTo>
                    <a:pt x="0" y="477"/>
                    <a:pt x="17" y="548"/>
                    <a:pt x="51" y="567"/>
                  </a:cubicBezTo>
                  <a:cubicBezTo>
                    <a:pt x="58" y="571"/>
                    <a:pt x="58" y="571"/>
                    <a:pt x="58" y="571"/>
                  </a:cubicBezTo>
                  <a:cubicBezTo>
                    <a:pt x="78" y="624"/>
                    <a:pt x="88" y="669"/>
                    <a:pt x="88" y="708"/>
                  </a:cubicBezTo>
                  <a:cubicBezTo>
                    <a:pt x="88" y="732"/>
                    <a:pt x="84" y="753"/>
                    <a:pt x="77" y="771"/>
                  </a:cubicBezTo>
                  <a:cubicBezTo>
                    <a:pt x="135" y="737"/>
                    <a:pt x="135" y="737"/>
                    <a:pt x="135" y="737"/>
                  </a:cubicBezTo>
                  <a:cubicBezTo>
                    <a:pt x="143" y="719"/>
                    <a:pt x="147" y="697"/>
                    <a:pt x="147" y="674"/>
                  </a:cubicBezTo>
                  <a:cubicBezTo>
                    <a:pt x="147" y="635"/>
                    <a:pt x="137" y="589"/>
                    <a:pt x="117" y="537"/>
                  </a:cubicBezTo>
                  <a:close/>
                </a:path>
              </a:pathLst>
            </a:custGeom>
            <a:solidFill>
              <a:srgbClr val="18317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81614" name="Freeform 371"/>
            <p:cNvSpPr>
              <a:spLocks noChangeAspect="1"/>
            </p:cNvSpPr>
            <p:nvPr/>
          </p:nvSpPr>
          <p:spPr bwMode="auto">
            <a:xfrm>
              <a:off x="4936" y="2561"/>
              <a:ext cx="52" cy="129"/>
            </a:xfrm>
            <a:custGeom>
              <a:avLst/>
              <a:gdLst>
                <a:gd name="T0" fmla="*/ 7 w 91"/>
                <a:gd name="T1" fmla="*/ 4 h 224"/>
                <a:gd name="T2" fmla="*/ 51 w 91"/>
                <a:gd name="T3" fmla="*/ 96 h 224"/>
                <a:gd name="T4" fmla="*/ 45 w 91"/>
                <a:gd name="T5" fmla="*/ 126 h 224"/>
                <a:gd name="T6" fmla="*/ 17 w 91"/>
                <a:gd name="T7" fmla="*/ 119 h 224"/>
                <a:gd name="T8" fmla="*/ 9 w 91"/>
                <a:gd name="T9" fmla="*/ 114 h 224"/>
                <a:gd name="T10" fmla="*/ 15 w 91"/>
                <a:gd name="T11" fmla="*/ 77 h 224"/>
                <a:gd name="T12" fmla="*/ 0 w 91"/>
                <a:gd name="T13" fmla="*/ 0 h 224"/>
                <a:gd name="T14" fmla="*/ 7 w 91"/>
                <a:gd name="T15" fmla="*/ 4 h 224"/>
                <a:gd name="T16" fmla="*/ 7 w 91"/>
                <a:gd name="T17" fmla="*/ 4 h 224"/>
                <a:gd name="T18" fmla="*/ 7 w 91"/>
                <a:gd name="T19" fmla="*/ 4 h 2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1"/>
                <a:gd name="T31" fmla="*/ 0 h 224"/>
                <a:gd name="T32" fmla="*/ 91 w 91"/>
                <a:gd name="T33" fmla="*/ 224 h 22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1" h="224">
                  <a:moveTo>
                    <a:pt x="12" y="7"/>
                  </a:moveTo>
                  <a:cubicBezTo>
                    <a:pt x="65" y="37"/>
                    <a:pt x="91" y="90"/>
                    <a:pt x="90" y="167"/>
                  </a:cubicBezTo>
                  <a:cubicBezTo>
                    <a:pt x="90" y="196"/>
                    <a:pt x="86" y="213"/>
                    <a:pt x="78" y="219"/>
                  </a:cubicBezTo>
                  <a:cubicBezTo>
                    <a:pt x="70" y="224"/>
                    <a:pt x="54" y="220"/>
                    <a:pt x="30" y="206"/>
                  </a:cubicBezTo>
                  <a:cubicBezTo>
                    <a:pt x="15" y="198"/>
                    <a:pt x="15" y="198"/>
                    <a:pt x="15" y="198"/>
                  </a:cubicBezTo>
                  <a:cubicBezTo>
                    <a:pt x="23" y="176"/>
                    <a:pt x="27" y="155"/>
                    <a:pt x="27" y="133"/>
                  </a:cubicBezTo>
                  <a:cubicBezTo>
                    <a:pt x="27" y="92"/>
                    <a:pt x="18" y="48"/>
                    <a:pt x="0" y="0"/>
                  </a:cubicBezTo>
                  <a:cubicBezTo>
                    <a:pt x="12" y="7"/>
                    <a:pt x="12" y="7"/>
                    <a:pt x="12" y="7"/>
                  </a:cubicBezTo>
                  <a:cubicBezTo>
                    <a:pt x="12" y="7"/>
                    <a:pt x="12" y="7"/>
                    <a:pt x="12" y="7"/>
                  </a:cubicBezTo>
                  <a:cubicBezTo>
                    <a:pt x="12" y="7"/>
                    <a:pt x="12" y="7"/>
                    <a:pt x="12" y="7"/>
                  </a:cubicBezTo>
                  <a:close/>
                </a:path>
              </a:pathLst>
            </a:custGeom>
            <a:solidFill>
              <a:srgbClr val="36468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81615" name="Freeform 372"/>
            <p:cNvSpPr>
              <a:spLocks noChangeAspect="1"/>
            </p:cNvSpPr>
            <p:nvPr/>
          </p:nvSpPr>
          <p:spPr bwMode="auto">
            <a:xfrm>
              <a:off x="4936" y="2542"/>
              <a:ext cx="86" cy="145"/>
            </a:xfrm>
            <a:custGeom>
              <a:avLst/>
              <a:gdLst>
                <a:gd name="T0" fmla="*/ 41 w 150"/>
                <a:gd name="T1" fmla="*/ 4 h 253"/>
                <a:gd name="T2" fmla="*/ 34 w 150"/>
                <a:gd name="T3" fmla="*/ 0 h 253"/>
                <a:gd name="T4" fmla="*/ 0 w 150"/>
                <a:gd name="T5" fmla="*/ 19 h 253"/>
                <a:gd name="T6" fmla="*/ 7 w 150"/>
                <a:gd name="T7" fmla="*/ 23 h 253"/>
                <a:gd name="T8" fmla="*/ 52 w 150"/>
                <a:gd name="T9" fmla="*/ 115 h 253"/>
                <a:gd name="T10" fmla="*/ 45 w 150"/>
                <a:gd name="T11" fmla="*/ 145 h 253"/>
                <a:gd name="T12" fmla="*/ 44 w 150"/>
                <a:gd name="T13" fmla="*/ 145 h 253"/>
                <a:gd name="T14" fmla="*/ 78 w 150"/>
                <a:gd name="T15" fmla="*/ 126 h 253"/>
                <a:gd name="T16" fmla="*/ 79 w 150"/>
                <a:gd name="T17" fmla="*/ 125 h 253"/>
                <a:gd name="T18" fmla="*/ 85 w 150"/>
                <a:gd name="T19" fmla="*/ 96 h 253"/>
                <a:gd name="T20" fmla="*/ 41 w 150"/>
                <a:gd name="T21" fmla="*/ 4 h 25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50"/>
                <a:gd name="T34" fmla="*/ 0 h 253"/>
                <a:gd name="T35" fmla="*/ 150 w 150"/>
                <a:gd name="T36" fmla="*/ 253 h 25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50" h="253">
                  <a:moveTo>
                    <a:pt x="71" y="7"/>
                  </a:moveTo>
                  <a:cubicBezTo>
                    <a:pt x="59" y="0"/>
                    <a:pt x="59" y="0"/>
                    <a:pt x="59" y="0"/>
                  </a:cubicBezTo>
                  <a:cubicBezTo>
                    <a:pt x="0" y="34"/>
                    <a:pt x="0" y="34"/>
                    <a:pt x="0" y="34"/>
                  </a:cubicBezTo>
                  <a:cubicBezTo>
                    <a:pt x="12" y="41"/>
                    <a:pt x="12" y="41"/>
                    <a:pt x="12" y="41"/>
                  </a:cubicBezTo>
                  <a:cubicBezTo>
                    <a:pt x="65" y="71"/>
                    <a:pt x="91" y="124"/>
                    <a:pt x="90" y="201"/>
                  </a:cubicBezTo>
                  <a:cubicBezTo>
                    <a:pt x="90" y="230"/>
                    <a:pt x="86" y="247"/>
                    <a:pt x="78" y="253"/>
                  </a:cubicBezTo>
                  <a:cubicBezTo>
                    <a:pt x="78" y="253"/>
                    <a:pt x="78" y="253"/>
                    <a:pt x="77" y="253"/>
                  </a:cubicBezTo>
                  <a:cubicBezTo>
                    <a:pt x="136" y="219"/>
                    <a:pt x="136" y="219"/>
                    <a:pt x="136" y="219"/>
                  </a:cubicBezTo>
                  <a:cubicBezTo>
                    <a:pt x="136" y="219"/>
                    <a:pt x="137" y="219"/>
                    <a:pt x="137" y="218"/>
                  </a:cubicBezTo>
                  <a:cubicBezTo>
                    <a:pt x="145" y="213"/>
                    <a:pt x="149" y="196"/>
                    <a:pt x="149" y="167"/>
                  </a:cubicBezTo>
                  <a:cubicBezTo>
                    <a:pt x="150" y="90"/>
                    <a:pt x="124" y="37"/>
                    <a:pt x="71" y="7"/>
                  </a:cubicBezTo>
                  <a:close/>
                </a:path>
              </a:pathLst>
            </a:custGeom>
            <a:solidFill>
              <a:srgbClr val="18317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81616" name="Freeform 373"/>
            <p:cNvSpPr>
              <a:spLocks noChangeAspect="1"/>
            </p:cNvSpPr>
            <p:nvPr/>
          </p:nvSpPr>
          <p:spPr bwMode="auto">
            <a:xfrm>
              <a:off x="4848" y="2233"/>
              <a:ext cx="94" cy="437"/>
            </a:xfrm>
            <a:custGeom>
              <a:avLst/>
              <a:gdLst>
                <a:gd name="T0" fmla="*/ 73 w 163"/>
                <a:gd name="T1" fmla="*/ 319 h 758"/>
                <a:gd name="T2" fmla="*/ 77 w 163"/>
                <a:gd name="T3" fmla="*/ 322 h 758"/>
                <a:gd name="T4" fmla="*/ 94 w 163"/>
                <a:gd name="T5" fmla="*/ 401 h 758"/>
                <a:gd name="T6" fmla="*/ 88 w 163"/>
                <a:gd name="T7" fmla="*/ 437 h 758"/>
                <a:gd name="T8" fmla="*/ 27 w 163"/>
                <a:gd name="T9" fmla="*/ 378 h 758"/>
                <a:gd name="T10" fmla="*/ 7 w 163"/>
                <a:gd name="T11" fmla="*/ 276 h 758"/>
                <a:gd name="T12" fmla="*/ 0 w 163"/>
                <a:gd name="T13" fmla="*/ 174 h 758"/>
                <a:gd name="T14" fmla="*/ 7 w 163"/>
                <a:gd name="T15" fmla="*/ 80 h 758"/>
                <a:gd name="T16" fmla="*/ 28 w 163"/>
                <a:gd name="T17" fmla="*/ 2 h 758"/>
                <a:gd name="T18" fmla="*/ 89 w 163"/>
                <a:gd name="T19" fmla="*/ 12 h 758"/>
                <a:gd name="T20" fmla="*/ 93 w 163"/>
                <a:gd name="T21" fmla="*/ 54 h 758"/>
                <a:gd name="T22" fmla="*/ 77 w 163"/>
                <a:gd name="T23" fmla="*/ 115 h 758"/>
                <a:gd name="T24" fmla="*/ 73 w 163"/>
                <a:gd name="T25" fmla="*/ 112 h 758"/>
                <a:gd name="T26" fmla="*/ 44 w 163"/>
                <a:gd name="T27" fmla="*/ 197 h 758"/>
                <a:gd name="T28" fmla="*/ 73 w 163"/>
                <a:gd name="T29" fmla="*/ 319 h 758"/>
                <a:gd name="T30" fmla="*/ 73 w 163"/>
                <a:gd name="T31" fmla="*/ 319 h 758"/>
                <a:gd name="T32" fmla="*/ 73 w 163"/>
                <a:gd name="T33" fmla="*/ 319 h 75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63"/>
                <a:gd name="T52" fmla="*/ 0 h 758"/>
                <a:gd name="T53" fmla="*/ 163 w 163"/>
                <a:gd name="T54" fmla="*/ 758 h 75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63" h="758">
                  <a:moveTo>
                    <a:pt x="126" y="554"/>
                  </a:moveTo>
                  <a:cubicBezTo>
                    <a:pt x="133" y="558"/>
                    <a:pt x="133" y="558"/>
                    <a:pt x="133" y="558"/>
                  </a:cubicBezTo>
                  <a:cubicBezTo>
                    <a:pt x="153" y="611"/>
                    <a:pt x="163" y="656"/>
                    <a:pt x="163" y="695"/>
                  </a:cubicBezTo>
                  <a:cubicBezTo>
                    <a:pt x="163" y="719"/>
                    <a:pt x="159" y="740"/>
                    <a:pt x="152" y="758"/>
                  </a:cubicBezTo>
                  <a:cubicBezTo>
                    <a:pt x="116" y="731"/>
                    <a:pt x="81" y="696"/>
                    <a:pt x="47" y="655"/>
                  </a:cubicBezTo>
                  <a:cubicBezTo>
                    <a:pt x="31" y="596"/>
                    <a:pt x="19" y="537"/>
                    <a:pt x="12" y="478"/>
                  </a:cubicBezTo>
                  <a:cubicBezTo>
                    <a:pt x="4" y="419"/>
                    <a:pt x="0" y="361"/>
                    <a:pt x="0" y="302"/>
                  </a:cubicBezTo>
                  <a:cubicBezTo>
                    <a:pt x="0" y="242"/>
                    <a:pt x="4" y="188"/>
                    <a:pt x="12" y="138"/>
                  </a:cubicBezTo>
                  <a:cubicBezTo>
                    <a:pt x="21" y="88"/>
                    <a:pt x="33" y="44"/>
                    <a:pt x="49" y="4"/>
                  </a:cubicBezTo>
                  <a:cubicBezTo>
                    <a:pt x="80" y="0"/>
                    <a:pt x="115" y="6"/>
                    <a:pt x="154" y="21"/>
                  </a:cubicBezTo>
                  <a:cubicBezTo>
                    <a:pt x="159" y="47"/>
                    <a:pt x="161" y="71"/>
                    <a:pt x="161" y="94"/>
                  </a:cubicBezTo>
                  <a:cubicBezTo>
                    <a:pt x="161" y="131"/>
                    <a:pt x="152" y="166"/>
                    <a:pt x="134" y="199"/>
                  </a:cubicBezTo>
                  <a:cubicBezTo>
                    <a:pt x="127" y="194"/>
                    <a:pt x="127" y="194"/>
                    <a:pt x="127" y="194"/>
                  </a:cubicBezTo>
                  <a:cubicBezTo>
                    <a:pt x="93" y="175"/>
                    <a:pt x="76" y="224"/>
                    <a:pt x="76" y="342"/>
                  </a:cubicBezTo>
                  <a:cubicBezTo>
                    <a:pt x="75" y="464"/>
                    <a:pt x="92" y="535"/>
                    <a:pt x="126" y="554"/>
                  </a:cubicBezTo>
                  <a:cubicBezTo>
                    <a:pt x="126" y="554"/>
                    <a:pt x="126" y="554"/>
                    <a:pt x="126" y="554"/>
                  </a:cubicBezTo>
                  <a:cubicBezTo>
                    <a:pt x="126" y="554"/>
                    <a:pt x="126" y="554"/>
                    <a:pt x="126" y="554"/>
                  </a:cubicBezTo>
                  <a:close/>
                </a:path>
              </a:pathLst>
            </a:custGeom>
            <a:solidFill>
              <a:srgbClr val="36468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81617" name="Freeform 374"/>
            <p:cNvSpPr>
              <a:spLocks noChangeAspect="1"/>
            </p:cNvSpPr>
            <p:nvPr/>
          </p:nvSpPr>
          <p:spPr bwMode="auto">
            <a:xfrm>
              <a:off x="4876" y="2214"/>
              <a:ext cx="95" cy="31"/>
            </a:xfrm>
            <a:custGeom>
              <a:avLst/>
              <a:gdLst>
                <a:gd name="T0" fmla="*/ 0 w 164"/>
                <a:gd name="T1" fmla="*/ 21 h 55"/>
                <a:gd name="T2" fmla="*/ 34 w 164"/>
                <a:gd name="T3" fmla="*/ 2 h 55"/>
                <a:gd name="T4" fmla="*/ 95 w 164"/>
                <a:gd name="T5" fmla="*/ 12 h 55"/>
                <a:gd name="T6" fmla="*/ 61 w 164"/>
                <a:gd name="T7" fmla="*/ 31 h 55"/>
                <a:gd name="T8" fmla="*/ 0 w 164"/>
                <a:gd name="T9" fmla="*/ 21 h 55"/>
                <a:gd name="T10" fmla="*/ 0 w 164"/>
                <a:gd name="T11" fmla="*/ 21 h 55"/>
                <a:gd name="T12" fmla="*/ 0 w 164"/>
                <a:gd name="T13" fmla="*/ 21 h 55"/>
                <a:gd name="T14" fmla="*/ 0 60000 65536"/>
                <a:gd name="T15" fmla="*/ 0 60000 65536"/>
                <a:gd name="T16" fmla="*/ 0 60000 65536"/>
                <a:gd name="T17" fmla="*/ 0 60000 65536"/>
                <a:gd name="T18" fmla="*/ 0 60000 65536"/>
                <a:gd name="T19" fmla="*/ 0 60000 65536"/>
                <a:gd name="T20" fmla="*/ 0 60000 65536"/>
                <a:gd name="T21" fmla="*/ 0 w 164"/>
                <a:gd name="T22" fmla="*/ 0 h 55"/>
                <a:gd name="T23" fmla="*/ 164 w 164"/>
                <a:gd name="T24" fmla="*/ 55 h 5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4" h="55">
                  <a:moveTo>
                    <a:pt x="0" y="38"/>
                  </a:moveTo>
                  <a:cubicBezTo>
                    <a:pt x="59" y="4"/>
                    <a:pt x="59" y="4"/>
                    <a:pt x="59" y="4"/>
                  </a:cubicBezTo>
                  <a:cubicBezTo>
                    <a:pt x="90" y="0"/>
                    <a:pt x="125" y="6"/>
                    <a:pt x="164" y="21"/>
                  </a:cubicBezTo>
                  <a:cubicBezTo>
                    <a:pt x="105" y="55"/>
                    <a:pt x="105" y="55"/>
                    <a:pt x="105" y="55"/>
                  </a:cubicBezTo>
                  <a:cubicBezTo>
                    <a:pt x="66" y="40"/>
                    <a:pt x="31" y="34"/>
                    <a:pt x="0" y="38"/>
                  </a:cubicBezTo>
                  <a:cubicBezTo>
                    <a:pt x="0" y="38"/>
                    <a:pt x="0" y="38"/>
                    <a:pt x="0" y="38"/>
                  </a:cubicBezTo>
                  <a:cubicBezTo>
                    <a:pt x="0" y="38"/>
                    <a:pt x="0" y="38"/>
                    <a:pt x="0" y="38"/>
                  </a:cubicBezTo>
                  <a:close/>
                </a:path>
              </a:pathLst>
            </a:custGeom>
            <a:solidFill>
              <a:srgbClr val="4E61A4"/>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81618" name="Freeform 375"/>
            <p:cNvSpPr>
              <a:spLocks noChangeAspect="1"/>
            </p:cNvSpPr>
            <p:nvPr/>
          </p:nvSpPr>
          <p:spPr bwMode="auto">
            <a:xfrm>
              <a:off x="4946" y="2231"/>
              <a:ext cx="44" cy="25"/>
            </a:xfrm>
            <a:custGeom>
              <a:avLst/>
              <a:gdLst>
                <a:gd name="T0" fmla="*/ 0 w 44"/>
                <a:gd name="T1" fmla="*/ 20 h 25"/>
                <a:gd name="T2" fmla="*/ 34 w 44"/>
                <a:gd name="T3" fmla="*/ 0 h 25"/>
                <a:gd name="T4" fmla="*/ 44 w 44"/>
                <a:gd name="T5" fmla="*/ 6 h 25"/>
                <a:gd name="T6" fmla="*/ 10 w 44"/>
                <a:gd name="T7" fmla="*/ 25 h 25"/>
                <a:gd name="T8" fmla="*/ 0 w 44"/>
                <a:gd name="T9" fmla="*/ 20 h 25"/>
                <a:gd name="T10" fmla="*/ 0 w 44"/>
                <a:gd name="T11" fmla="*/ 20 h 25"/>
                <a:gd name="T12" fmla="*/ 0 w 44"/>
                <a:gd name="T13" fmla="*/ 20 h 25"/>
                <a:gd name="T14" fmla="*/ 0 w 44"/>
                <a:gd name="T15" fmla="*/ 20 h 25"/>
                <a:gd name="T16" fmla="*/ 0 60000 65536"/>
                <a:gd name="T17" fmla="*/ 0 60000 65536"/>
                <a:gd name="T18" fmla="*/ 0 60000 65536"/>
                <a:gd name="T19" fmla="*/ 0 60000 65536"/>
                <a:gd name="T20" fmla="*/ 0 60000 65536"/>
                <a:gd name="T21" fmla="*/ 0 60000 65536"/>
                <a:gd name="T22" fmla="*/ 0 60000 65536"/>
                <a:gd name="T23" fmla="*/ 0 60000 65536"/>
                <a:gd name="T24" fmla="*/ 0 w 44"/>
                <a:gd name="T25" fmla="*/ 0 h 25"/>
                <a:gd name="T26" fmla="*/ 44 w 44"/>
                <a:gd name="T27" fmla="*/ 25 h 2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4" h="25">
                  <a:moveTo>
                    <a:pt x="0" y="20"/>
                  </a:moveTo>
                  <a:lnTo>
                    <a:pt x="34" y="0"/>
                  </a:lnTo>
                  <a:lnTo>
                    <a:pt x="44" y="6"/>
                  </a:lnTo>
                  <a:lnTo>
                    <a:pt x="10" y="25"/>
                  </a:lnTo>
                  <a:lnTo>
                    <a:pt x="0" y="20"/>
                  </a:lnTo>
                  <a:close/>
                </a:path>
              </a:pathLst>
            </a:custGeom>
            <a:solidFill>
              <a:srgbClr val="4E61A4"/>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81619" name="Freeform 376"/>
            <p:cNvSpPr>
              <a:spLocks noChangeAspect="1"/>
            </p:cNvSpPr>
            <p:nvPr/>
          </p:nvSpPr>
          <p:spPr bwMode="auto">
            <a:xfrm>
              <a:off x="4956" y="2237"/>
              <a:ext cx="65" cy="126"/>
            </a:xfrm>
            <a:custGeom>
              <a:avLst/>
              <a:gdLst>
                <a:gd name="T0" fmla="*/ 51 w 113"/>
                <a:gd name="T1" fmla="*/ 106 h 219"/>
                <a:gd name="T2" fmla="*/ 17 w 113"/>
                <a:gd name="T3" fmla="*/ 126 h 219"/>
                <a:gd name="T4" fmla="*/ 31 w 113"/>
                <a:gd name="T5" fmla="*/ 79 h 219"/>
                <a:gd name="T6" fmla="*/ 25 w 113"/>
                <a:gd name="T7" fmla="*/ 43 h 219"/>
                <a:gd name="T8" fmla="*/ 0 w 113"/>
                <a:gd name="T9" fmla="*/ 20 h 219"/>
                <a:gd name="T10" fmla="*/ 34 w 113"/>
                <a:gd name="T11" fmla="*/ 0 h 219"/>
                <a:gd name="T12" fmla="*/ 58 w 113"/>
                <a:gd name="T13" fmla="*/ 23 h 219"/>
                <a:gd name="T14" fmla="*/ 65 w 113"/>
                <a:gd name="T15" fmla="*/ 60 h 219"/>
                <a:gd name="T16" fmla="*/ 51 w 113"/>
                <a:gd name="T17" fmla="*/ 106 h 219"/>
                <a:gd name="T18" fmla="*/ 51 w 113"/>
                <a:gd name="T19" fmla="*/ 106 h 219"/>
                <a:gd name="T20" fmla="*/ 51 w 113"/>
                <a:gd name="T21" fmla="*/ 106 h 21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13"/>
                <a:gd name="T34" fmla="*/ 0 h 219"/>
                <a:gd name="T35" fmla="*/ 113 w 113"/>
                <a:gd name="T36" fmla="*/ 219 h 21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13" h="219">
                  <a:moveTo>
                    <a:pt x="88" y="185"/>
                  </a:moveTo>
                  <a:cubicBezTo>
                    <a:pt x="29" y="219"/>
                    <a:pt x="29" y="219"/>
                    <a:pt x="29" y="219"/>
                  </a:cubicBezTo>
                  <a:cubicBezTo>
                    <a:pt x="46" y="209"/>
                    <a:pt x="54" y="183"/>
                    <a:pt x="54" y="138"/>
                  </a:cubicBezTo>
                  <a:cubicBezTo>
                    <a:pt x="54" y="110"/>
                    <a:pt x="50" y="89"/>
                    <a:pt x="43" y="74"/>
                  </a:cubicBezTo>
                  <a:cubicBezTo>
                    <a:pt x="35" y="59"/>
                    <a:pt x="21" y="46"/>
                    <a:pt x="0" y="34"/>
                  </a:cubicBezTo>
                  <a:cubicBezTo>
                    <a:pt x="59" y="0"/>
                    <a:pt x="59" y="0"/>
                    <a:pt x="59" y="0"/>
                  </a:cubicBezTo>
                  <a:cubicBezTo>
                    <a:pt x="80" y="12"/>
                    <a:pt x="94" y="25"/>
                    <a:pt x="101" y="40"/>
                  </a:cubicBezTo>
                  <a:cubicBezTo>
                    <a:pt x="109" y="55"/>
                    <a:pt x="113" y="76"/>
                    <a:pt x="113" y="104"/>
                  </a:cubicBezTo>
                  <a:cubicBezTo>
                    <a:pt x="113" y="148"/>
                    <a:pt x="104" y="175"/>
                    <a:pt x="88" y="185"/>
                  </a:cubicBezTo>
                  <a:cubicBezTo>
                    <a:pt x="88" y="185"/>
                    <a:pt x="88" y="185"/>
                    <a:pt x="88" y="185"/>
                  </a:cubicBezTo>
                  <a:cubicBezTo>
                    <a:pt x="88" y="185"/>
                    <a:pt x="88" y="185"/>
                    <a:pt x="88" y="185"/>
                  </a:cubicBezTo>
                  <a:close/>
                </a:path>
              </a:pathLst>
            </a:custGeom>
            <a:solidFill>
              <a:srgbClr val="18317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81620" name="Freeform 377"/>
            <p:cNvSpPr>
              <a:spLocks noChangeAspect="1"/>
            </p:cNvSpPr>
            <p:nvPr/>
          </p:nvSpPr>
          <p:spPr bwMode="auto">
            <a:xfrm>
              <a:off x="4935" y="2251"/>
              <a:ext cx="52" cy="124"/>
            </a:xfrm>
            <a:custGeom>
              <a:avLst/>
              <a:gdLst>
                <a:gd name="T0" fmla="*/ 0 w 90"/>
                <a:gd name="T1" fmla="*/ 102 h 215"/>
                <a:gd name="T2" fmla="*/ 16 w 90"/>
                <a:gd name="T3" fmla="*/ 42 h 215"/>
                <a:gd name="T4" fmla="*/ 12 w 90"/>
                <a:gd name="T5" fmla="*/ 0 h 215"/>
                <a:gd name="T6" fmla="*/ 21 w 90"/>
                <a:gd name="T7" fmla="*/ 5 h 215"/>
                <a:gd name="T8" fmla="*/ 46 w 90"/>
                <a:gd name="T9" fmla="*/ 28 h 215"/>
                <a:gd name="T10" fmla="*/ 52 w 90"/>
                <a:gd name="T11" fmla="*/ 65 h 215"/>
                <a:gd name="T12" fmla="*/ 9 w 90"/>
                <a:gd name="T13" fmla="*/ 107 h 215"/>
                <a:gd name="T14" fmla="*/ 0 w 90"/>
                <a:gd name="T15" fmla="*/ 102 h 215"/>
                <a:gd name="T16" fmla="*/ 0 w 90"/>
                <a:gd name="T17" fmla="*/ 102 h 215"/>
                <a:gd name="T18" fmla="*/ 0 w 90"/>
                <a:gd name="T19" fmla="*/ 102 h 2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0"/>
                <a:gd name="T31" fmla="*/ 0 h 215"/>
                <a:gd name="T32" fmla="*/ 90 w 90"/>
                <a:gd name="T33" fmla="*/ 215 h 21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0" h="215">
                  <a:moveTo>
                    <a:pt x="0" y="177"/>
                  </a:moveTo>
                  <a:cubicBezTo>
                    <a:pt x="18" y="150"/>
                    <a:pt x="27" y="115"/>
                    <a:pt x="27" y="72"/>
                  </a:cubicBezTo>
                  <a:cubicBezTo>
                    <a:pt x="27" y="48"/>
                    <a:pt x="25" y="24"/>
                    <a:pt x="20" y="0"/>
                  </a:cubicBezTo>
                  <a:cubicBezTo>
                    <a:pt x="36" y="9"/>
                    <a:pt x="36" y="9"/>
                    <a:pt x="36" y="9"/>
                  </a:cubicBezTo>
                  <a:cubicBezTo>
                    <a:pt x="57" y="21"/>
                    <a:pt x="71" y="34"/>
                    <a:pt x="79" y="49"/>
                  </a:cubicBezTo>
                  <a:cubicBezTo>
                    <a:pt x="86" y="64"/>
                    <a:pt x="90" y="85"/>
                    <a:pt x="90" y="113"/>
                  </a:cubicBezTo>
                  <a:cubicBezTo>
                    <a:pt x="90" y="190"/>
                    <a:pt x="65" y="215"/>
                    <a:pt x="16" y="186"/>
                  </a:cubicBezTo>
                  <a:cubicBezTo>
                    <a:pt x="0" y="177"/>
                    <a:pt x="0" y="177"/>
                    <a:pt x="0" y="177"/>
                  </a:cubicBezTo>
                  <a:cubicBezTo>
                    <a:pt x="0" y="177"/>
                    <a:pt x="0" y="177"/>
                    <a:pt x="0" y="177"/>
                  </a:cubicBezTo>
                  <a:cubicBezTo>
                    <a:pt x="0" y="177"/>
                    <a:pt x="0" y="177"/>
                    <a:pt x="0" y="177"/>
                  </a:cubicBezTo>
                  <a:close/>
                </a:path>
              </a:pathLst>
            </a:custGeom>
            <a:solidFill>
              <a:srgbClr val="36468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81621" name="Freeform 378"/>
            <p:cNvSpPr>
              <a:spLocks noChangeAspect="1"/>
            </p:cNvSpPr>
            <p:nvPr/>
          </p:nvSpPr>
          <p:spPr bwMode="auto">
            <a:xfrm>
              <a:off x="5020" y="2265"/>
              <a:ext cx="64" cy="37"/>
            </a:xfrm>
            <a:custGeom>
              <a:avLst/>
              <a:gdLst>
                <a:gd name="T0" fmla="*/ 0 w 64"/>
                <a:gd name="T1" fmla="*/ 37 h 37"/>
                <a:gd name="T2" fmla="*/ 33 w 64"/>
                <a:gd name="T3" fmla="*/ 17 h 37"/>
                <a:gd name="T4" fmla="*/ 64 w 64"/>
                <a:gd name="T5" fmla="*/ 0 h 37"/>
                <a:gd name="T6" fmla="*/ 30 w 64"/>
                <a:gd name="T7" fmla="*/ 20 h 37"/>
                <a:gd name="T8" fmla="*/ 0 w 64"/>
                <a:gd name="T9" fmla="*/ 37 h 37"/>
                <a:gd name="T10" fmla="*/ 0 w 64"/>
                <a:gd name="T11" fmla="*/ 37 h 37"/>
                <a:gd name="T12" fmla="*/ 0 w 64"/>
                <a:gd name="T13" fmla="*/ 37 h 37"/>
                <a:gd name="T14" fmla="*/ 0 w 64"/>
                <a:gd name="T15" fmla="*/ 37 h 37"/>
                <a:gd name="T16" fmla="*/ 0 60000 65536"/>
                <a:gd name="T17" fmla="*/ 0 60000 65536"/>
                <a:gd name="T18" fmla="*/ 0 60000 65536"/>
                <a:gd name="T19" fmla="*/ 0 60000 65536"/>
                <a:gd name="T20" fmla="*/ 0 60000 65536"/>
                <a:gd name="T21" fmla="*/ 0 60000 65536"/>
                <a:gd name="T22" fmla="*/ 0 60000 65536"/>
                <a:gd name="T23" fmla="*/ 0 60000 65536"/>
                <a:gd name="T24" fmla="*/ 0 w 64"/>
                <a:gd name="T25" fmla="*/ 0 h 37"/>
                <a:gd name="T26" fmla="*/ 64 w 64"/>
                <a:gd name="T27" fmla="*/ 37 h 3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64" h="37">
                  <a:moveTo>
                    <a:pt x="0" y="37"/>
                  </a:moveTo>
                  <a:lnTo>
                    <a:pt x="33" y="17"/>
                  </a:lnTo>
                  <a:lnTo>
                    <a:pt x="64" y="0"/>
                  </a:lnTo>
                  <a:lnTo>
                    <a:pt x="30" y="20"/>
                  </a:lnTo>
                  <a:lnTo>
                    <a:pt x="0" y="37"/>
                  </a:lnTo>
                  <a:close/>
                </a:path>
              </a:pathLst>
            </a:custGeom>
            <a:solidFill>
              <a:srgbClr val="5D619E"/>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81622" name="Freeform 379"/>
            <p:cNvSpPr>
              <a:spLocks noChangeAspect="1"/>
            </p:cNvSpPr>
            <p:nvPr/>
          </p:nvSpPr>
          <p:spPr bwMode="auto">
            <a:xfrm>
              <a:off x="5050" y="2265"/>
              <a:ext cx="59" cy="158"/>
            </a:xfrm>
            <a:custGeom>
              <a:avLst/>
              <a:gdLst>
                <a:gd name="T0" fmla="*/ 0 w 103"/>
                <a:gd name="T1" fmla="*/ 20 h 275"/>
                <a:gd name="T2" fmla="*/ 34 w 103"/>
                <a:gd name="T3" fmla="*/ 0 h 275"/>
                <a:gd name="T4" fmla="*/ 59 w 103"/>
                <a:gd name="T5" fmla="*/ 84 h 275"/>
                <a:gd name="T6" fmla="*/ 34 w 103"/>
                <a:gd name="T7" fmla="*/ 138 h 275"/>
                <a:gd name="T8" fmla="*/ 0 w 103"/>
                <a:gd name="T9" fmla="*/ 158 h 275"/>
                <a:gd name="T10" fmla="*/ 25 w 103"/>
                <a:gd name="T11" fmla="*/ 103 h 275"/>
                <a:gd name="T12" fmla="*/ 0 w 103"/>
                <a:gd name="T13" fmla="*/ 20 h 275"/>
                <a:gd name="T14" fmla="*/ 0 w 103"/>
                <a:gd name="T15" fmla="*/ 20 h 275"/>
                <a:gd name="T16" fmla="*/ 0 w 103"/>
                <a:gd name="T17" fmla="*/ 20 h 27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03"/>
                <a:gd name="T28" fmla="*/ 0 h 275"/>
                <a:gd name="T29" fmla="*/ 103 w 103"/>
                <a:gd name="T30" fmla="*/ 275 h 27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03" h="275">
                  <a:moveTo>
                    <a:pt x="0" y="34"/>
                  </a:moveTo>
                  <a:cubicBezTo>
                    <a:pt x="59" y="0"/>
                    <a:pt x="59" y="0"/>
                    <a:pt x="59" y="0"/>
                  </a:cubicBezTo>
                  <a:cubicBezTo>
                    <a:pt x="86" y="46"/>
                    <a:pt x="103" y="99"/>
                    <a:pt x="103" y="146"/>
                  </a:cubicBezTo>
                  <a:cubicBezTo>
                    <a:pt x="102" y="193"/>
                    <a:pt x="86" y="226"/>
                    <a:pt x="59" y="241"/>
                  </a:cubicBezTo>
                  <a:cubicBezTo>
                    <a:pt x="0" y="275"/>
                    <a:pt x="0" y="275"/>
                    <a:pt x="0" y="275"/>
                  </a:cubicBezTo>
                  <a:cubicBezTo>
                    <a:pt x="27" y="260"/>
                    <a:pt x="44" y="227"/>
                    <a:pt x="44" y="180"/>
                  </a:cubicBezTo>
                  <a:cubicBezTo>
                    <a:pt x="44" y="133"/>
                    <a:pt x="27" y="81"/>
                    <a:pt x="0" y="34"/>
                  </a:cubicBezTo>
                  <a:cubicBezTo>
                    <a:pt x="0" y="34"/>
                    <a:pt x="0" y="34"/>
                    <a:pt x="0" y="34"/>
                  </a:cubicBezTo>
                  <a:cubicBezTo>
                    <a:pt x="0" y="34"/>
                    <a:pt x="0" y="34"/>
                    <a:pt x="0" y="34"/>
                  </a:cubicBezTo>
                  <a:close/>
                </a:path>
              </a:pathLst>
            </a:custGeom>
            <a:solidFill>
              <a:srgbClr val="18317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81623" name="Freeform 380"/>
            <p:cNvSpPr>
              <a:spLocks noChangeAspect="1"/>
            </p:cNvSpPr>
            <p:nvPr/>
          </p:nvSpPr>
          <p:spPr bwMode="auto">
            <a:xfrm>
              <a:off x="5019" y="2285"/>
              <a:ext cx="56" cy="138"/>
            </a:xfrm>
            <a:custGeom>
              <a:avLst/>
              <a:gdLst>
                <a:gd name="T0" fmla="*/ 31 w 97"/>
                <a:gd name="T1" fmla="*/ 0 h 241"/>
                <a:gd name="T2" fmla="*/ 56 w 97"/>
                <a:gd name="T3" fmla="*/ 84 h 241"/>
                <a:gd name="T4" fmla="*/ 31 w 97"/>
                <a:gd name="T5" fmla="*/ 138 h 241"/>
                <a:gd name="T6" fmla="*/ 0 w 97"/>
                <a:gd name="T7" fmla="*/ 86 h 241"/>
                <a:gd name="T8" fmla="*/ 13 w 97"/>
                <a:gd name="T9" fmla="*/ 59 h 241"/>
                <a:gd name="T10" fmla="*/ 1 w 97"/>
                <a:gd name="T11" fmla="*/ 17 h 241"/>
                <a:gd name="T12" fmla="*/ 31 w 97"/>
                <a:gd name="T13" fmla="*/ 0 h 241"/>
                <a:gd name="T14" fmla="*/ 31 w 97"/>
                <a:gd name="T15" fmla="*/ 0 h 241"/>
                <a:gd name="T16" fmla="*/ 31 w 97"/>
                <a:gd name="T17" fmla="*/ 0 h 24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97"/>
                <a:gd name="T28" fmla="*/ 0 h 241"/>
                <a:gd name="T29" fmla="*/ 97 w 97"/>
                <a:gd name="T30" fmla="*/ 241 h 24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97" h="241">
                  <a:moveTo>
                    <a:pt x="53" y="0"/>
                  </a:moveTo>
                  <a:cubicBezTo>
                    <a:pt x="80" y="47"/>
                    <a:pt x="97" y="99"/>
                    <a:pt x="97" y="146"/>
                  </a:cubicBezTo>
                  <a:cubicBezTo>
                    <a:pt x="97" y="193"/>
                    <a:pt x="80" y="226"/>
                    <a:pt x="53" y="241"/>
                  </a:cubicBezTo>
                  <a:cubicBezTo>
                    <a:pt x="0" y="150"/>
                    <a:pt x="0" y="150"/>
                    <a:pt x="0" y="150"/>
                  </a:cubicBezTo>
                  <a:cubicBezTo>
                    <a:pt x="14" y="143"/>
                    <a:pt x="22" y="126"/>
                    <a:pt x="22" y="103"/>
                  </a:cubicBezTo>
                  <a:cubicBezTo>
                    <a:pt x="22" y="79"/>
                    <a:pt x="14" y="54"/>
                    <a:pt x="1" y="30"/>
                  </a:cubicBezTo>
                  <a:cubicBezTo>
                    <a:pt x="53" y="0"/>
                    <a:pt x="53" y="0"/>
                    <a:pt x="53" y="0"/>
                  </a:cubicBezTo>
                  <a:cubicBezTo>
                    <a:pt x="53" y="0"/>
                    <a:pt x="53" y="0"/>
                    <a:pt x="53" y="0"/>
                  </a:cubicBezTo>
                  <a:cubicBezTo>
                    <a:pt x="53" y="0"/>
                    <a:pt x="53" y="0"/>
                    <a:pt x="53" y="0"/>
                  </a:cubicBezTo>
                  <a:close/>
                </a:path>
              </a:pathLst>
            </a:custGeom>
            <a:solidFill>
              <a:srgbClr val="36468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81624" name="Freeform 381"/>
            <p:cNvSpPr>
              <a:spLocks noChangeAspect="1"/>
            </p:cNvSpPr>
            <p:nvPr/>
          </p:nvSpPr>
          <p:spPr bwMode="auto">
            <a:xfrm>
              <a:off x="5071" y="2255"/>
              <a:ext cx="77" cy="257"/>
            </a:xfrm>
            <a:custGeom>
              <a:avLst/>
              <a:gdLst>
                <a:gd name="T0" fmla="*/ 31 w 135"/>
                <a:gd name="T1" fmla="*/ 0 h 447"/>
                <a:gd name="T2" fmla="*/ 76 w 135"/>
                <a:gd name="T3" fmla="*/ 155 h 447"/>
                <a:gd name="T4" fmla="*/ 30 w 135"/>
                <a:gd name="T5" fmla="*/ 257 h 447"/>
                <a:gd name="T6" fmla="*/ 0 w 135"/>
                <a:gd name="T7" fmla="*/ 205 h 447"/>
                <a:gd name="T8" fmla="*/ 34 w 135"/>
                <a:gd name="T9" fmla="*/ 131 h 447"/>
                <a:gd name="T10" fmla="*/ 1 w 135"/>
                <a:gd name="T11" fmla="*/ 17 h 447"/>
                <a:gd name="T12" fmla="*/ 31 w 135"/>
                <a:gd name="T13" fmla="*/ 0 h 447"/>
                <a:gd name="T14" fmla="*/ 31 w 135"/>
                <a:gd name="T15" fmla="*/ 0 h 447"/>
                <a:gd name="T16" fmla="*/ 31 w 135"/>
                <a:gd name="T17" fmla="*/ 0 h 44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35"/>
                <a:gd name="T28" fmla="*/ 0 h 447"/>
                <a:gd name="T29" fmla="*/ 135 w 135"/>
                <a:gd name="T30" fmla="*/ 447 h 44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35" h="447">
                  <a:moveTo>
                    <a:pt x="54" y="0"/>
                  </a:moveTo>
                  <a:cubicBezTo>
                    <a:pt x="104" y="86"/>
                    <a:pt x="135" y="183"/>
                    <a:pt x="134" y="270"/>
                  </a:cubicBezTo>
                  <a:cubicBezTo>
                    <a:pt x="134" y="357"/>
                    <a:pt x="103" y="418"/>
                    <a:pt x="53" y="447"/>
                  </a:cubicBezTo>
                  <a:cubicBezTo>
                    <a:pt x="0" y="356"/>
                    <a:pt x="0" y="356"/>
                    <a:pt x="0" y="356"/>
                  </a:cubicBezTo>
                  <a:cubicBezTo>
                    <a:pt x="37" y="335"/>
                    <a:pt x="60" y="291"/>
                    <a:pt x="60" y="227"/>
                  </a:cubicBezTo>
                  <a:cubicBezTo>
                    <a:pt x="60" y="163"/>
                    <a:pt x="38" y="93"/>
                    <a:pt x="1" y="30"/>
                  </a:cubicBezTo>
                  <a:cubicBezTo>
                    <a:pt x="54" y="0"/>
                    <a:pt x="54" y="0"/>
                    <a:pt x="54" y="0"/>
                  </a:cubicBezTo>
                  <a:cubicBezTo>
                    <a:pt x="54" y="0"/>
                    <a:pt x="54" y="0"/>
                    <a:pt x="54" y="0"/>
                  </a:cubicBezTo>
                  <a:cubicBezTo>
                    <a:pt x="54" y="0"/>
                    <a:pt x="54" y="0"/>
                    <a:pt x="54" y="0"/>
                  </a:cubicBezTo>
                  <a:close/>
                </a:path>
              </a:pathLst>
            </a:custGeom>
            <a:solidFill>
              <a:srgbClr val="36468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81625" name="Freeform 382"/>
            <p:cNvSpPr>
              <a:spLocks noChangeAspect="1"/>
            </p:cNvSpPr>
            <p:nvPr/>
          </p:nvSpPr>
          <p:spPr bwMode="auto">
            <a:xfrm>
              <a:off x="5101" y="2236"/>
              <a:ext cx="81" cy="276"/>
            </a:xfrm>
            <a:custGeom>
              <a:avLst/>
              <a:gdLst>
                <a:gd name="T0" fmla="*/ 1 w 140"/>
                <a:gd name="T1" fmla="*/ 20 h 481"/>
                <a:gd name="T2" fmla="*/ 35 w 140"/>
                <a:gd name="T3" fmla="*/ 0 h 481"/>
                <a:gd name="T4" fmla="*/ 81 w 140"/>
                <a:gd name="T5" fmla="*/ 155 h 481"/>
                <a:gd name="T6" fmla="*/ 34 w 140"/>
                <a:gd name="T7" fmla="*/ 256 h 481"/>
                <a:gd name="T8" fmla="*/ 0 w 140"/>
                <a:gd name="T9" fmla="*/ 276 h 481"/>
                <a:gd name="T10" fmla="*/ 47 w 140"/>
                <a:gd name="T11" fmla="*/ 174 h 481"/>
                <a:gd name="T12" fmla="*/ 1 w 140"/>
                <a:gd name="T13" fmla="*/ 20 h 481"/>
                <a:gd name="T14" fmla="*/ 1 w 140"/>
                <a:gd name="T15" fmla="*/ 20 h 481"/>
                <a:gd name="T16" fmla="*/ 1 w 140"/>
                <a:gd name="T17" fmla="*/ 20 h 48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40"/>
                <a:gd name="T28" fmla="*/ 0 h 481"/>
                <a:gd name="T29" fmla="*/ 140 w 140"/>
                <a:gd name="T30" fmla="*/ 481 h 48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40" h="481">
                  <a:moveTo>
                    <a:pt x="1" y="34"/>
                  </a:moveTo>
                  <a:cubicBezTo>
                    <a:pt x="60" y="0"/>
                    <a:pt x="60" y="0"/>
                    <a:pt x="60" y="0"/>
                  </a:cubicBezTo>
                  <a:cubicBezTo>
                    <a:pt x="110" y="86"/>
                    <a:pt x="140" y="183"/>
                    <a:pt x="140" y="270"/>
                  </a:cubicBezTo>
                  <a:cubicBezTo>
                    <a:pt x="140" y="357"/>
                    <a:pt x="109" y="418"/>
                    <a:pt x="59" y="447"/>
                  </a:cubicBezTo>
                  <a:cubicBezTo>
                    <a:pt x="0" y="481"/>
                    <a:pt x="0" y="481"/>
                    <a:pt x="0" y="481"/>
                  </a:cubicBezTo>
                  <a:cubicBezTo>
                    <a:pt x="50" y="452"/>
                    <a:pt x="81" y="391"/>
                    <a:pt x="81" y="304"/>
                  </a:cubicBezTo>
                  <a:cubicBezTo>
                    <a:pt x="82" y="217"/>
                    <a:pt x="51" y="120"/>
                    <a:pt x="1" y="34"/>
                  </a:cubicBezTo>
                  <a:cubicBezTo>
                    <a:pt x="1" y="34"/>
                    <a:pt x="1" y="34"/>
                    <a:pt x="1" y="34"/>
                  </a:cubicBezTo>
                  <a:cubicBezTo>
                    <a:pt x="1" y="34"/>
                    <a:pt x="1" y="34"/>
                    <a:pt x="1" y="34"/>
                  </a:cubicBezTo>
                  <a:close/>
                </a:path>
              </a:pathLst>
            </a:custGeom>
            <a:solidFill>
              <a:srgbClr val="18317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81626" name="Freeform 383"/>
            <p:cNvSpPr>
              <a:spLocks noChangeAspect="1"/>
            </p:cNvSpPr>
            <p:nvPr/>
          </p:nvSpPr>
          <p:spPr bwMode="auto">
            <a:xfrm>
              <a:off x="5071" y="2236"/>
              <a:ext cx="65" cy="36"/>
            </a:xfrm>
            <a:custGeom>
              <a:avLst/>
              <a:gdLst>
                <a:gd name="T0" fmla="*/ 0 w 65"/>
                <a:gd name="T1" fmla="*/ 36 h 36"/>
                <a:gd name="T2" fmla="*/ 34 w 65"/>
                <a:gd name="T3" fmla="*/ 17 h 36"/>
                <a:gd name="T4" fmla="*/ 65 w 65"/>
                <a:gd name="T5" fmla="*/ 0 h 36"/>
                <a:gd name="T6" fmla="*/ 31 w 65"/>
                <a:gd name="T7" fmla="*/ 19 h 36"/>
                <a:gd name="T8" fmla="*/ 0 w 65"/>
                <a:gd name="T9" fmla="*/ 36 h 36"/>
                <a:gd name="T10" fmla="*/ 0 w 65"/>
                <a:gd name="T11" fmla="*/ 36 h 36"/>
                <a:gd name="T12" fmla="*/ 0 w 65"/>
                <a:gd name="T13" fmla="*/ 36 h 36"/>
                <a:gd name="T14" fmla="*/ 0 w 65"/>
                <a:gd name="T15" fmla="*/ 36 h 36"/>
                <a:gd name="T16" fmla="*/ 0 60000 65536"/>
                <a:gd name="T17" fmla="*/ 0 60000 65536"/>
                <a:gd name="T18" fmla="*/ 0 60000 65536"/>
                <a:gd name="T19" fmla="*/ 0 60000 65536"/>
                <a:gd name="T20" fmla="*/ 0 60000 65536"/>
                <a:gd name="T21" fmla="*/ 0 60000 65536"/>
                <a:gd name="T22" fmla="*/ 0 60000 65536"/>
                <a:gd name="T23" fmla="*/ 0 60000 65536"/>
                <a:gd name="T24" fmla="*/ 0 w 65"/>
                <a:gd name="T25" fmla="*/ 0 h 36"/>
                <a:gd name="T26" fmla="*/ 65 w 65"/>
                <a:gd name="T27" fmla="*/ 36 h 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65" h="36">
                  <a:moveTo>
                    <a:pt x="0" y="36"/>
                  </a:moveTo>
                  <a:lnTo>
                    <a:pt x="34" y="17"/>
                  </a:lnTo>
                  <a:lnTo>
                    <a:pt x="65" y="0"/>
                  </a:lnTo>
                  <a:lnTo>
                    <a:pt x="31" y="19"/>
                  </a:lnTo>
                  <a:lnTo>
                    <a:pt x="0" y="36"/>
                  </a:lnTo>
                  <a:close/>
                </a:path>
              </a:pathLst>
            </a:custGeom>
            <a:solidFill>
              <a:srgbClr val="5D619E"/>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81627" name="Freeform 384"/>
            <p:cNvSpPr>
              <a:spLocks noChangeAspect="1"/>
            </p:cNvSpPr>
            <p:nvPr/>
          </p:nvSpPr>
          <p:spPr bwMode="auto">
            <a:xfrm>
              <a:off x="5121" y="2207"/>
              <a:ext cx="64" cy="37"/>
            </a:xfrm>
            <a:custGeom>
              <a:avLst/>
              <a:gdLst>
                <a:gd name="T0" fmla="*/ 0 w 64"/>
                <a:gd name="T1" fmla="*/ 37 h 37"/>
                <a:gd name="T2" fmla="*/ 34 w 64"/>
                <a:gd name="T3" fmla="*/ 18 h 37"/>
                <a:gd name="T4" fmla="*/ 64 w 64"/>
                <a:gd name="T5" fmla="*/ 0 h 37"/>
                <a:gd name="T6" fmla="*/ 30 w 64"/>
                <a:gd name="T7" fmla="*/ 20 h 37"/>
                <a:gd name="T8" fmla="*/ 0 w 64"/>
                <a:gd name="T9" fmla="*/ 37 h 37"/>
                <a:gd name="T10" fmla="*/ 0 w 64"/>
                <a:gd name="T11" fmla="*/ 37 h 37"/>
                <a:gd name="T12" fmla="*/ 0 w 64"/>
                <a:gd name="T13" fmla="*/ 37 h 37"/>
                <a:gd name="T14" fmla="*/ 0 w 64"/>
                <a:gd name="T15" fmla="*/ 37 h 37"/>
                <a:gd name="T16" fmla="*/ 0 60000 65536"/>
                <a:gd name="T17" fmla="*/ 0 60000 65536"/>
                <a:gd name="T18" fmla="*/ 0 60000 65536"/>
                <a:gd name="T19" fmla="*/ 0 60000 65536"/>
                <a:gd name="T20" fmla="*/ 0 60000 65536"/>
                <a:gd name="T21" fmla="*/ 0 60000 65536"/>
                <a:gd name="T22" fmla="*/ 0 60000 65536"/>
                <a:gd name="T23" fmla="*/ 0 60000 65536"/>
                <a:gd name="T24" fmla="*/ 0 w 64"/>
                <a:gd name="T25" fmla="*/ 0 h 37"/>
                <a:gd name="T26" fmla="*/ 64 w 64"/>
                <a:gd name="T27" fmla="*/ 37 h 3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64" h="37">
                  <a:moveTo>
                    <a:pt x="0" y="37"/>
                  </a:moveTo>
                  <a:lnTo>
                    <a:pt x="34" y="18"/>
                  </a:lnTo>
                  <a:lnTo>
                    <a:pt x="64" y="0"/>
                  </a:lnTo>
                  <a:lnTo>
                    <a:pt x="30" y="20"/>
                  </a:lnTo>
                  <a:lnTo>
                    <a:pt x="0" y="37"/>
                  </a:lnTo>
                  <a:close/>
                </a:path>
              </a:pathLst>
            </a:custGeom>
            <a:solidFill>
              <a:srgbClr val="5D619E"/>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81628" name="Freeform 385"/>
            <p:cNvSpPr>
              <a:spLocks noChangeAspect="1"/>
            </p:cNvSpPr>
            <p:nvPr/>
          </p:nvSpPr>
          <p:spPr bwMode="auto">
            <a:xfrm>
              <a:off x="5150" y="2207"/>
              <a:ext cx="102" cy="391"/>
            </a:xfrm>
            <a:custGeom>
              <a:avLst/>
              <a:gdLst>
                <a:gd name="T0" fmla="*/ 1 w 177"/>
                <a:gd name="T1" fmla="*/ 20 h 678"/>
                <a:gd name="T2" fmla="*/ 35 w 177"/>
                <a:gd name="T3" fmla="*/ 0 h 678"/>
                <a:gd name="T4" fmla="*/ 101 w 177"/>
                <a:gd name="T5" fmla="*/ 224 h 678"/>
                <a:gd name="T6" fmla="*/ 34 w 177"/>
                <a:gd name="T7" fmla="*/ 371 h 678"/>
                <a:gd name="T8" fmla="*/ 0 w 177"/>
                <a:gd name="T9" fmla="*/ 391 h 678"/>
                <a:gd name="T10" fmla="*/ 67 w 177"/>
                <a:gd name="T11" fmla="*/ 244 h 678"/>
                <a:gd name="T12" fmla="*/ 1 w 177"/>
                <a:gd name="T13" fmla="*/ 20 h 678"/>
                <a:gd name="T14" fmla="*/ 1 w 177"/>
                <a:gd name="T15" fmla="*/ 20 h 678"/>
                <a:gd name="T16" fmla="*/ 1 w 177"/>
                <a:gd name="T17" fmla="*/ 20 h 67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77"/>
                <a:gd name="T28" fmla="*/ 0 h 678"/>
                <a:gd name="T29" fmla="*/ 177 w 177"/>
                <a:gd name="T30" fmla="*/ 678 h 67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77" h="678">
                  <a:moveTo>
                    <a:pt x="2" y="34"/>
                  </a:moveTo>
                  <a:cubicBezTo>
                    <a:pt x="61" y="0"/>
                    <a:pt x="61" y="0"/>
                    <a:pt x="61" y="0"/>
                  </a:cubicBezTo>
                  <a:cubicBezTo>
                    <a:pt x="132" y="124"/>
                    <a:pt x="177" y="263"/>
                    <a:pt x="176" y="389"/>
                  </a:cubicBezTo>
                  <a:cubicBezTo>
                    <a:pt x="176" y="514"/>
                    <a:pt x="131" y="602"/>
                    <a:pt x="59" y="643"/>
                  </a:cubicBezTo>
                  <a:cubicBezTo>
                    <a:pt x="0" y="678"/>
                    <a:pt x="0" y="678"/>
                    <a:pt x="0" y="678"/>
                  </a:cubicBezTo>
                  <a:cubicBezTo>
                    <a:pt x="72" y="637"/>
                    <a:pt x="117" y="548"/>
                    <a:pt x="117" y="423"/>
                  </a:cubicBezTo>
                  <a:cubicBezTo>
                    <a:pt x="118" y="297"/>
                    <a:pt x="74" y="158"/>
                    <a:pt x="2" y="34"/>
                  </a:cubicBezTo>
                  <a:cubicBezTo>
                    <a:pt x="2" y="34"/>
                    <a:pt x="2" y="34"/>
                    <a:pt x="2" y="34"/>
                  </a:cubicBezTo>
                  <a:cubicBezTo>
                    <a:pt x="2" y="34"/>
                    <a:pt x="2" y="34"/>
                    <a:pt x="2" y="34"/>
                  </a:cubicBezTo>
                  <a:close/>
                </a:path>
              </a:pathLst>
            </a:custGeom>
            <a:solidFill>
              <a:srgbClr val="18317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81629" name="Freeform 386"/>
            <p:cNvSpPr>
              <a:spLocks noChangeAspect="1"/>
            </p:cNvSpPr>
            <p:nvPr/>
          </p:nvSpPr>
          <p:spPr bwMode="auto">
            <a:xfrm>
              <a:off x="5120" y="2227"/>
              <a:ext cx="98" cy="371"/>
            </a:xfrm>
            <a:custGeom>
              <a:avLst/>
              <a:gdLst>
                <a:gd name="T0" fmla="*/ 31 w 170"/>
                <a:gd name="T1" fmla="*/ 0 h 644"/>
                <a:gd name="T2" fmla="*/ 97 w 170"/>
                <a:gd name="T3" fmla="*/ 224 h 644"/>
                <a:gd name="T4" fmla="*/ 30 w 170"/>
                <a:gd name="T5" fmla="*/ 371 h 644"/>
                <a:gd name="T6" fmla="*/ 0 w 170"/>
                <a:gd name="T7" fmla="*/ 319 h 644"/>
                <a:gd name="T8" fmla="*/ 55 w 170"/>
                <a:gd name="T9" fmla="*/ 199 h 644"/>
                <a:gd name="T10" fmla="*/ 1 w 170"/>
                <a:gd name="T11" fmla="*/ 17 h 644"/>
                <a:gd name="T12" fmla="*/ 31 w 170"/>
                <a:gd name="T13" fmla="*/ 0 h 644"/>
                <a:gd name="T14" fmla="*/ 31 w 170"/>
                <a:gd name="T15" fmla="*/ 0 h 644"/>
                <a:gd name="T16" fmla="*/ 31 w 170"/>
                <a:gd name="T17" fmla="*/ 0 h 64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70"/>
                <a:gd name="T28" fmla="*/ 0 h 644"/>
                <a:gd name="T29" fmla="*/ 170 w 170"/>
                <a:gd name="T30" fmla="*/ 644 h 64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70" h="644">
                  <a:moveTo>
                    <a:pt x="54" y="0"/>
                  </a:moveTo>
                  <a:cubicBezTo>
                    <a:pt x="126" y="124"/>
                    <a:pt x="170" y="263"/>
                    <a:pt x="169" y="389"/>
                  </a:cubicBezTo>
                  <a:cubicBezTo>
                    <a:pt x="169" y="514"/>
                    <a:pt x="124" y="603"/>
                    <a:pt x="52" y="644"/>
                  </a:cubicBezTo>
                  <a:cubicBezTo>
                    <a:pt x="0" y="553"/>
                    <a:pt x="0" y="553"/>
                    <a:pt x="0" y="553"/>
                  </a:cubicBezTo>
                  <a:cubicBezTo>
                    <a:pt x="58" y="519"/>
                    <a:pt x="95" y="448"/>
                    <a:pt x="95" y="346"/>
                  </a:cubicBezTo>
                  <a:cubicBezTo>
                    <a:pt x="95" y="244"/>
                    <a:pt x="59" y="131"/>
                    <a:pt x="1" y="30"/>
                  </a:cubicBezTo>
                  <a:cubicBezTo>
                    <a:pt x="54" y="0"/>
                    <a:pt x="54" y="0"/>
                    <a:pt x="54" y="0"/>
                  </a:cubicBezTo>
                  <a:cubicBezTo>
                    <a:pt x="54" y="0"/>
                    <a:pt x="54" y="0"/>
                    <a:pt x="54" y="0"/>
                  </a:cubicBezTo>
                  <a:cubicBezTo>
                    <a:pt x="54" y="0"/>
                    <a:pt x="54" y="0"/>
                    <a:pt x="54" y="0"/>
                  </a:cubicBezTo>
                  <a:close/>
                </a:path>
              </a:pathLst>
            </a:custGeom>
            <a:solidFill>
              <a:srgbClr val="36468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81630" name="Freeform 387"/>
            <p:cNvSpPr>
              <a:spLocks noChangeAspect="1"/>
            </p:cNvSpPr>
            <p:nvPr/>
          </p:nvSpPr>
          <p:spPr bwMode="auto">
            <a:xfrm>
              <a:off x="4936" y="2542"/>
              <a:ext cx="39" cy="23"/>
            </a:xfrm>
            <a:custGeom>
              <a:avLst/>
              <a:gdLst>
                <a:gd name="T0" fmla="*/ 34 w 39"/>
                <a:gd name="T1" fmla="*/ 0 h 23"/>
                <a:gd name="T2" fmla="*/ 0 w 39"/>
                <a:gd name="T3" fmla="*/ 19 h 23"/>
                <a:gd name="T4" fmla="*/ 6 w 39"/>
                <a:gd name="T5" fmla="*/ 23 h 23"/>
                <a:gd name="T6" fmla="*/ 39 w 39"/>
                <a:gd name="T7" fmla="*/ 3 h 23"/>
                <a:gd name="T8" fmla="*/ 34 w 39"/>
                <a:gd name="T9" fmla="*/ 0 h 23"/>
                <a:gd name="T10" fmla="*/ 34 w 39"/>
                <a:gd name="T11" fmla="*/ 0 h 23"/>
                <a:gd name="T12" fmla="*/ 0 60000 65536"/>
                <a:gd name="T13" fmla="*/ 0 60000 65536"/>
                <a:gd name="T14" fmla="*/ 0 60000 65536"/>
                <a:gd name="T15" fmla="*/ 0 60000 65536"/>
                <a:gd name="T16" fmla="*/ 0 60000 65536"/>
                <a:gd name="T17" fmla="*/ 0 60000 65536"/>
                <a:gd name="T18" fmla="*/ 0 w 39"/>
                <a:gd name="T19" fmla="*/ 0 h 23"/>
                <a:gd name="T20" fmla="*/ 39 w 39"/>
                <a:gd name="T21" fmla="*/ 23 h 23"/>
              </a:gdLst>
              <a:ahLst/>
              <a:cxnLst>
                <a:cxn ang="T12">
                  <a:pos x="T0" y="T1"/>
                </a:cxn>
                <a:cxn ang="T13">
                  <a:pos x="T2" y="T3"/>
                </a:cxn>
                <a:cxn ang="T14">
                  <a:pos x="T4" y="T5"/>
                </a:cxn>
                <a:cxn ang="T15">
                  <a:pos x="T6" y="T7"/>
                </a:cxn>
                <a:cxn ang="T16">
                  <a:pos x="T8" y="T9"/>
                </a:cxn>
                <a:cxn ang="T17">
                  <a:pos x="T10" y="T11"/>
                </a:cxn>
              </a:cxnLst>
              <a:rect l="T18" t="T19" r="T20" b="T21"/>
              <a:pathLst>
                <a:path w="39" h="23">
                  <a:moveTo>
                    <a:pt x="34" y="0"/>
                  </a:moveTo>
                  <a:lnTo>
                    <a:pt x="0" y="19"/>
                  </a:lnTo>
                  <a:lnTo>
                    <a:pt x="6" y="23"/>
                  </a:lnTo>
                  <a:lnTo>
                    <a:pt x="39" y="3"/>
                  </a:lnTo>
                  <a:lnTo>
                    <a:pt x="34" y="0"/>
                  </a:lnTo>
                  <a:close/>
                </a:path>
              </a:pathLst>
            </a:custGeom>
            <a:solidFill>
              <a:srgbClr val="4E61A4"/>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grpSp>
      <p:pic>
        <p:nvPicPr>
          <p:cNvPr id="181631" name="Picture 57" descr="台式电脑"/>
          <p:cNvPicPr preferRelativeResize="0">
            <a:picLocks noChangeAspect="1" noChangeArrowheads="1"/>
          </p:cNvPicPr>
          <p:nvPr/>
        </p:nvPicPr>
        <p:blipFill>
          <a:blip r:embed="rId43">
            <a:extLst>
              <a:ext uri="{28A0092B-C50C-407E-A947-70E740481C1C}">
                <a14:useLocalDpi xmlns:a14="http://schemas.microsoft.com/office/drawing/2010/main" val="0"/>
              </a:ext>
            </a:extLst>
          </a:blip>
          <a:srcRect/>
          <a:stretch>
            <a:fillRect/>
          </a:stretch>
        </p:blipFill>
        <p:spPr bwMode="auto">
          <a:xfrm>
            <a:off x="1354138" y="5392738"/>
            <a:ext cx="136525" cy="95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1632" name="Picture 389" descr="CRT"/>
          <p:cNvPicPr preferRelativeResize="0">
            <a:picLocks noChangeAspect="1" noChangeArrowheads="1"/>
          </p:cNvPicPr>
          <p:nvPr/>
        </p:nvPicPr>
        <p:blipFill>
          <a:blip r:embed="rId44" cstate="print">
            <a:extLst>
              <a:ext uri="{28A0092B-C50C-407E-A947-70E740481C1C}">
                <a14:useLocalDpi xmlns:a14="http://schemas.microsoft.com/office/drawing/2010/main" val="0"/>
              </a:ext>
            </a:extLst>
          </a:blip>
          <a:srcRect/>
          <a:stretch>
            <a:fillRect/>
          </a:stretch>
        </p:blipFill>
        <p:spPr bwMode="auto">
          <a:xfrm>
            <a:off x="1217613" y="5392738"/>
            <a:ext cx="106362" cy="93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81633" name="Group 390"/>
          <p:cNvGrpSpPr>
            <a:grpSpLocks noChangeAspect="1"/>
          </p:cNvGrpSpPr>
          <p:nvPr/>
        </p:nvGrpSpPr>
        <p:grpSpPr bwMode="auto">
          <a:xfrm>
            <a:off x="1533525" y="5392738"/>
            <a:ext cx="93663" cy="95250"/>
            <a:chOff x="4848" y="2208"/>
            <a:chExt cx="404" cy="480"/>
          </a:xfrm>
        </p:grpSpPr>
        <p:sp>
          <p:nvSpPr>
            <p:cNvPr id="181634" name="AutoShape 391"/>
            <p:cNvSpPr>
              <a:spLocks noChangeAspect="1" noChangeArrowheads="1" noTextEdit="1"/>
            </p:cNvSpPr>
            <p:nvPr/>
          </p:nvSpPr>
          <p:spPr bwMode="auto">
            <a:xfrm>
              <a:off x="4848" y="2208"/>
              <a:ext cx="404"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81635" name="Freeform 392"/>
            <p:cNvSpPr>
              <a:spLocks noChangeAspect="1"/>
            </p:cNvSpPr>
            <p:nvPr/>
          </p:nvSpPr>
          <p:spPr bwMode="auto">
            <a:xfrm>
              <a:off x="4891" y="2226"/>
              <a:ext cx="85" cy="444"/>
            </a:xfrm>
            <a:custGeom>
              <a:avLst/>
              <a:gdLst>
                <a:gd name="T0" fmla="*/ 68 w 147"/>
                <a:gd name="T1" fmla="*/ 309 h 771"/>
                <a:gd name="T2" fmla="*/ 64 w 147"/>
                <a:gd name="T3" fmla="*/ 307 h 771"/>
                <a:gd name="T4" fmla="*/ 35 w 147"/>
                <a:gd name="T5" fmla="*/ 185 h 771"/>
                <a:gd name="T6" fmla="*/ 40 w 147"/>
                <a:gd name="T7" fmla="*/ 118 h 771"/>
                <a:gd name="T8" fmla="*/ 68 w 147"/>
                <a:gd name="T9" fmla="*/ 102 h 771"/>
                <a:gd name="T10" fmla="*/ 84 w 147"/>
                <a:gd name="T11" fmla="*/ 41 h 771"/>
                <a:gd name="T12" fmla="*/ 80 w 147"/>
                <a:gd name="T13" fmla="*/ 0 h 771"/>
                <a:gd name="T14" fmla="*/ 46 w 147"/>
                <a:gd name="T15" fmla="*/ 20 h 771"/>
                <a:gd name="T16" fmla="*/ 50 w 147"/>
                <a:gd name="T17" fmla="*/ 62 h 771"/>
                <a:gd name="T18" fmla="*/ 42 w 147"/>
                <a:gd name="T19" fmla="*/ 104 h 771"/>
                <a:gd name="T20" fmla="*/ 17 w 147"/>
                <a:gd name="T21" fmla="*/ 119 h 771"/>
                <a:gd name="T22" fmla="*/ 1 w 147"/>
                <a:gd name="T23" fmla="*/ 204 h 771"/>
                <a:gd name="T24" fmla="*/ 29 w 147"/>
                <a:gd name="T25" fmla="*/ 327 h 771"/>
                <a:gd name="T26" fmla="*/ 34 w 147"/>
                <a:gd name="T27" fmla="*/ 329 h 771"/>
                <a:gd name="T28" fmla="*/ 51 w 147"/>
                <a:gd name="T29" fmla="*/ 408 h 771"/>
                <a:gd name="T30" fmla="*/ 45 w 147"/>
                <a:gd name="T31" fmla="*/ 444 h 771"/>
                <a:gd name="T32" fmla="*/ 78 w 147"/>
                <a:gd name="T33" fmla="*/ 424 h 771"/>
                <a:gd name="T34" fmla="*/ 85 w 147"/>
                <a:gd name="T35" fmla="*/ 388 h 771"/>
                <a:gd name="T36" fmla="*/ 68 w 147"/>
                <a:gd name="T37" fmla="*/ 309 h 77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47"/>
                <a:gd name="T58" fmla="*/ 0 h 771"/>
                <a:gd name="T59" fmla="*/ 147 w 147"/>
                <a:gd name="T60" fmla="*/ 771 h 771"/>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47" h="771">
                  <a:moveTo>
                    <a:pt x="117" y="537"/>
                  </a:moveTo>
                  <a:cubicBezTo>
                    <a:pt x="110" y="533"/>
                    <a:pt x="110" y="533"/>
                    <a:pt x="110" y="533"/>
                  </a:cubicBezTo>
                  <a:cubicBezTo>
                    <a:pt x="76" y="514"/>
                    <a:pt x="59" y="443"/>
                    <a:pt x="60" y="321"/>
                  </a:cubicBezTo>
                  <a:cubicBezTo>
                    <a:pt x="60" y="269"/>
                    <a:pt x="63" y="231"/>
                    <a:pt x="70" y="205"/>
                  </a:cubicBezTo>
                  <a:cubicBezTo>
                    <a:pt x="118" y="177"/>
                    <a:pt x="118" y="177"/>
                    <a:pt x="118" y="177"/>
                  </a:cubicBezTo>
                  <a:cubicBezTo>
                    <a:pt x="136" y="145"/>
                    <a:pt x="145" y="110"/>
                    <a:pt x="145" y="72"/>
                  </a:cubicBezTo>
                  <a:cubicBezTo>
                    <a:pt x="145" y="50"/>
                    <a:pt x="143" y="26"/>
                    <a:pt x="138" y="0"/>
                  </a:cubicBezTo>
                  <a:cubicBezTo>
                    <a:pt x="79" y="34"/>
                    <a:pt x="79" y="34"/>
                    <a:pt x="79" y="34"/>
                  </a:cubicBezTo>
                  <a:cubicBezTo>
                    <a:pt x="84" y="60"/>
                    <a:pt x="86" y="84"/>
                    <a:pt x="86" y="107"/>
                  </a:cubicBezTo>
                  <a:cubicBezTo>
                    <a:pt x="86" y="133"/>
                    <a:pt x="82" y="157"/>
                    <a:pt x="73" y="180"/>
                  </a:cubicBezTo>
                  <a:cubicBezTo>
                    <a:pt x="30" y="206"/>
                    <a:pt x="30" y="206"/>
                    <a:pt x="30" y="206"/>
                  </a:cubicBezTo>
                  <a:cubicBezTo>
                    <a:pt x="11" y="217"/>
                    <a:pt x="1" y="266"/>
                    <a:pt x="1" y="355"/>
                  </a:cubicBezTo>
                  <a:cubicBezTo>
                    <a:pt x="0" y="477"/>
                    <a:pt x="17" y="548"/>
                    <a:pt x="51" y="567"/>
                  </a:cubicBezTo>
                  <a:cubicBezTo>
                    <a:pt x="58" y="571"/>
                    <a:pt x="58" y="571"/>
                    <a:pt x="58" y="571"/>
                  </a:cubicBezTo>
                  <a:cubicBezTo>
                    <a:pt x="78" y="624"/>
                    <a:pt x="88" y="669"/>
                    <a:pt x="88" y="708"/>
                  </a:cubicBezTo>
                  <a:cubicBezTo>
                    <a:pt x="88" y="732"/>
                    <a:pt x="84" y="753"/>
                    <a:pt x="77" y="771"/>
                  </a:cubicBezTo>
                  <a:cubicBezTo>
                    <a:pt x="135" y="737"/>
                    <a:pt x="135" y="737"/>
                    <a:pt x="135" y="737"/>
                  </a:cubicBezTo>
                  <a:cubicBezTo>
                    <a:pt x="143" y="719"/>
                    <a:pt x="147" y="697"/>
                    <a:pt x="147" y="674"/>
                  </a:cubicBezTo>
                  <a:cubicBezTo>
                    <a:pt x="147" y="635"/>
                    <a:pt x="137" y="589"/>
                    <a:pt x="117" y="537"/>
                  </a:cubicBezTo>
                  <a:close/>
                </a:path>
              </a:pathLst>
            </a:custGeom>
            <a:solidFill>
              <a:srgbClr val="18317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81636" name="Freeform 393"/>
            <p:cNvSpPr>
              <a:spLocks noChangeAspect="1"/>
            </p:cNvSpPr>
            <p:nvPr/>
          </p:nvSpPr>
          <p:spPr bwMode="auto">
            <a:xfrm>
              <a:off x="4936" y="2561"/>
              <a:ext cx="52" cy="129"/>
            </a:xfrm>
            <a:custGeom>
              <a:avLst/>
              <a:gdLst>
                <a:gd name="T0" fmla="*/ 7 w 91"/>
                <a:gd name="T1" fmla="*/ 4 h 224"/>
                <a:gd name="T2" fmla="*/ 51 w 91"/>
                <a:gd name="T3" fmla="*/ 96 h 224"/>
                <a:gd name="T4" fmla="*/ 45 w 91"/>
                <a:gd name="T5" fmla="*/ 126 h 224"/>
                <a:gd name="T6" fmla="*/ 17 w 91"/>
                <a:gd name="T7" fmla="*/ 119 h 224"/>
                <a:gd name="T8" fmla="*/ 9 w 91"/>
                <a:gd name="T9" fmla="*/ 114 h 224"/>
                <a:gd name="T10" fmla="*/ 15 w 91"/>
                <a:gd name="T11" fmla="*/ 77 h 224"/>
                <a:gd name="T12" fmla="*/ 0 w 91"/>
                <a:gd name="T13" fmla="*/ 0 h 224"/>
                <a:gd name="T14" fmla="*/ 7 w 91"/>
                <a:gd name="T15" fmla="*/ 4 h 224"/>
                <a:gd name="T16" fmla="*/ 7 w 91"/>
                <a:gd name="T17" fmla="*/ 4 h 224"/>
                <a:gd name="T18" fmla="*/ 7 w 91"/>
                <a:gd name="T19" fmla="*/ 4 h 2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1"/>
                <a:gd name="T31" fmla="*/ 0 h 224"/>
                <a:gd name="T32" fmla="*/ 91 w 91"/>
                <a:gd name="T33" fmla="*/ 224 h 22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1" h="224">
                  <a:moveTo>
                    <a:pt x="12" y="7"/>
                  </a:moveTo>
                  <a:cubicBezTo>
                    <a:pt x="65" y="37"/>
                    <a:pt x="91" y="90"/>
                    <a:pt x="90" y="167"/>
                  </a:cubicBezTo>
                  <a:cubicBezTo>
                    <a:pt x="90" y="196"/>
                    <a:pt x="86" y="213"/>
                    <a:pt x="78" y="219"/>
                  </a:cubicBezTo>
                  <a:cubicBezTo>
                    <a:pt x="70" y="224"/>
                    <a:pt x="54" y="220"/>
                    <a:pt x="30" y="206"/>
                  </a:cubicBezTo>
                  <a:cubicBezTo>
                    <a:pt x="15" y="198"/>
                    <a:pt x="15" y="198"/>
                    <a:pt x="15" y="198"/>
                  </a:cubicBezTo>
                  <a:cubicBezTo>
                    <a:pt x="23" y="176"/>
                    <a:pt x="27" y="155"/>
                    <a:pt x="27" y="133"/>
                  </a:cubicBezTo>
                  <a:cubicBezTo>
                    <a:pt x="27" y="92"/>
                    <a:pt x="18" y="48"/>
                    <a:pt x="0" y="0"/>
                  </a:cubicBezTo>
                  <a:cubicBezTo>
                    <a:pt x="12" y="7"/>
                    <a:pt x="12" y="7"/>
                    <a:pt x="12" y="7"/>
                  </a:cubicBezTo>
                  <a:cubicBezTo>
                    <a:pt x="12" y="7"/>
                    <a:pt x="12" y="7"/>
                    <a:pt x="12" y="7"/>
                  </a:cubicBezTo>
                  <a:cubicBezTo>
                    <a:pt x="12" y="7"/>
                    <a:pt x="12" y="7"/>
                    <a:pt x="12" y="7"/>
                  </a:cubicBezTo>
                  <a:close/>
                </a:path>
              </a:pathLst>
            </a:custGeom>
            <a:solidFill>
              <a:srgbClr val="36468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81637" name="Freeform 394"/>
            <p:cNvSpPr>
              <a:spLocks noChangeAspect="1"/>
            </p:cNvSpPr>
            <p:nvPr/>
          </p:nvSpPr>
          <p:spPr bwMode="auto">
            <a:xfrm>
              <a:off x="4936" y="2542"/>
              <a:ext cx="86" cy="145"/>
            </a:xfrm>
            <a:custGeom>
              <a:avLst/>
              <a:gdLst>
                <a:gd name="T0" fmla="*/ 41 w 150"/>
                <a:gd name="T1" fmla="*/ 4 h 253"/>
                <a:gd name="T2" fmla="*/ 34 w 150"/>
                <a:gd name="T3" fmla="*/ 0 h 253"/>
                <a:gd name="T4" fmla="*/ 0 w 150"/>
                <a:gd name="T5" fmla="*/ 19 h 253"/>
                <a:gd name="T6" fmla="*/ 7 w 150"/>
                <a:gd name="T7" fmla="*/ 23 h 253"/>
                <a:gd name="T8" fmla="*/ 52 w 150"/>
                <a:gd name="T9" fmla="*/ 115 h 253"/>
                <a:gd name="T10" fmla="*/ 45 w 150"/>
                <a:gd name="T11" fmla="*/ 145 h 253"/>
                <a:gd name="T12" fmla="*/ 44 w 150"/>
                <a:gd name="T13" fmla="*/ 145 h 253"/>
                <a:gd name="T14" fmla="*/ 78 w 150"/>
                <a:gd name="T15" fmla="*/ 126 h 253"/>
                <a:gd name="T16" fmla="*/ 79 w 150"/>
                <a:gd name="T17" fmla="*/ 125 h 253"/>
                <a:gd name="T18" fmla="*/ 85 w 150"/>
                <a:gd name="T19" fmla="*/ 96 h 253"/>
                <a:gd name="T20" fmla="*/ 41 w 150"/>
                <a:gd name="T21" fmla="*/ 4 h 25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50"/>
                <a:gd name="T34" fmla="*/ 0 h 253"/>
                <a:gd name="T35" fmla="*/ 150 w 150"/>
                <a:gd name="T36" fmla="*/ 253 h 25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50" h="253">
                  <a:moveTo>
                    <a:pt x="71" y="7"/>
                  </a:moveTo>
                  <a:cubicBezTo>
                    <a:pt x="59" y="0"/>
                    <a:pt x="59" y="0"/>
                    <a:pt x="59" y="0"/>
                  </a:cubicBezTo>
                  <a:cubicBezTo>
                    <a:pt x="0" y="34"/>
                    <a:pt x="0" y="34"/>
                    <a:pt x="0" y="34"/>
                  </a:cubicBezTo>
                  <a:cubicBezTo>
                    <a:pt x="12" y="41"/>
                    <a:pt x="12" y="41"/>
                    <a:pt x="12" y="41"/>
                  </a:cubicBezTo>
                  <a:cubicBezTo>
                    <a:pt x="65" y="71"/>
                    <a:pt x="91" y="124"/>
                    <a:pt x="90" y="201"/>
                  </a:cubicBezTo>
                  <a:cubicBezTo>
                    <a:pt x="90" y="230"/>
                    <a:pt x="86" y="247"/>
                    <a:pt x="78" y="253"/>
                  </a:cubicBezTo>
                  <a:cubicBezTo>
                    <a:pt x="78" y="253"/>
                    <a:pt x="78" y="253"/>
                    <a:pt x="77" y="253"/>
                  </a:cubicBezTo>
                  <a:cubicBezTo>
                    <a:pt x="136" y="219"/>
                    <a:pt x="136" y="219"/>
                    <a:pt x="136" y="219"/>
                  </a:cubicBezTo>
                  <a:cubicBezTo>
                    <a:pt x="136" y="219"/>
                    <a:pt x="137" y="219"/>
                    <a:pt x="137" y="218"/>
                  </a:cubicBezTo>
                  <a:cubicBezTo>
                    <a:pt x="145" y="213"/>
                    <a:pt x="149" y="196"/>
                    <a:pt x="149" y="167"/>
                  </a:cubicBezTo>
                  <a:cubicBezTo>
                    <a:pt x="150" y="90"/>
                    <a:pt x="124" y="37"/>
                    <a:pt x="71" y="7"/>
                  </a:cubicBezTo>
                  <a:close/>
                </a:path>
              </a:pathLst>
            </a:custGeom>
            <a:solidFill>
              <a:srgbClr val="18317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81638" name="Freeform 395"/>
            <p:cNvSpPr>
              <a:spLocks noChangeAspect="1"/>
            </p:cNvSpPr>
            <p:nvPr/>
          </p:nvSpPr>
          <p:spPr bwMode="auto">
            <a:xfrm>
              <a:off x="4848" y="2233"/>
              <a:ext cx="94" cy="437"/>
            </a:xfrm>
            <a:custGeom>
              <a:avLst/>
              <a:gdLst>
                <a:gd name="T0" fmla="*/ 73 w 163"/>
                <a:gd name="T1" fmla="*/ 319 h 758"/>
                <a:gd name="T2" fmla="*/ 77 w 163"/>
                <a:gd name="T3" fmla="*/ 322 h 758"/>
                <a:gd name="T4" fmla="*/ 94 w 163"/>
                <a:gd name="T5" fmla="*/ 401 h 758"/>
                <a:gd name="T6" fmla="*/ 88 w 163"/>
                <a:gd name="T7" fmla="*/ 437 h 758"/>
                <a:gd name="T8" fmla="*/ 27 w 163"/>
                <a:gd name="T9" fmla="*/ 378 h 758"/>
                <a:gd name="T10" fmla="*/ 7 w 163"/>
                <a:gd name="T11" fmla="*/ 276 h 758"/>
                <a:gd name="T12" fmla="*/ 0 w 163"/>
                <a:gd name="T13" fmla="*/ 174 h 758"/>
                <a:gd name="T14" fmla="*/ 7 w 163"/>
                <a:gd name="T15" fmla="*/ 80 h 758"/>
                <a:gd name="T16" fmla="*/ 28 w 163"/>
                <a:gd name="T17" fmla="*/ 2 h 758"/>
                <a:gd name="T18" fmla="*/ 89 w 163"/>
                <a:gd name="T19" fmla="*/ 12 h 758"/>
                <a:gd name="T20" fmla="*/ 93 w 163"/>
                <a:gd name="T21" fmla="*/ 54 h 758"/>
                <a:gd name="T22" fmla="*/ 77 w 163"/>
                <a:gd name="T23" fmla="*/ 115 h 758"/>
                <a:gd name="T24" fmla="*/ 73 w 163"/>
                <a:gd name="T25" fmla="*/ 112 h 758"/>
                <a:gd name="T26" fmla="*/ 44 w 163"/>
                <a:gd name="T27" fmla="*/ 197 h 758"/>
                <a:gd name="T28" fmla="*/ 73 w 163"/>
                <a:gd name="T29" fmla="*/ 319 h 758"/>
                <a:gd name="T30" fmla="*/ 73 w 163"/>
                <a:gd name="T31" fmla="*/ 319 h 758"/>
                <a:gd name="T32" fmla="*/ 73 w 163"/>
                <a:gd name="T33" fmla="*/ 319 h 75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63"/>
                <a:gd name="T52" fmla="*/ 0 h 758"/>
                <a:gd name="T53" fmla="*/ 163 w 163"/>
                <a:gd name="T54" fmla="*/ 758 h 75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63" h="758">
                  <a:moveTo>
                    <a:pt x="126" y="554"/>
                  </a:moveTo>
                  <a:cubicBezTo>
                    <a:pt x="133" y="558"/>
                    <a:pt x="133" y="558"/>
                    <a:pt x="133" y="558"/>
                  </a:cubicBezTo>
                  <a:cubicBezTo>
                    <a:pt x="153" y="611"/>
                    <a:pt x="163" y="656"/>
                    <a:pt x="163" y="695"/>
                  </a:cubicBezTo>
                  <a:cubicBezTo>
                    <a:pt x="163" y="719"/>
                    <a:pt x="159" y="740"/>
                    <a:pt x="152" y="758"/>
                  </a:cubicBezTo>
                  <a:cubicBezTo>
                    <a:pt x="116" y="731"/>
                    <a:pt x="81" y="696"/>
                    <a:pt x="47" y="655"/>
                  </a:cubicBezTo>
                  <a:cubicBezTo>
                    <a:pt x="31" y="596"/>
                    <a:pt x="19" y="537"/>
                    <a:pt x="12" y="478"/>
                  </a:cubicBezTo>
                  <a:cubicBezTo>
                    <a:pt x="4" y="419"/>
                    <a:pt x="0" y="361"/>
                    <a:pt x="0" y="302"/>
                  </a:cubicBezTo>
                  <a:cubicBezTo>
                    <a:pt x="0" y="242"/>
                    <a:pt x="4" y="188"/>
                    <a:pt x="12" y="138"/>
                  </a:cubicBezTo>
                  <a:cubicBezTo>
                    <a:pt x="21" y="88"/>
                    <a:pt x="33" y="44"/>
                    <a:pt x="49" y="4"/>
                  </a:cubicBezTo>
                  <a:cubicBezTo>
                    <a:pt x="80" y="0"/>
                    <a:pt x="115" y="6"/>
                    <a:pt x="154" y="21"/>
                  </a:cubicBezTo>
                  <a:cubicBezTo>
                    <a:pt x="159" y="47"/>
                    <a:pt x="161" y="71"/>
                    <a:pt x="161" y="94"/>
                  </a:cubicBezTo>
                  <a:cubicBezTo>
                    <a:pt x="161" y="131"/>
                    <a:pt x="152" y="166"/>
                    <a:pt x="134" y="199"/>
                  </a:cubicBezTo>
                  <a:cubicBezTo>
                    <a:pt x="127" y="194"/>
                    <a:pt x="127" y="194"/>
                    <a:pt x="127" y="194"/>
                  </a:cubicBezTo>
                  <a:cubicBezTo>
                    <a:pt x="93" y="175"/>
                    <a:pt x="76" y="224"/>
                    <a:pt x="76" y="342"/>
                  </a:cubicBezTo>
                  <a:cubicBezTo>
                    <a:pt x="75" y="464"/>
                    <a:pt x="92" y="535"/>
                    <a:pt x="126" y="554"/>
                  </a:cubicBezTo>
                  <a:cubicBezTo>
                    <a:pt x="126" y="554"/>
                    <a:pt x="126" y="554"/>
                    <a:pt x="126" y="554"/>
                  </a:cubicBezTo>
                  <a:cubicBezTo>
                    <a:pt x="126" y="554"/>
                    <a:pt x="126" y="554"/>
                    <a:pt x="126" y="554"/>
                  </a:cubicBezTo>
                  <a:close/>
                </a:path>
              </a:pathLst>
            </a:custGeom>
            <a:solidFill>
              <a:srgbClr val="36468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81639" name="Freeform 396"/>
            <p:cNvSpPr>
              <a:spLocks noChangeAspect="1"/>
            </p:cNvSpPr>
            <p:nvPr/>
          </p:nvSpPr>
          <p:spPr bwMode="auto">
            <a:xfrm>
              <a:off x="4876" y="2214"/>
              <a:ext cx="95" cy="31"/>
            </a:xfrm>
            <a:custGeom>
              <a:avLst/>
              <a:gdLst>
                <a:gd name="T0" fmla="*/ 0 w 164"/>
                <a:gd name="T1" fmla="*/ 21 h 55"/>
                <a:gd name="T2" fmla="*/ 34 w 164"/>
                <a:gd name="T3" fmla="*/ 2 h 55"/>
                <a:gd name="T4" fmla="*/ 95 w 164"/>
                <a:gd name="T5" fmla="*/ 12 h 55"/>
                <a:gd name="T6" fmla="*/ 61 w 164"/>
                <a:gd name="T7" fmla="*/ 31 h 55"/>
                <a:gd name="T8" fmla="*/ 0 w 164"/>
                <a:gd name="T9" fmla="*/ 21 h 55"/>
                <a:gd name="T10" fmla="*/ 0 w 164"/>
                <a:gd name="T11" fmla="*/ 21 h 55"/>
                <a:gd name="T12" fmla="*/ 0 w 164"/>
                <a:gd name="T13" fmla="*/ 21 h 55"/>
                <a:gd name="T14" fmla="*/ 0 60000 65536"/>
                <a:gd name="T15" fmla="*/ 0 60000 65536"/>
                <a:gd name="T16" fmla="*/ 0 60000 65536"/>
                <a:gd name="T17" fmla="*/ 0 60000 65536"/>
                <a:gd name="T18" fmla="*/ 0 60000 65536"/>
                <a:gd name="T19" fmla="*/ 0 60000 65536"/>
                <a:gd name="T20" fmla="*/ 0 60000 65536"/>
                <a:gd name="T21" fmla="*/ 0 w 164"/>
                <a:gd name="T22" fmla="*/ 0 h 55"/>
                <a:gd name="T23" fmla="*/ 164 w 164"/>
                <a:gd name="T24" fmla="*/ 55 h 5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4" h="55">
                  <a:moveTo>
                    <a:pt x="0" y="38"/>
                  </a:moveTo>
                  <a:cubicBezTo>
                    <a:pt x="59" y="4"/>
                    <a:pt x="59" y="4"/>
                    <a:pt x="59" y="4"/>
                  </a:cubicBezTo>
                  <a:cubicBezTo>
                    <a:pt x="90" y="0"/>
                    <a:pt x="125" y="6"/>
                    <a:pt x="164" y="21"/>
                  </a:cubicBezTo>
                  <a:cubicBezTo>
                    <a:pt x="105" y="55"/>
                    <a:pt x="105" y="55"/>
                    <a:pt x="105" y="55"/>
                  </a:cubicBezTo>
                  <a:cubicBezTo>
                    <a:pt x="66" y="40"/>
                    <a:pt x="31" y="34"/>
                    <a:pt x="0" y="38"/>
                  </a:cubicBezTo>
                  <a:cubicBezTo>
                    <a:pt x="0" y="38"/>
                    <a:pt x="0" y="38"/>
                    <a:pt x="0" y="38"/>
                  </a:cubicBezTo>
                  <a:cubicBezTo>
                    <a:pt x="0" y="38"/>
                    <a:pt x="0" y="38"/>
                    <a:pt x="0" y="38"/>
                  </a:cubicBezTo>
                  <a:close/>
                </a:path>
              </a:pathLst>
            </a:custGeom>
            <a:solidFill>
              <a:srgbClr val="4E61A4"/>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81640" name="Freeform 397"/>
            <p:cNvSpPr>
              <a:spLocks noChangeAspect="1"/>
            </p:cNvSpPr>
            <p:nvPr/>
          </p:nvSpPr>
          <p:spPr bwMode="auto">
            <a:xfrm>
              <a:off x="4946" y="2231"/>
              <a:ext cx="44" cy="25"/>
            </a:xfrm>
            <a:custGeom>
              <a:avLst/>
              <a:gdLst>
                <a:gd name="T0" fmla="*/ 0 w 44"/>
                <a:gd name="T1" fmla="*/ 20 h 25"/>
                <a:gd name="T2" fmla="*/ 34 w 44"/>
                <a:gd name="T3" fmla="*/ 0 h 25"/>
                <a:gd name="T4" fmla="*/ 44 w 44"/>
                <a:gd name="T5" fmla="*/ 6 h 25"/>
                <a:gd name="T6" fmla="*/ 10 w 44"/>
                <a:gd name="T7" fmla="*/ 25 h 25"/>
                <a:gd name="T8" fmla="*/ 0 w 44"/>
                <a:gd name="T9" fmla="*/ 20 h 25"/>
                <a:gd name="T10" fmla="*/ 0 w 44"/>
                <a:gd name="T11" fmla="*/ 20 h 25"/>
                <a:gd name="T12" fmla="*/ 0 w 44"/>
                <a:gd name="T13" fmla="*/ 20 h 25"/>
                <a:gd name="T14" fmla="*/ 0 w 44"/>
                <a:gd name="T15" fmla="*/ 20 h 25"/>
                <a:gd name="T16" fmla="*/ 0 60000 65536"/>
                <a:gd name="T17" fmla="*/ 0 60000 65536"/>
                <a:gd name="T18" fmla="*/ 0 60000 65536"/>
                <a:gd name="T19" fmla="*/ 0 60000 65536"/>
                <a:gd name="T20" fmla="*/ 0 60000 65536"/>
                <a:gd name="T21" fmla="*/ 0 60000 65536"/>
                <a:gd name="T22" fmla="*/ 0 60000 65536"/>
                <a:gd name="T23" fmla="*/ 0 60000 65536"/>
                <a:gd name="T24" fmla="*/ 0 w 44"/>
                <a:gd name="T25" fmla="*/ 0 h 25"/>
                <a:gd name="T26" fmla="*/ 44 w 44"/>
                <a:gd name="T27" fmla="*/ 25 h 2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4" h="25">
                  <a:moveTo>
                    <a:pt x="0" y="20"/>
                  </a:moveTo>
                  <a:lnTo>
                    <a:pt x="34" y="0"/>
                  </a:lnTo>
                  <a:lnTo>
                    <a:pt x="44" y="6"/>
                  </a:lnTo>
                  <a:lnTo>
                    <a:pt x="10" y="25"/>
                  </a:lnTo>
                  <a:lnTo>
                    <a:pt x="0" y="20"/>
                  </a:lnTo>
                  <a:close/>
                </a:path>
              </a:pathLst>
            </a:custGeom>
            <a:solidFill>
              <a:srgbClr val="4E61A4"/>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81641" name="Freeform 398"/>
            <p:cNvSpPr>
              <a:spLocks noChangeAspect="1"/>
            </p:cNvSpPr>
            <p:nvPr/>
          </p:nvSpPr>
          <p:spPr bwMode="auto">
            <a:xfrm>
              <a:off x="4956" y="2237"/>
              <a:ext cx="65" cy="126"/>
            </a:xfrm>
            <a:custGeom>
              <a:avLst/>
              <a:gdLst>
                <a:gd name="T0" fmla="*/ 51 w 113"/>
                <a:gd name="T1" fmla="*/ 106 h 219"/>
                <a:gd name="T2" fmla="*/ 17 w 113"/>
                <a:gd name="T3" fmla="*/ 126 h 219"/>
                <a:gd name="T4" fmla="*/ 31 w 113"/>
                <a:gd name="T5" fmla="*/ 79 h 219"/>
                <a:gd name="T6" fmla="*/ 25 w 113"/>
                <a:gd name="T7" fmla="*/ 43 h 219"/>
                <a:gd name="T8" fmla="*/ 0 w 113"/>
                <a:gd name="T9" fmla="*/ 20 h 219"/>
                <a:gd name="T10" fmla="*/ 34 w 113"/>
                <a:gd name="T11" fmla="*/ 0 h 219"/>
                <a:gd name="T12" fmla="*/ 58 w 113"/>
                <a:gd name="T13" fmla="*/ 23 h 219"/>
                <a:gd name="T14" fmla="*/ 65 w 113"/>
                <a:gd name="T15" fmla="*/ 60 h 219"/>
                <a:gd name="T16" fmla="*/ 51 w 113"/>
                <a:gd name="T17" fmla="*/ 106 h 219"/>
                <a:gd name="T18" fmla="*/ 51 w 113"/>
                <a:gd name="T19" fmla="*/ 106 h 219"/>
                <a:gd name="T20" fmla="*/ 51 w 113"/>
                <a:gd name="T21" fmla="*/ 106 h 21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13"/>
                <a:gd name="T34" fmla="*/ 0 h 219"/>
                <a:gd name="T35" fmla="*/ 113 w 113"/>
                <a:gd name="T36" fmla="*/ 219 h 21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13" h="219">
                  <a:moveTo>
                    <a:pt x="88" y="185"/>
                  </a:moveTo>
                  <a:cubicBezTo>
                    <a:pt x="29" y="219"/>
                    <a:pt x="29" y="219"/>
                    <a:pt x="29" y="219"/>
                  </a:cubicBezTo>
                  <a:cubicBezTo>
                    <a:pt x="46" y="209"/>
                    <a:pt x="54" y="183"/>
                    <a:pt x="54" y="138"/>
                  </a:cubicBezTo>
                  <a:cubicBezTo>
                    <a:pt x="54" y="110"/>
                    <a:pt x="50" y="89"/>
                    <a:pt x="43" y="74"/>
                  </a:cubicBezTo>
                  <a:cubicBezTo>
                    <a:pt x="35" y="59"/>
                    <a:pt x="21" y="46"/>
                    <a:pt x="0" y="34"/>
                  </a:cubicBezTo>
                  <a:cubicBezTo>
                    <a:pt x="59" y="0"/>
                    <a:pt x="59" y="0"/>
                    <a:pt x="59" y="0"/>
                  </a:cubicBezTo>
                  <a:cubicBezTo>
                    <a:pt x="80" y="12"/>
                    <a:pt x="94" y="25"/>
                    <a:pt x="101" y="40"/>
                  </a:cubicBezTo>
                  <a:cubicBezTo>
                    <a:pt x="109" y="55"/>
                    <a:pt x="113" y="76"/>
                    <a:pt x="113" y="104"/>
                  </a:cubicBezTo>
                  <a:cubicBezTo>
                    <a:pt x="113" y="148"/>
                    <a:pt x="104" y="175"/>
                    <a:pt x="88" y="185"/>
                  </a:cubicBezTo>
                  <a:cubicBezTo>
                    <a:pt x="88" y="185"/>
                    <a:pt x="88" y="185"/>
                    <a:pt x="88" y="185"/>
                  </a:cubicBezTo>
                  <a:cubicBezTo>
                    <a:pt x="88" y="185"/>
                    <a:pt x="88" y="185"/>
                    <a:pt x="88" y="185"/>
                  </a:cubicBezTo>
                  <a:close/>
                </a:path>
              </a:pathLst>
            </a:custGeom>
            <a:solidFill>
              <a:srgbClr val="18317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81642" name="Freeform 399"/>
            <p:cNvSpPr>
              <a:spLocks noChangeAspect="1"/>
            </p:cNvSpPr>
            <p:nvPr/>
          </p:nvSpPr>
          <p:spPr bwMode="auto">
            <a:xfrm>
              <a:off x="4935" y="2251"/>
              <a:ext cx="52" cy="124"/>
            </a:xfrm>
            <a:custGeom>
              <a:avLst/>
              <a:gdLst>
                <a:gd name="T0" fmla="*/ 0 w 90"/>
                <a:gd name="T1" fmla="*/ 102 h 215"/>
                <a:gd name="T2" fmla="*/ 16 w 90"/>
                <a:gd name="T3" fmla="*/ 42 h 215"/>
                <a:gd name="T4" fmla="*/ 12 w 90"/>
                <a:gd name="T5" fmla="*/ 0 h 215"/>
                <a:gd name="T6" fmla="*/ 21 w 90"/>
                <a:gd name="T7" fmla="*/ 5 h 215"/>
                <a:gd name="T8" fmla="*/ 46 w 90"/>
                <a:gd name="T9" fmla="*/ 28 h 215"/>
                <a:gd name="T10" fmla="*/ 52 w 90"/>
                <a:gd name="T11" fmla="*/ 65 h 215"/>
                <a:gd name="T12" fmla="*/ 9 w 90"/>
                <a:gd name="T13" fmla="*/ 107 h 215"/>
                <a:gd name="T14" fmla="*/ 0 w 90"/>
                <a:gd name="T15" fmla="*/ 102 h 215"/>
                <a:gd name="T16" fmla="*/ 0 w 90"/>
                <a:gd name="T17" fmla="*/ 102 h 215"/>
                <a:gd name="T18" fmla="*/ 0 w 90"/>
                <a:gd name="T19" fmla="*/ 102 h 2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0"/>
                <a:gd name="T31" fmla="*/ 0 h 215"/>
                <a:gd name="T32" fmla="*/ 90 w 90"/>
                <a:gd name="T33" fmla="*/ 215 h 21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0" h="215">
                  <a:moveTo>
                    <a:pt x="0" y="177"/>
                  </a:moveTo>
                  <a:cubicBezTo>
                    <a:pt x="18" y="150"/>
                    <a:pt x="27" y="115"/>
                    <a:pt x="27" y="72"/>
                  </a:cubicBezTo>
                  <a:cubicBezTo>
                    <a:pt x="27" y="48"/>
                    <a:pt x="25" y="24"/>
                    <a:pt x="20" y="0"/>
                  </a:cubicBezTo>
                  <a:cubicBezTo>
                    <a:pt x="36" y="9"/>
                    <a:pt x="36" y="9"/>
                    <a:pt x="36" y="9"/>
                  </a:cubicBezTo>
                  <a:cubicBezTo>
                    <a:pt x="57" y="21"/>
                    <a:pt x="71" y="34"/>
                    <a:pt x="79" y="49"/>
                  </a:cubicBezTo>
                  <a:cubicBezTo>
                    <a:pt x="86" y="64"/>
                    <a:pt x="90" y="85"/>
                    <a:pt x="90" y="113"/>
                  </a:cubicBezTo>
                  <a:cubicBezTo>
                    <a:pt x="90" y="190"/>
                    <a:pt x="65" y="215"/>
                    <a:pt x="16" y="186"/>
                  </a:cubicBezTo>
                  <a:cubicBezTo>
                    <a:pt x="0" y="177"/>
                    <a:pt x="0" y="177"/>
                    <a:pt x="0" y="177"/>
                  </a:cubicBezTo>
                  <a:cubicBezTo>
                    <a:pt x="0" y="177"/>
                    <a:pt x="0" y="177"/>
                    <a:pt x="0" y="177"/>
                  </a:cubicBezTo>
                  <a:cubicBezTo>
                    <a:pt x="0" y="177"/>
                    <a:pt x="0" y="177"/>
                    <a:pt x="0" y="177"/>
                  </a:cubicBezTo>
                  <a:close/>
                </a:path>
              </a:pathLst>
            </a:custGeom>
            <a:solidFill>
              <a:srgbClr val="36468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81643" name="Freeform 400"/>
            <p:cNvSpPr>
              <a:spLocks noChangeAspect="1"/>
            </p:cNvSpPr>
            <p:nvPr/>
          </p:nvSpPr>
          <p:spPr bwMode="auto">
            <a:xfrm>
              <a:off x="5020" y="2265"/>
              <a:ext cx="64" cy="37"/>
            </a:xfrm>
            <a:custGeom>
              <a:avLst/>
              <a:gdLst>
                <a:gd name="T0" fmla="*/ 0 w 64"/>
                <a:gd name="T1" fmla="*/ 37 h 37"/>
                <a:gd name="T2" fmla="*/ 33 w 64"/>
                <a:gd name="T3" fmla="*/ 17 h 37"/>
                <a:gd name="T4" fmla="*/ 64 w 64"/>
                <a:gd name="T5" fmla="*/ 0 h 37"/>
                <a:gd name="T6" fmla="*/ 30 w 64"/>
                <a:gd name="T7" fmla="*/ 20 h 37"/>
                <a:gd name="T8" fmla="*/ 0 w 64"/>
                <a:gd name="T9" fmla="*/ 37 h 37"/>
                <a:gd name="T10" fmla="*/ 0 w 64"/>
                <a:gd name="T11" fmla="*/ 37 h 37"/>
                <a:gd name="T12" fmla="*/ 0 w 64"/>
                <a:gd name="T13" fmla="*/ 37 h 37"/>
                <a:gd name="T14" fmla="*/ 0 w 64"/>
                <a:gd name="T15" fmla="*/ 37 h 37"/>
                <a:gd name="T16" fmla="*/ 0 60000 65536"/>
                <a:gd name="T17" fmla="*/ 0 60000 65536"/>
                <a:gd name="T18" fmla="*/ 0 60000 65536"/>
                <a:gd name="T19" fmla="*/ 0 60000 65536"/>
                <a:gd name="T20" fmla="*/ 0 60000 65536"/>
                <a:gd name="T21" fmla="*/ 0 60000 65536"/>
                <a:gd name="T22" fmla="*/ 0 60000 65536"/>
                <a:gd name="T23" fmla="*/ 0 60000 65536"/>
                <a:gd name="T24" fmla="*/ 0 w 64"/>
                <a:gd name="T25" fmla="*/ 0 h 37"/>
                <a:gd name="T26" fmla="*/ 64 w 64"/>
                <a:gd name="T27" fmla="*/ 37 h 3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64" h="37">
                  <a:moveTo>
                    <a:pt x="0" y="37"/>
                  </a:moveTo>
                  <a:lnTo>
                    <a:pt x="33" y="17"/>
                  </a:lnTo>
                  <a:lnTo>
                    <a:pt x="64" y="0"/>
                  </a:lnTo>
                  <a:lnTo>
                    <a:pt x="30" y="20"/>
                  </a:lnTo>
                  <a:lnTo>
                    <a:pt x="0" y="37"/>
                  </a:lnTo>
                  <a:close/>
                </a:path>
              </a:pathLst>
            </a:custGeom>
            <a:solidFill>
              <a:srgbClr val="5D619E"/>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81644" name="Freeform 401"/>
            <p:cNvSpPr>
              <a:spLocks noChangeAspect="1"/>
            </p:cNvSpPr>
            <p:nvPr/>
          </p:nvSpPr>
          <p:spPr bwMode="auto">
            <a:xfrm>
              <a:off x="5050" y="2265"/>
              <a:ext cx="59" cy="158"/>
            </a:xfrm>
            <a:custGeom>
              <a:avLst/>
              <a:gdLst>
                <a:gd name="T0" fmla="*/ 0 w 103"/>
                <a:gd name="T1" fmla="*/ 20 h 275"/>
                <a:gd name="T2" fmla="*/ 34 w 103"/>
                <a:gd name="T3" fmla="*/ 0 h 275"/>
                <a:gd name="T4" fmla="*/ 59 w 103"/>
                <a:gd name="T5" fmla="*/ 84 h 275"/>
                <a:gd name="T6" fmla="*/ 34 w 103"/>
                <a:gd name="T7" fmla="*/ 138 h 275"/>
                <a:gd name="T8" fmla="*/ 0 w 103"/>
                <a:gd name="T9" fmla="*/ 158 h 275"/>
                <a:gd name="T10" fmla="*/ 25 w 103"/>
                <a:gd name="T11" fmla="*/ 103 h 275"/>
                <a:gd name="T12" fmla="*/ 0 w 103"/>
                <a:gd name="T13" fmla="*/ 20 h 275"/>
                <a:gd name="T14" fmla="*/ 0 w 103"/>
                <a:gd name="T15" fmla="*/ 20 h 275"/>
                <a:gd name="T16" fmla="*/ 0 w 103"/>
                <a:gd name="T17" fmla="*/ 20 h 27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03"/>
                <a:gd name="T28" fmla="*/ 0 h 275"/>
                <a:gd name="T29" fmla="*/ 103 w 103"/>
                <a:gd name="T30" fmla="*/ 275 h 27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03" h="275">
                  <a:moveTo>
                    <a:pt x="0" y="34"/>
                  </a:moveTo>
                  <a:cubicBezTo>
                    <a:pt x="59" y="0"/>
                    <a:pt x="59" y="0"/>
                    <a:pt x="59" y="0"/>
                  </a:cubicBezTo>
                  <a:cubicBezTo>
                    <a:pt x="86" y="46"/>
                    <a:pt x="103" y="99"/>
                    <a:pt x="103" y="146"/>
                  </a:cubicBezTo>
                  <a:cubicBezTo>
                    <a:pt x="102" y="193"/>
                    <a:pt x="86" y="226"/>
                    <a:pt x="59" y="241"/>
                  </a:cubicBezTo>
                  <a:cubicBezTo>
                    <a:pt x="0" y="275"/>
                    <a:pt x="0" y="275"/>
                    <a:pt x="0" y="275"/>
                  </a:cubicBezTo>
                  <a:cubicBezTo>
                    <a:pt x="27" y="260"/>
                    <a:pt x="44" y="227"/>
                    <a:pt x="44" y="180"/>
                  </a:cubicBezTo>
                  <a:cubicBezTo>
                    <a:pt x="44" y="133"/>
                    <a:pt x="27" y="81"/>
                    <a:pt x="0" y="34"/>
                  </a:cubicBezTo>
                  <a:cubicBezTo>
                    <a:pt x="0" y="34"/>
                    <a:pt x="0" y="34"/>
                    <a:pt x="0" y="34"/>
                  </a:cubicBezTo>
                  <a:cubicBezTo>
                    <a:pt x="0" y="34"/>
                    <a:pt x="0" y="34"/>
                    <a:pt x="0" y="34"/>
                  </a:cubicBezTo>
                  <a:close/>
                </a:path>
              </a:pathLst>
            </a:custGeom>
            <a:solidFill>
              <a:srgbClr val="18317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81645" name="Freeform 402"/>
            <p:cNvSpPr>
              <a:spLocks noChangeAspect="1"/>
            </p:cNvSpPr>
            <p:nvPr/>
          </p:nvSpPr>
          <p:spPr bwMode="auto">
            <a:xfrm>
              <a:off x="5019" y="2285"/>
              <a:ext cx="56" cy="138"/>
            </a:xfrm>
            <a:custGeom>
              <a:avLst/>
              <a:gdLst>
                <a:gd name="T0" fmla="*/ 31 w 97"/>
                <a:gd name="T1" fmla="*/ 0 h 241"/>
                <a:gd name="T2" fmla="*/ 56 w 97"/>
                <a:gd name="T3" fmla="*/ 84 h 241"/>
                <a:gd name="T4" fmla="*/ 31 w 97"/>
                <a:gd name="T5" fmla="*/ 138 h 241"/>
                <a:gd name="T6" fmla="*/ 0 w 97"/>
                <a:gd name="T7" fmla="*/ 86 h 241"/>
                <a:gd name="T8" fmla="*/ 13 w 97"/>
                <a:gd name="T9" fmla="*/ 59 h 241"/>
                <a:gd name="T10" fmla="*/ 1 w 97"/>
                <a:gd name="T11" fmla="*/ 17 h 241"/>
                <a:gd name="T12" fmla="*/ 31 w 97"/>
                <a:gd name="T13" fmla="*/ 0 h 241"/>
                <a:gd name="T14" fmla="*/ 31 w 97"/>
                <a:gd name="T15" fmla="*/ 0 h 241"/>
                <a:gd name="T16" fmla="*/ 31 w 97"/>
                <a:gd name="T17" fmla="*/ 0 h 24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97"/>
                <a:gd name="T28" fmla="*/ 0 h 241"/>
                <a:gd name="T29" fmla="*/ 97 w 97"/>
                <a:gd name="T30" fmla="*/ 241 h 24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97" h="241">
                  <a:moveTo>
                    <a:pt x="53" y="0"/>
                  </a:moveTo>
                  <a:cubicBezTo>
                    <a:pt x="80" y="47"/>
                    <a:pt x="97" y="99"/>
                    <a:pt x="97" y="146"/>
                  </a:cubicBezTo>
                  <a:cubicBezTo>
                    <a:pt x="97" y="193"/>
                    <a:pt x="80" y="226"/>
                    <a:pt x="53" y="241"/>
                  </a:cubicBezTo>
                  <a:cubicBezTo>
                    <a:pt x="0" y="150"/>
                    <a:pt x="0" y="150"/>
                    <a:pt x="0" y="150"/>
                  </a:cubicBezTo>
                  <a:cubicBezTo>
                    <a:pt x="14" y="143"/>
                    <a:pt x="22" y="126"/>
                    <a:pt x="22" y="103"/>
                  </a:cubicBezTo>
                  <a:cubicBezTo>
                    <a:pt x="22" y="79"/>
                    <a:pt x="14" y="54"/>
                    <a:pt x="1" y="30"/>
                  </a:cubicBezTo>
                  <a:cubicBezTo>
                    <a:pt x="53" y="0"/>
                    <a:pt x="53" y="0"/>
                    <a:pt x="53" y="0"/>
                  </a:cubicBezTo>
                  <a:cubicBezTo>
                    <a:pt x="53" y="0"/>
                    <a:pt x="53" y="0"/>
                    <a:pt x="53" y="0"/>
                  </a:cubicBezTo>
                  <a:cubicBezTo>
                    <a:pt x="53" y="0"/>
                    <a:pt x="53" y="0"/>
                    <a:pt x="53" y="0"/>
                  </a:cubicBezTo>
                  <a:close/>
                </a:path>
              </a:pathLst>
            </a:custGeom>
            <a:solidFill>
              <a:srgbClr val="36468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81646" name="Freeform 403"/>
            <p:cNvSpPr>
              <a:spLocks noChangeAspect="1"/>
            </p:cNvSpPr>
            <p:nvPr/>
          </p:nvSpPr>
          <p:spPr bwMode="auto">
            <a:xfrm>
              <a:off x="5071" y="2255"/>
              <a:ext cx="77" cy="257"/>
            </a:xfrm>
            <a:custGeom>
              <a:avLst/>
              <a:gdLst>
                <a:gd name="T0" fmla="*/ 31 w 135"/>
                <a:gd name="T1" fmla="*/ 0 h 447"/>
                <a:gd name="T2" fmla="*/ 76 w 135"/>
                <a:gd name="T3" fmla="*/ 155 h 447"/>
                <a:gd name="T4" fmla="*/ 30 w 135"/>
                <a:gd name="T5" fmla="*/ 257 h 447"/>
                <a:gd name="T6" fmla="*/ 0 w 135"/>
                <a:gd name="T7" fmla="*/ 205 h 447"/>
                <a:gd name="T8" fmla="*/ 34 w 135"/>
                <a:gd name="T9" fmla="*/ 131 h 447"/>
                <a:gd name="T10" fmla="*/ 1 w 135"/>
                <a:gd name="T11" fmla="*/ 17 h 447"/>
                <a:gd name="T12" fmla="*/ 31 w 135"/>
                <a:gd name="T13" fmla="*/ 0 h 447"/>
                <a:gd name="T14" fmla="*/ 31 w 135"/>
                <a:gd name="T15" fmla="*/ 0 h 447"/>
                <a:gd name="T16" fmla="*/ 31 w 135"/>
                <a:gd name="T17" fmla="*/ 0 h 44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35"/>
                <a:gd name="T28" fmla="*/ 0 h 447"/>
                <a:gd name="T29" fmla="*/ 135 w 135"/>
                <a:gd name="T30" fmla="*/ 447 h 44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35" h="447">
                  <a:moveTo>
                    <a:pt x="54" y="0"/>
                  </a:moveTo>
                  <a:cubicBezTo>
                    <a:pt x="104" y="86"/>
                    <a:pt x="135" y="183"/>
                    <a:pt x="134" y="270"/>
                  </a:cubicBezTo>
                  <a:cubicBezTo>
                    <a:pt x="134" y="357"/>
                    <a:pt x="103" y="418"/>
                    <a:pt x="53" y="447"/>
                  </a:cubicBezTo>
                  <a:cubicBezTo>
                    <a:pt x="0" y="356"/>
                    <a:pt x="0" y="356"/>
                    <a:pt x="0" y="356"/>
                  </a:cubicBezTo>
                  <a:cubicBezTo>
                    <a:pt x="37" y="335"/>
                    <a:pt x="60" y="291"/>
                    <a:pt x="60" y="227"/>
                  </a:cubicBezTo>
                  <a:cubicBezTo>
                    <a:pt x="60" y="163"/>
                    <a:pt x="38" y="93"/>
                    <a:pt x="1" y="30"/>
                  </a:cubicBezTo>
                  <a:cubicBezTo>
                    <a:pt x="54" y="0"/>
                    <a:pt x="54" y="0"/>
                    <a:pt x="54" y="0"/>
                  </a:cubicBezTo>
                  <a:cubicBezTo>
                    <a:pt x="54" y="0"/>
                    <a:pt x="54" y="0"/>
                    <a:pt x="54" y="0"/>
                  </a:cubicBezTo>
                  <a:cubicBezTo>
                    <a:pt x="54" y="0"/>
                    <a:pt x="54" y="0"/>
                    <a:pt x="54" y="0"/>
                  </a:cubicBezTo>
                  <a:close/>
                </a:path>
              </a:pathLst>
            </a:custGeom>
            <a:solidFill>
              <a:srgbClr val="36468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81647" name="Freeform 404"/>
            <p:cNvSpPr>
              <a:spLocks noChangeAspect="1"/>
            </p:cNvSpPr>
            <p:nvPr/>
          </p:nvSpPr>
          <p:spPr bwMode="auto">
            <a:xfrm>
              <a:off x="5101" y="2236"/>
              <a:ext cx="81" cy="276"/>
            </a:xfrm>
            <a:custGeom>
              <a:avLst/>
              <a:gdLst>
                <a:gd name="T0" fmla="*/ 1 w 140"/>
                <a:gd name="T1" fmla="*/ 20 h 481"/>
                <a:gd name="T2" fmla="*/ 35 w 140"/>
                <a:gd name="T3" fmla="*/ 0 h 481"/>
                <a:gd name="T4" fmla="*/ 81 w 140"/>
                <a:gd name="T5" fmla="*/ 155 h 481"/>
                <a:gd name="T6" fmla="*/ 34 w 140"/>
                <a:gd name="T7" fmla="*/ 256 h 481"/>
                <a:gd name="T8" fmla="*/ 0 w 140"/>
                <a:gd name="T9" fmla="*/ 276 h 481"/>
                <a:gd name="T10" fmla="*/ 47 w 140"/>
                <a:gd name="T11" fmla="*/ 174 h 481"/>
                <a:gd name="T12" fmla="*/ 1 w 140"/>
                <a:gd name="T13" fmla="*/ 20 h 481"/>
                <a:gd name="T14" fmla="*/ 1 w 140"/>
                <a:gd name="T15" fmla="*/ 20 h 481"/>
                <a:gd name="T16" fmla="*/ 1 w 140"/>
                <a:gd name="T17" fmla="*/ 20 h 48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40"/>
                <a:gd name="T28" fmla="*/ 0 h 481"/>
                <a:gd name="T29" fmla="*/ 140 w 140"/>
                <a:gd name="T30" fmla="*/ 481 h 48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40" h="481">
                  <a:moveTo>
                    <a:pt x="1" y="34"/>
                  </a:moveTo>
                  <a:cubicBezTo>
                    <a:pt x="60" y="0"/>
                    <a:pt x="60" y="0"/>
                    <a:pt x="60" y="0"/>
                  </a:cubicBezTo>
                  <a:cubicBezTo>
                    <a:pt x="110" y="86"/>
                    <a:pt x="140" y="183"/>
                    <a:pt x="140" y="270"/>
                  </a:cubicBezTo>
                  <a:cubicBezTo>
                    <a:pt x="140" y="357"/>
                    <a:pt x="109" y="418"/>
                    <a:pt x="59" y="447"/>
                  </a:cubicBezTo>
                  <a:cubicBezTo>
                    <a:pt x="0" y="481"/>
                    <a:pt x="0" y="481"/>
                    <a:pt x="0" y="481"/>
                  </a:cubicBezTo>
                  <a:cubicBezTo>
                    <a:pt x="50" y="452"/>
                    <a:pt x="81" y="391"/>
                    <a:pt x="81" y="304"/>
                  </a:cubicBezTo>
                  <a:cubicBezTo>
                    <a:pt x="82" y="217"/>
                    <a:pt x="51" y="120"/>
                    <a:pt x="1" y="34"/>
                  </a:cubicBezTo>
                  <a:cubicBezTo>
                    <a:pt x="1" y="34"/>
                    <a:pt x="1" y="34"/>
                    <a:pt x="1" y="34"/>
                  </a:cubicBezTo>
                  <a:cubicBezTo>
                    <a:pt x="1" y="34"/>
                    <a:pt x="1" y="34"/>
                    <a:pt x="1" y="34"/>
                  </a:cubicBezTo>
                  <a:close/>
                </a:path>
              </a:pathLst>
            </a:custGeom>
            <a:solidFill>
              <a:srgbClr val="18317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81648" name="Freeform 405"/>
            <p:cNvSpPr>
              <a:spLocks noChangeAspect="1"/>
            </p:cNvSpPr>
            <p:nvPr/>
          </p:nvSpPr>
          <p:spPr bwMode="auto">
            <a:xfrm>
              <a:off x="5071" y="2236"/>
              <a:ext cx="65" cy="36"/>
            </a:xfrm>
            <a:custGeom>
              <a:avLst/>
              <a:gdLst>
                <a:gd name="T0" fmla="*/ 0 w 65"/>
                <a:gd name="T1" fmla="*/ 36 h 36"/>
                <a:gd name="T2" fmla="*/ 34 w 65"/>
                <a:gd name="T3" fmla="*/ 17 h 36"/>
                <a:gd name="T4" fmla="*/ 65 w 65"/>
                <a:gd name="T5" fmla="*/ 0 h 36"/>
                <a:gd name="T6" fmla="*/ 31 w 65"/>
                <a:gd name="T7" fmla="*/ 19 h 36"/>
                <a:gd name="T8" fmla="*/ 0 w 65"/>
                <a:gd name="T9" fmla="*/ 36 h 36"/>
                <a:gd name="T10" fmla="*/ 0 w 65"/>
                <a:gd name="T11" fmla="*/ 36 h 36"/>
                <a:gd name="T12" fmla="*/ 0 w 65"/>
                <a:gd name="T13" fmla="*/ 36 h 36"/>
                <a:gd name="T14" fmla="*/ 0 w 65"/>
                <a:gd name="T15" fmla="*/ 36 h 36"/>
                <a:gd name="T16" fmla="*/ 0 60000 65536"/>
                <a:gd name="T17" fmla="*/ 0 60000 65536"/>
                <a:gd name="T18" fmla="*/ 0 60000 65536"/>
                <a:gd name="T19" fmla="*/ 0 60000 65536"/>
                <a:gd name="T20" fmla="*/ 0 60000 65536"/>
                <a:gd name="T21" fmla="*/ 0 60000 65536"/>
                <a:gd name="T22" fmla="*/ 0 60000 65536"/>
                <a:gd name="T23" fmla="*/ 0 60000 65536"/>
                <a:gd name="T24" fmla="*/ 0 w 65"/>
                <a:gd name="T25" fmla="*/ 0 h 36"/>
                <a:gd name="T26" fmla="*/ 65 w 65"/>
                <a:gd name="T27" fmla="*/ 36 h 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65" h="36">
                  <a:moveTo>
                    <a:pt x="0" y="36"/>
                  </a:moveTo>
                  <a:lnTo>
                    <a:pt x="34" y="17"/>
                  </a:lnTo>
                  <a:lnTo>
                    <a:pt x="65" y="0"/>
                  </a:lnTo>
                  <a:lnTo>
                    <a:pt x="31" y="19"/>
                  </a:lnTo>
                  <a:lnTo>
                    <a:pt x="0" y="36"/>
                  </a:lnTo>
                  <a:close/>
                </a:path>
              </a:pathLst>
            </a:custGeom>
            <a:solidFill>
              <a:srgbClr val="5D619E"/>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81649" name="Freeform 406"/>
            <p:cNvSpPr>
              <a:spLocks noChangeAspect="1"/>
            </p:cNvSpPr>
            <p:nvPr/>
          </p:nvSpPr>
          <p:spPr bwMode="auto">
            <a:xfrm>
              <a:off x="5121" y="2207"/>
              <a:ext cx="64" cy="37"/>
            </a:xfrm>
            <a:custGeom>
              <a:avLst/>
              <a:gdLst>
                <a:gd name="T0" fmla="*/ 0 w 64"/>
                <a:gd name="T1" fmla="*/ 37 h 37"/>
                <a:gd name="T2" fmla="*/ 34 w 64"/>
                <a:gd name="T3" fmla="*/ 18 h 37"/>
                <a:gd name="T4" fmla="*/ 64 w 64"/>
                <a:gd name="T5" fmla="*/ 0 h 37"/>
                <a:gd name="T6" fmla="*/ 30 w 64"/>
                <a:gd name="T7" fmla="*/ 20 h 37"/>
                <a:gd name="T8" fmla="*/ 0 w 64"/>
                <a:gd name="T9" fmla="*/ 37 h 37"/>
                <a:gd name="T10" fmla="*/ 0 w 64"/>
                <a:gd name="T11" fmla="*/ 37 h 37"/>
                <a:gd name="T12" fmla="*/ 0 w 64"/>
                <a:gd name="T13" fmla="*/ 37 h 37"/>
                <a:gd name="T14" fmla="*/ 0 w 64"/>
                <a:gd name="T15" fmla="*/ 37 h 37"/>
                <a:gd name="T16" fmla="*/ 0 60000 65536"/>
                <a:gd name="T17" fmla="*/ 0 60000 65536"/>
                <a:gd name="T18" fmla="*/ 0 60000 65536"/>
                <a:gd name="T19" fmla="*/ 0 60000 65536"/>
                <a:gd name="T20" fmla="*/ 0 60000 65536"/>
                <a:gd name="T21" fmla="*/ 0 60000 65536"/>
                <a:gd name="T22" fmla="*/ 0 60000 65536"/>
                <a:gd name="T23" fmla="*/ 0 60000 65536"/>
                <a:gd name="T24" fmla="*/ 0 w 64"/>
                <a:gd name="T25" fmla="*/ 0 h 37"/>
                <a:gd name="T26" fmla="*/ 64 w 64"/>
                <a:gd name="T27" fmla="*/ 37 h 3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64" h="37">
                  <a:moveTo>
                    <a:pt x="0" y="37"/>
                  </a:moveTo>
                  <a:lnTo>
                    <a:pt x="34" y="18"/>
                  </a:lnTo>
                  <a:lnTo>
                    <a:pt x="64" y="0"/>
                  </a:lnTo>
                  <a:lnTo>
                    <a:pt x="30" y="20"/>
                  </a:lnTo>
                  <a:lnTo>
                    <a:pt x="0" y="37"/>
                  </a:lnTo>
                  <a:close/>
                </a:path>
              </a:pathLst>
            </a:custGeom>
            <a:solidFill>
              <a:srgbClr val="5D619E"/>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81650" name="Freeform 407"/>
            <p:cNvSpPr>
              <a:spLocks noChangeAspect="1"/>
            </p:cNvSpPr>
            <p:nvPr/>
          </p:nvSpPr>
          <p:spPr bwMode="auto">
            <a:xfrm>
              <a:off x="5150" y="2207"/>
              <a:ext cx="102" cy="391"/>
            </a:xfrm>
            <a:custGeom>
              <a:avLst/>
              <a:gdLst>
                <a:gd name="T0" fmla="*/ 1 w 177"/>
                <a:gd name="T1" fmla="*/ 20 h 678"/>
                <a:gd name="T2" fmla="*/ 35 w 177"/>
                <a:gd name="T3" fmla="*/ 0 h 678"/>
                <a:gd name="T4" fmla="*/ 101 w 177"/>
                <a:gd name="T5" fmla="*/ 224 h 678"/>
                <a:gd name="T6" fmla="*/ 34 w 177"/>
                <a:gd name="T7" fmla="*/ 371 h 678"/>
                <a:gd name="T8" fmla="*/ 0 w 177"/>
                <a:gd name="T9" fmla="*/ 391 h 678"/>
                <a:gd name="T10" fmla="*/ 67 w 177"/>
                <a:gd name="T11" fmla="*/ 244 h 678"/>
                <a:gd name="T12" fmla="*/ 1 w 177"/>
                <a:gd name="T13" fmla="*/ 20 h 678"/>
                <a:gd name="T14" fmla="*/ 1 w 177"/>
                <a:gd name="T15" fmla="*/ 20 h 678"/>
                <a:gd name="T16" fmla="*/ 1 w 177"/>
                <a:gd name="T17" fmla="*/ 20 h 67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77"/>
                <a:gd name="T28" fmla="*/ 0 h 678"/>
                <a:gd name="T29" fmla="*/ 177 w 177"/>
                <a:gd name="T30" fmla="*/ 678 h 67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77" h="678">
                  <a:moveTo>
                    <a:pt x="2" y="34"/>
                  </a:moveTo>
                  <a:cubicBezTo>
                    <a:pt x="61" y="0"/>
                    <a:pt x="61" y="0"/>
                    <a:pt x="61" y="0"/>
                  </a:cubicBezTo>
                  <a:cubicBezTo>
                    <a:pt x="132" y="124"/>
                    <a:pt x="177" y="263"/>
                    <a:pt x="176" y="389"/>
                  </a:cubicBezTo>
                  <a:cubicBezTo>
                    <a:pt x="176" y="514"/>
                    <a:pt x="131" y="602"/>
                    <a:pt x="59" y="643"/>
                  </a:cubicBezTo>
                  <a:cubicBezTo>
                    <a:pt x="0" y="678"/>
                    <a:pt x="0" y="678"/>
                    <a:pt x="0" y="678"/>
                  </a:cubicBezTo>
                  <a:cubicBezTo>
                    <a:pt x="72" y="637"/>
                    <a:pt x="117" y="548"/>
                    <a:pt x="117" y="423"/>
                  </a:cubicBezTo>
                  <a:cubicBezTo>
                    <a:pt x="118" y="297"/>
                    <a:pt x="74" y="158"/>
                    <a:pt x="2" y="34"/>
                  </a:cubicBezTo>
                  <a:cubicBezTo>
                    <a:pt x="2" y="34"/>
                    <a:pt x="2" y="34"/>
                    <a:pt x="2" y="34"/>
                  </a:cubicBezTo>
                  <a:cubicBezTo>
                    <a:pt x="2" y="34"/>
                    <a:pt x="2" y="34"/>
                    <a:pt x="2" y="34"/>
                  </a:cubicBezTo>
                  <a:close/>
                </a:path>
              </a:pathLst>
            </a:custGeom>
            <a:solidFill>
              <a:srgbClr val="18317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81651" name="Freeform 408"/>
            <p:cNvSpPr>
              <a:spLocks noChangeAspect="1"/>
            </p:cNvSpPr>
            <p:nvPr/>
          </p:nvSpPr>
          <p:spPr bwMode="auto">
            <a:xfrm>
              <a:off x="5120" y="2227"/>
              <a:ext cx="98" cy="371"/>
            </a:xfrm>
            <a:custGeom>
              <a:avLst/>
              <a:gdLst>
                <a:gd name="T0" fmla="*/ 31 w 170"/>
                <a:gd name="T1" fmla="*/ 0 h 644"/>
                <a:gd name="T2" fmla="*/ 97 w 170"/>
                <a:gd name="T3" fmla="*/ 224 h 644"/>
                <a:gd name="T4" fmla="*/ 30 w 170"/>
                <a:gd name="T5" fmla="*/ 371 h 644"/>
                <a:gd name="T6" fmla="*/ 0 w 170"/>
                <a:gd name="T7" fmla="*/ 319 h 644"/>
                <a:gd name="T8" fmla="*/ 55 w 170"/>
                <a:gd name="T9" fmla="*/ 199 h 644"/>
                <a:gd name="T10" fmla="*/ 1 w 170"/>
                <a:gd name="T11" fmla="*/ 17 h 644"/>
                <a:gd name="T12" fmla="*/ 31 w 170"/>
                <a:gd name="T13" fmla="*/ 0 h 644"/>
                <a:gd name="T14" fmla="*/ 31 w 170"/>
                <a:gd name="T15" fmla="*/ 0 h 644"/>
                <a:gd name="T16" fmla="*/ 31 w 170"/>
                <a:gd name="T17" fmla="*/ 0 h 64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70"/>
                <a:gd name="T28" fmla="*/ 0 h 644"/>
                <a:gd name="T29" fmla="*/ 170 w 170"/>
                <a:gd name="T30" fmla="*/ 644 h 64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70" h="644">
                  <a:moveTo>
                    <a:pt x="54" y="0"/>
                  </a:moveTo>
                  <a:cubicBezTo>
                    <a:pt x="126" y="124"/>
                    <a:pt x="170" y="263"/>
                    <a:pt x="169" y="389"/>
                  </a:cubicBezTo>
                  <a:cubicBezTo>
                    <a:pt x="169" y="514"/>
                    <a:pt x="124" y="603"/>
                    <a:pt x="52" y="644"/>
                  </a:cubicBezTo>
                  <a:cubicBezTo>
                    <a:pt x="0" y="553"/>
                    <a:pt x="0" y="553"/>
                    <a:pt x="0" y="553"/>
                  </a:cubicBezTo>
                  <a:cubicBezTo>
                    <a:pt x="58" y="519"/>
                    <a:pt x="95" y="448"/>
                    <a:pt x="95" y="346"/>
                  </a:cubicBezTo>
                  <a:cubicBezTo>
                    <a:pt x="95" y="244"/>
                    <a:pt x="59" y="131"/>
                    <a:pt x="1" y="30"/>
                  </a:cubicBezTo>
                  <a:cubicBezTo>
                    <a:pt x="54" y="0"/>
                    <a:pt x="54" y="0"/>
                    <a:pt x="54" y="0"/>
                  </a:cubicBezTo>
                  <a:cubicBezTo>
                    <a:pt x="54" y="0"/>
                    <a:pt x="54" y="0"/>
                    <a:pt x="54" y="0"/>
                  </a:cubicBezTo>
                  <a:cubicBezTo>
                    <a:pt x="54" y="0"/>
                    <a:pt x="54" y="0"/>
                    <a:pt x="54" y="0"/>
                  </a:cubicBezTo>
                  <a:close/>
                </a:path>
              </a:pathLst>
            </a:custGeom>
            <a:solidFill>
              <a:srgbClr val="36468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81652" name="Freeform 409"/>
            <p:cNvSpPr>
              <a:spLocks noChangeAspect="1"/>
            </p:cNvSpPr>
            <p:nvPr/>
          </p:nvSpPr>
          <p:spPr bwMode="auto">
            <a:xfrm>
              <a:off x="4936" y="2542"/>
              <a:ext cx="39" cy="23"/>
            </a:xfrm>
            <a:custGeom>
              <a:avLst/>
              <a:gdLst>
                <a:gd name="T0" fmla="*/ 34 w 39"/>
                <a:gd name="T1" fmla="*/ 0 h 23"/>
                <a:gd name="T2" fmla="*/ 0 w 39"/>
                <a:gd name="T3" fmla="*/ 19 h 23"/>
                <a:gd name="T4" fmla="*/ 6 w 39"/>
                <a:gd name="T5" fmla="*/ 23 h 23"/>
                <a:gd name="T6" fmla="*/ 39 w 39"/>
                <a:gd name="T7" fmla="*/ 3 h 23"/>
                <a:gd name="T8" fmla="*/ 34 w 39"/>
                <a:gd name="T9" fmla="*/ 0 h 23"/>
                <a:gd name="T10" fmla="*/ 34 w 39"/>
                <a:gd name="T11" fmla="*/ 0 h 23"/>
                <a:gd name="T12" fmla="*/ 0 60000 65536"/>
                <a:gd name="T13" fmla="*/ 0 60000 65536"/>
                <a:gd name="T14" fmla="*/ 0 60000 65536"/>
                <a:gd name="T15" fmla="*/ 0 60000 65536"/>
                <a:gd name="T16" fmla="*/ 0 60000 65536"/>
                <a:gd name="T17" fmla="*/ 0 60000 65536"/>
                <a:gd name="T18" fmla="*/ 0 w 39"/>
                <a:gd name="T19" fmla="*/ 0 h 23"/>
                <a:gd name="T20" fmla="*/ 39 w 39"/>
                <a:gd name="T21" fmla="*/ 23 h 23"/>
              </a:gdLst>
              <a:ahLst/>
              <a:cxnLst>
                <a:cxn ang="T12">
                  <a:pos x="T0" y="T1"/>
                </a:cxn>
                <a:cxn ang="T13">
                  <a:pos x="T2" y="T3"/>
                </a:cxn>
                <a:cxn ang="T14">
                  <a:pos x="T4" y="T5"/>
                </a:cxn>
                <a:cxn ang="T15">
                  <a:pos x="T6" y="T7"/>
                </a:cxn>
                <a:cxn ang="T16">
                  <a:pos x="T8" y="T9"/>
                </a:cxn>
                <a:cxn ang="T17">
                  <a:pos x="T10" y="T11"/>
                </a:cxn>
              </a:cxnLst>
              <a:rect l="T18" t="T19" r="T20" b="T21"/>
              <a:pathLst>
                <a:path w="39" h="23">
                  <a:moveTo>
                    <a:pt x="34" y="0"/>
                  </a:moveTo>
                  <a:lnTo>
                    <a:pt x="0" y="19"/>
                  </a:lnTo>
                  <a:lnTo>
                    <a:pt x="6" y="23"/>
                  </a:lnTo>
                  <a:lnTo>
                    <a:pt x="39" y="3"/>
                  </a:lnTo>
                  <a:lnTo>
                    <a:pt x="34" y="0"/>
                  </a:lnTo>
                  <a:close/>
                </a:path>
              </a:pathLst>
            </a:custGeom>
            <a:solidFill>
              <a:srgbClr val="4E61A4"/>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grpSp>
      <p:sp>
        <p:nvSpPr>
          <p:cNvPr id="181653" name="Text Box 324"/>
          <p:cNvSpPr txBox="1">
            <a:spLocks noChangeAspect="1" noChangeArrowheads="1"/>
          </p:cNvSpPr>
          <p:nvPr/>
        </p:nvSpPr>
        <p:spPr bwMode="auto">
          <a:xfrm>
            <a:off x="666750" y="5589588"/>
            <a:ext cx="1030288"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ctr" eaLnBrk="1" hangingPunct="1">
              <a:spcBef>
                <a:spcPct val="50000"/>
              </a:spcBef>
            </a:pPr>
            <a:r>
              <a:rPr kumimoji="0" lang="zh-CN" altLang="en-US" sz="900" b="1">
                <a:solidFill>
                  <a:srgbClr val="000000"/>
                </a:solidFill>
                <a:latin typeface="华文细黑" pitchFamily="2" charset="-122"/>
                <a:ea typeface="华文细黑" pitchFamily="2" charset="-122"/>
              </a:rPr>
              <a:t>小区接入区</a:t>
            </a:r>
          </a:p>
        </p:txBody>
      </p:sp>
      <p:sp>
        <p:nvSpPr>
          <p:cNvPr id="181654" name="Line 411"/>
          <p:cNvSpPr>
            <a:spLocks noChangeAspect="1" noChangeShapeType="1"/>
          </p:cNvSpPr>
          <p:nvPr/>
        </p:nvSpPr>
        <p:spPr bwMode="auto">
          <a:xfrm flipH="1">
            <a:off x="865188" y="4848225"/>
            <a:ext cx="138112" cy="33337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81655" name="Line 412"/>
          <p:cNvSpPr>
            <a:spLocks noChangeAspect="1" noChangeShapeType="1"/>
          </p:cNvSpPr>
          <p:nvPr/>
        </p:nvSpPr>
        <p:spPr bwMode="auto">
          <a:xfrm>
            <a:off x="1003300" y="4827588"/>
            <a:ext cx="57150" cy="35401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pSp>
        <p:nvGrpSpPr>
          <p:cNvPr id="181656" name="Group 413"/>
          <p:cNvGrpSpPr>
            <a:grpSpLocks noChangeAspect="1"/>
          </p:cNvGrpSpPr>
          <p:nvPr/>
        </p:nvGrpSpPr>
        <p:grpSpPr bwMode="auto">
          <a:xfrm>
            <a:off x="808038" y="5110163"/>
            <a:ext cx="139700" cy="122237"/>
            <a:chOff x="336" y="2225"/>
            <a:chExt cx="637" cy="463"/>
          </a:xfrm>
        </p:grpSpPr>
        <p:sp>
          <p:nvSpPr>
            <p:cNvPr id="181657" name="AutoShape 414"/>
            <p:cNvSpPr>
              <a:spLocks noChangeAspect="1" noChangeArrowheads="1" noTextEdit="1"/>
            </p:cNvSpPr>
            <p:nvPr/>
          </p:nvSpPr>
          <p:spPr bwMode="auto">
            <a:xfrm>
              <a:off x="336" y="2225"/>
              <a:ext cx="637" cy="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81658" name="Freeform 415"/>
            <p:cNvSpPr>
              <a:spLocks noChangeAspect="1"/>
            </p:cNvSpPr>
            <p:nvPr/>
          </p:nvSpPr>
          <p:spPr bwMode="auto">
            <a:xfrm>
              <a:off x="656" y="2410"/>
              <a:ext cx="317" cy="277"/>
            </a:xfrm>
            <a:custGeom>
              <a:avLst/>
              <a:gdLst>
                <a:gd name="T0" fmla="*/ 317 w 317"/>
                <a:gd name="T1" fmla="*/ 0 h 277"/>
                <a:gd name="T2" fmla="*/ 317 w 317"/>
                <a:gd name="T3" fmla="*/ 94 h 277"/>
                <a:gd name="T4" fmla="*/ 0 w 317"/>
                <a:gd name="T5" fmla="*/ 277 h 277"/>
                <a:gd name="T6" fmla="*/ 0 w 317"/>
                <a:gd name="T7" fmla="*/ 183 h 277"/>
                <a:gd name="T8" fmla="*/ 317 w 317"/>
                <a:gd name="T9" fmla="*/ 0 h 277"/>
                <a:gd name="T10" fmla="*/ 317 w 317"/>
                <a:gd name="T11" fmla="*/ 0 h 277"/>
                <a:gd name="T12" fmla="*/ 317 w 317"/>
                <a:gd name="T13" fmla="*/ 0 h 277"/>
                <a:gd name="T14" fmla="*/ 0 60000 65536"/>
                <a:gd name="T15" fmla="*/ 0 60000 65536"/>
                <a:gd name="T16" fmla="*/ 0 60000 65536"/>
                <a:gd name="T17" fmla="*/ 0 60000 65536"/>
                <a:gd name="T18" fmla="*/ 0 60000 65536"/>
                <a:gd name="T19" fmla="*/ 0 60000 65536"/>
                <a:gd name="T20" fmla="*/ 0 60000 65536"/>
                <a:gd name="T21" fmla="*/ 0 w 317"/>
                <a:gd name="T22" fmla="*/ 0 h 277"/>
                <a:gd name="T23" fmla="*/ 317 w 317"/>
                <a:gd name="T24" fmla="*/ 277 h 27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17" h="277">
                  <a:moveTo>
                    <a:pt x="317" y="0"/>
                  </a:moveTo>
                  <a:lnTo>
                    <a:pt x="317" y="94"/>
                  </a:lnTo>
                  <a:lnTo>
                    <a:pt x="0" y="277"/>
                  </a:lnTo>
                  <a:lnTo>
                    <a:pt x="0" y="183"/>
                  </a:lnTo>
                  <a:lnTo>
                    <a:pt x="317" y="0"/>
                  </a:lnTo>
                  <a:close/>
                </a:path>
              </a:pathLst>
            </a:custGeom>
            <a:solidFill>
              <a:srgbClr val="17317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81659" name="Freeform 416"/>
            <p:cNvSpPr>
              <a:spLocks noChangeAspect="1"/>
            </p:cNvSpPr>
            <p:nvPr/>
          </p:nvSpPr>
          <p:spPr bwMode="auto">
            <a:xfrm>
              <a:off x="337" y="2410"/>
              <a:ext cx="319" cy="277"/>
            </a:xfrm>
            <a:custGeom>
              <a:avLst/>
              <a:gdLst>
                <a:gd name="T0" fmla="*/ 319 w 319"/>
                <a:gd name="T1" fmla="*/ 183 h 277"/>
                <a:gd name="T2" fmla="*/ 319 w 319"/>
                <a:gd name="T3" fmla="*/ 277 h 277"/>
                <a:gd name="T4" fmla="*/ 0 w 319"/>
                <a:gd name="T5" fmla="*/ 94 h 277"/>
                <a:gd name="T6" fmla="*/ 0 w 319"/>
                <a:gd name="T7" fmla="*/ 0 h 277"/>
                <a:gd name="T8" fmla="*/ 319 w 319"/>
                <a:gd name="T9" fmla="*/ 183 h 277"/>
                <a:gd name="T10" fmla="*/ 319 w 319"/>
                <a:gd name="T11" fmla="*/ 183 h 277"/>
                <a:gd name="T12" fmla="*/ 319 w 319"/>
                <a:gd name="T13" fmla="*/ 183 h 277"/>
                <a:gd name="T14" fmla="*/ 0 60000 65536"/>
                <a:gd name="T15" fmla="*/ 0 60000 65536"/>
                <a:gd name="T16" fmla="*/ 0 60000 65536"/>
                <a:gd name="T17" fmla="*/ 0 60000 65536"/>
                <a:gd name="T18" fmla="*/ 0 60000 65536"/>
                <a:gd name="T19" fmla="*/ 0 60000 65536"/>
                <a:gd name="T20" fmla="*/ 0 60000 65536"/>
                <a:gd name="T21" fmla="*/ 0 w 319"/>
                <a:gd name="T22" fmla="*/ 0 h 277"/>
                <a:gd name="T23" fmla="*/ 319 w 319"/>
                <a:gd name="T24" fmla="*/ 277 h 27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19" h="277">
                  <a:moveTo>
                    <a:pt x="319" y="183"/>
                  </a:moveTo>
                  <a:lnTo>
                    <a:pt x="319" y="277"/>
                  </a:lnTo>
                  <a:lnTo>
                    <a:pt x="0" y="94"/>
                  </a:lnTo>
                  <a:lnTo>
                    <a:pt x="0" y="0"/>
                  </a:lnTo>
                  <a:lnTo>
                    <a:pt x="319" y="183"/>
                  </a:lnTo>
                  <a:close/>
                </a:path>
              </a:pathLst>
            </a:custGeom>
            <a:solidFill>
              <a:srgbClr val="36458A"/>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81660" name="Freeform 417"/>
            <p:cNvSpPr>
              <a:spLocks noChangeAspect="1"/>
            </p:cNvSpPr>
            <p:nvPr/>
          </p:nvSpPr>
          <p:spPr bwMode="auto">
            <a:xfrm>
              <a:off x="337" y="2226"/>
              <a:ext cx="636" cy="367"/>
            </a:xfrm>
            <a:custGeom>
              <a:avLst/>
              <a:gdLst>
                <a:gd name="T0" fmla="*/ 636 w 636"/>
                <a:gd name="T1" fmla="*/ 184 h 367"/>
                <a:gd name="T2" fmla="*/ 319 w 636"/>
                <a:gd name="T3" fmla="*/ 367 h 367"/>
                <a:gd name="T4" fmla="*/ 0 w 636"/>
                <a:gd name="T5" fmla="*/ 184 h 367"/>
                <a:gd name="T6" fmla="*/ 317 w 636"/>
                <a:gd name="T7" fmla="*/ 0 h 367"/>
                <a:gd name="T8" fmla="*/ 636 w 636"/>
                <a:gd name="T9" fmla="*/ 184 h 367"/>
                <a:gd name="T10" fmla="*/ 0 60000 65536"/>
                <a:gd name="T11" fmla="*/ 0 60000 65536"/>
                <a:gd name="T12" fmla="*/ 0 60000 65536"/>
                <a:gd name="T13" fmla="*/ 0 60000 65536"/>
                <a:gd name="T14" fmla="*/ 0 60000 65536"/>
                <a:gd name="T15" fmla="*/ 0 w 636"/>
                <a:gd name="T16" fmla="*/ 0 h 367"/>
                <a:gd name="T17" fmla="*/ 636 w 636"/>
                <a:gd name="T18" fmla="*/ 367 h 367"/>
              </a:gdLst>
              <a:ahLst/>
              <a:cxnLst>
                <a:cxn ang="T10">
                  <a:pos x="T0" y="T1"/>
                </a:cxn>
                <a:cxn ang="T11">
                  <a:pos x="T2" y="T3"/>
                </a:cxn>
                <a:cxn ang="T12">
                  <a:pos x="T4" y="T5"/>
                </a:cxn>
                <a:cxn ang="T13">
                  <a:pos x="T6" y="T7"/>
                </a:cxn>
                <a:cxn ang="T14">
                  <a:pos x="T8" y="T9"/>
                </a:cxn>
              </a:cxnLst>
              <a:rect l="T15" t="T16" r="T17" b="T18"/>
              <a:pathLst>
                <a:path w="636" h="367">
                  <a:moveTo>
                    <a:pt x="636" y="184"/>
                  </a:moveTo>
                  <a:lnTo>
                    <a:pt x="319" y="367"/>
                  </a:lnTo>
                  <a:lnTo>
                    <a:pt x="0" y="184"/>
                  </a:lnTo>
                  <a:lnTo>
                    <a:pt x="317" y="0"/>
                  </a:lnTo>
                  <a:lnTo>
                    <a:pt x="636" y="184"/>
                  </a:lnTo>
                  <a:close/>
                </a:path>
              </a:pathLst>
            </a:custGeom>
            <a:solidFill>
              <a:srgbClr val="4D61A4"/>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81661" name="Freeform 418"/>
            <p:cNvSpPr>
              <a:spLocks noChangeAspect="1"/>
            </p:cNvSpPr>
            <p:nvPr/>
          </p:nvSpPr>
          <p:spPr bwMode="auto">
            <a:xfrm>
              <a:off x="337" y="2226"/>
              <a:ext cx="636" cy="367"/>
            </a:xfrm>
            <a:custGeom>
              <a:avLst/>
              <a:gdLst>
                <a:gd name="T0" fmla="*/ 636 w 636"/>
                <a:gd name="T1" fmla="*/ 184 h 367"/>
                <a:gd name="T2" fmla="*/ 319 w 636"/>
                <a:gd name="T3" fmla="*/ 367 h 367"/>
                <a:gd name="T4" fmla="*/ 0 w 636"/>
                <a:gd name="T5" fmla="*/ 184 h 367"/>
                <a:gd name="T6" fmla="*/ 317 w 636"/>
                <a:gd name="T7" fmla="*/ 0 h 367"/>
                <a:gd name="T8" fmla="*/ 636 w 636"/>
                <a:gd name="T9" fmla="*/ 184 h 367"/>
                <a:gd name="T10" fmla="*/ 0 60000 65536"/>
                <a:gd name="T11" fmla="*/ 0 60000 65536"/>
                <a:gd name="T12" fmla="*/ 0 60000 65536"/>
                <a:gd name="T13" fmla="*/ 0 60000 65536"/>
                <a:gd name="T14" fmla="*/ 0 60000 65536"/>
                <a:gd name="T15" fmla="*/ 0 w 636"/>
                <a:gd name="T16" fmla="*/ 0 h 367"/>
                <a:gd name="T17" fmla="*/ 636 w 636"/>
                <a:gd name="T18" fmla="*/ 367 h 367"/>
              </a:gdLst>
              <a:ahLst/>
              <a:cxnLst>
                <a:cxn ang="T10">
                  <a:pos x="T0" y="T1"/>
                </a:cxn>
                <a:cxn ang="T11">
                  <a:pos x="T2" y="T3"/>
                </a:cxn>
                <a:cxn ang="T12">
                  <a:pos x="T4" y="T5"/>
                </a:cxn>
                <a:cxn ang="T13">
                  <a:pos x="T6" y="T7"/>
                </a:cxn>
                <a:cxn ang="T14">
                  <a:pos x="T8" y="T9"/>
                </a:cxn>
              </a:cxnLst>
              <a:rect l="T15" t="T16" r="T17" b="T18"/>
              <a:pathLst>
                <a:path w="636" h="367">
                  <a:moveTo>
                    <a:pt x="636" y="184"/>
                  </a:moveTo>
                  <a:lnTo>
                    <a:pt x="319" y="367"/>
                  </a:lnTo>
                  <a:lnTo>
                    <a:pt x="0" y="184"/>
                  </a:lnTo>
                  <a:lnTo>
                    <a:pt x="317" y="0"/>
                  </a:lnTo>
                  <a:lnTo>
                    <a:pt x="636" y="18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81662" name="Freeform 419"/>
            <p:cNvSpPr>
              <a:spLocks noChangeAspect="1" noEditPoints="1"/>
            </p:cNvSpPr>
            <p:nvPr/>
          </p:nvSpPr>
          <p:spPr bwMode="auto">
            <a:xfrm>
              <a:off x="751" y="2553"/>
              <a:ext cx="38" cy="53"/>
            </a:xfrm>
            <a:custGeom>
              <a:avLst/>
              <a:gdLst>
                <a:gd name="T0" fmla="*/ 33 w 56"/>
                <a:gd name="T1" fmla="*/ 3 h 79"/>
                <a:gd name="T2" fmla="*/ 38 w 56"/>
                <a:gd name="T3" fmla="*/ 16 h 79"/>
                <a:gd name="T4" fmla="*/ 33 w 56"/>
                <a:gd name="T5" fmla="*/ 35 h 79"/>
                <a:gd name="T6" fmla="*/ 19 w 56"/>
                <a:gd name="T7" fmla="*/ 49 h 79"/>
                <a:gd name="T8" fmla="*/ 5 w 56"/>
                <a:gd name="T9" fmla="*/ 50 h 79"/>
                <a:gd name="T10" fmla="*/ 0 w 56"/>
                <a:gd name="T11" fmla="*/ 38 h 79"/>
                <a:gd name="T12" fmla="*/ 5 w 56"/>
                <a:gd name="T13" fmla="*/ 18 h 79"/>
                <a:gd name="T14" fmla="*/ 19 w 56"/>
                <a:gd name="T15" fmla="*/ 3 h 79"/>
                <a:gd name="T16" fmla="*/ 33 w 56"/>
                <a:gd name="T17" fmla="*/ 3 h 79"/>
                <a:gd name="T18" fmla="*/ 33 w 56"/>
                <a:gd name="T19" fmla="*/ 3 h 79"/>
                <a:gd name="T20" fmla="*/ 27 w 56"/>
                <a:gd name="T21" fmla="*/ 32 h 79"/>
                <a:gd name="T22" fmla="*/ 29 w 56"/>
                <a:gd name="T23" fmla="*/ 21 h 79"/>
                <a:gd name="T24" fmla="*/ 27 w 56"/>
                <a:gd name="T25" fmla="*/ 11 h 79"/>
                <a:gd name="T26" fmla="*/ 19 w 56"/>
                <a:gd name="T27" fmla="*/ 11 h 79"/>
                <a:gd name="T28" fmla="*/ 11 w 56"/>
                <a:gd name="T29" fmla="*/ 21 h 79"/>
                <a:gd name="T30" fmla="*/ 9 w 56"/>
                <a:gd name="T31" fmla="*/ 32 h 79"/>
                <a:gd name="T32" fmla="*/ 11 w 56"/>
                <a:gd name="T33" fmla="*/ 41 h 79"/>
                <a:gd name="T34" fmla="*/ 19 w 56"/>
                <a:gd name="T35" fmla="*/ 41 h 79"/>
                <a:gd name="T36" fmla="*/ 27 w 56"/>
                <a:gd name="T37" fmla="*/ 32 h 7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56"/>
                <a:gd name="T58" fmla="*/ 0 h 79"/>
                <a:gd name="T59" fmla="*/ 56 w 56"/>
                <a:gd name="T60" fmla="*/ 79 h 79"/>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56" h="79">
                  <a:moveTo>
                    <a:pt x="48" y="4"/>
                  </a:moveTo>
                  <a:cubicBezTo>
                    <a:pt x="53" y="7"/>
                    <a:pt x="56" y="14"/>
                    <a:pt x="56" y="24"/>
                  </a:cubicBezTo>
                  <a:cubicBezTo>
                    <a:pt x="56" y="33"/>
                    <a:pt x="53" y="43"/>
                    <a:pt x="48" y="52"/>
                  </a:cubicBezTo>
                  <a:cubicBezTo>
                    <a:pt x="43" y="61"/>
                    <a:pt x="37" y="68"/>
                    <a:pt x="28" y="73"/>
                  </a:cubicBezTo>
                  <a:cubicBezTo>
                    <a:pt x="20" y="78"/>
                    <a:pt x="13" y="79"/>
                    <a:pt x="8" y="75"/>
                  </a:cubicBezTo>
                  <a:cubicBezTo>
                    <a:pt x="3" y="72"/>
                    <a:pt x="0" y="65"/>
                    <a:pt x="0" y="56"/>
                  </a:cubicBezTo>
                  <a:cubicBezTo>
                    <a:pt x="0" y="46"/>
                    <a:pt x="3" y="36"/>
                    <a:pt x="8" y="27"/>
                  </a:cubicBezTo>
                  <a:cubicBezTo>
                    <a:pt x="13" y="18"/>
                    <a:pt x="19" y="10"/>
                    <a:pt x="28" y="5"/>
                  </a:cubicBezTo>
                  <a:cubicBezTo>
                    <a:pt x="36" y="1"/>
                    <a:pt x="43" y="0"/>
                    <a:pt x="48" y="4"/>
                  </a:cubicBezTo>
                  <a:cubicBezTo>
                    <a:pt x="48" y="4"/>
                    <a:pt x="48" y="4"/>
                    <a:pt x="48" y="4"/>
                  </a:cubicBezTo>
                  <a:close/>
                  <a:moveTo>
                    <a:pt x="40" y="48"/>
                  </a:moveTo>
                  <a:cubicBezTo>
                    <a:pt x="42" y="42"/>
                    <a:pt x="43" y="37"/>
                    <a:pt x="43" y="31"/>
                  </a:cubicBezTo>
                  <a:cubicBezTo>
                    <a:pt x="43" y="24"/>
                    <a:pt x="42" y="20"/>
                    <a:pt x="40" y="17"/>
                  </a:cubicBezTo>
                  <a:cubicBezTo>
                    <a:pt x="37" y="14"/>
                    <a:pt x="33" y="14"/>
                    <a:pt x="28" y="17"/>
                  </a:cubicBezTo>
                  <a:cubicBezTo>
                    <a:pt x="23" y="20"/>
                    <a:pt x="19" y="25"/>
                    <a:pt x="16" y="31"/>
                  </a:cubicBezTo>
                  <a:cubicBezTo>
                    <a:pt x="14" y="36"/>
                    <a:pt x="13" y="42"/>
                    <a:pt x="13" y="48"/>
                  </a:cubicBezTo>
                  <a:cubicBezTo>
                    <a:pt x="13" y="54"/>
                    <a:pt x="14" y="59"/>
                    <a:pt x="16" y="61"/>
                  </a:cubicBezTo>
                  <a:cubicBezTo>
                    <a:pt x="19" y="64"/>
                    <a:pt x="23" y="64"/>
                    <a:pt x="28" y="61"/>
                  </a:cubicBezTo>
                  <a:cubicBezTo>
                    <a:pt x="33" y="58"/>
                    <a:pt x="37" y="54"/>
                    <a:pt x="40" y="4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81663" name="Freeform 420"/>
            <p:cNvSpPr>
              <a:spLocks noChangeAspect="1"/>
            </p:cNvSpPr>
            <p:nvPr/>
          </p:nvSpPr>
          <p:spPr bwMode="auto">
            <a:xfrm>
              <a:off x="795" y="2525"/>
              <a:ext cx="32" cy="62"/>
            </a:xfrm>
            <a:custGeom>
              <a:avLst/>
              <a:gdLst>
                <a:gd name="T0" fmla="*/ 31 w 32"/>
                <a:gd name="T1" fmla="*/ 0 h 62"/>
                <a:gd name="T2" fmla="*/ 32 w 32"/>
                <a:gd name="T3" fmla="*/ 43 h 62"/>
                <a:gd name="T4" fmla="*/ 23 w 32"/>
                <a:gd name="T5" fmla="*/ 49 h 62"/>
                <a:gd name="T6" fmla="*/ 8 w 32"/>
                <a:gd name="T7" fmla="*/ 28 h 62"/>
                <a:gd name="T8" fmla="*/ 8 w 32"/>
                <a:gd name="T9" fmla="*/ 57 h 62"/>
                <a:gd name="T10" fmla="*/ 0 w 32"/>
                <a:gd name="T11" fmla="*/ 62 h 62"/>
                <a:gd name="T12" fmla="*/ 0 w 32"/>
                <a:gd name="T13" fmla="*/ 18 h 62"/>
                <a:gd name="T14" fmla="*/ 8 w 32"/>
                <a:gd name="T15" fmla="*/ 13 h 62"/>
                <a:gd name="T16" fmla="*/ 24 w 32"/>
                <a:gd name="T17" fmla="*/ 34 h 62"/>
                <a:gd name="T18" fmla="*/ 24 w 32"/>
                <a:gd name="T19" fmla="*/ 5 h 62"/>
                <a:gd name="T20" fmla="*/ 31 w 32"/>
                <a:gd name="T21" fmla="*/ 0 h 62"/>
                <a:gd name="T22" fmla="*/ 31 w 32"/>
                <a:gd name="T23" fmla="*/ 0 h 62"/>
                <a:gd name="T24" fmla="*/ 31 w 32"/>
                <a:gd name="T25" fmla="*/ 0 h 6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32"/>
                <a:gd name="T40" fmla="*/ 0 h 62"/>
                <a:gd name="T41" fmla="*/ 32 w 32"/>
                <a:gd name="T42" fmla="*/ 62 h 6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32" h="62">
                  <a:moveTo>
                    <a:pt x="31" y="0"/>
                  </a:moveTo>
                  <a:lnTo>
                    <a:pt x="32" y="43"/>
                  </a:lnTo>
                  <a:lnTo>
                    <a:pt x="23" y="49"/>
                  </a:lnTo>
                  <a:lnTo>
                    <a:pt x="8" y="28"/>
                  </a:lnTo>
                  <a:lnTo>
                    <a:pt x="8" y="57"/>
                  </a:lnTo>
                  <a:lnTo>
                    <a:pt x="0" y="62"/>
                  </a:lnTo>
                  <a:lnTo>
                    <a:pt x="0" y="18"/>
                  </a:lnTo>
                  <a:lnTo>
                    <a:pt x="8" y="13"/>
                  </a:lnTo>
                  <a:lnTo>
                    <a:pt x="24" y="34"/>
                  </a:lnTo>
                  <a:lnTo>
                    <a:pt x="24" y="5"/>
                  </a:lnTo>
                  <a:lnTo>
                    <a:pt x="3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81664" name="Freeform 421"/>
            <p:cNvSpPr>
              <a:spLocks noChangeAspect="1"/>
            </p:cNvSpPr>
            <p:nvPr/>
          </p:nvSpPr>
          <p:spPr bwMode="auto">
            <a:xfrm>
              <a:off x="834" y="2502"/>
              <a:ext cx="32" cy="60"/>
            </a:xfrm>
            <a:custGeom>
              <a:avLst/>
              <a:gdLst>
                <a:gd name="T0" fmla="*/ 32 w 48"/>
                <a:gd name="T1" fmla="*/ 0 h 89"/>
                <a:gd name="T2" fmla="*/ 32 w 48"/>
                <a:gd name="T3" fmla="*/ 27 h 89"/>
                <a:gd name="T4" fmla="*/ 28 w 48"/>
                <a:gd name="T5" fmla="*/ 42 h 89"/>
                <a:gd name="T6" fmla="*/ 16 w 48"/>
                <a:gd name="T7" fmla="*/ 54 h 89"/>
                <a:gd name="T8" fmla="*/ 0 w 48"/>
                <a:gd name="T9" fmla="*/ 46 h 89"/>
                <a:gd name="T10" fmla="*/ 0 w 48"/>
                <a:gd name="T11" fmla="*/ 19 h 89"/>
                <a:gd name="T12" fmla="*/ 8 w 48"/>
                <a:gd name="T13" fmla="*/ 14 h 89"/>
                <a:gd name="T14" fmla="*/ 8 w 48"/>
                <a:gd name="T15" fmla="*/ 41 h 89"/>
                <a:gd name="T16" fmla="*/ 9 w 48"/>
                <a:gd name="T17" fmla="*/ 47 h 89"/>
                <a:gd name="T18" fmla="*/ 16 w 48"/>
                <a:gd name="T19" fmla="*/ 46 h 89"/>
                <a:gd name="T20" fmla="*/ 22 w 48"/>
                <a:gd name="T21" fmla="*/ 40 h 89"/>
                <a:gd name="T22" fmla="*/ 24 w 48"/>
                <a:gd name="T23" fmla="*/ 32 h 89"/>
                <a:gd name="T24" fmla="*/ 23 w 48"/>
                <a:gd name="T25" fmla="*/ 5 h 89"/>
                <a:gd name="T26" fmla="*/ 32 w 48"/>
                <a:gd name="T27" fmla="*/ 0 h 89"/>
                <a:gd name="T28" fmla="*/ 32 w 48"/>
                <a:gd name="T29" fmla="*/ 0 h 8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48"/>
                <a:gd name="T46" fmla="*/ 0 h 89"/>
                <a:gd name="T47" fmla="*/ 48 w 48"/>
                <a:gd name="T48" fmla="*/ 89 h 8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48" h="89">
                  <a:moveTo>
                    <a:pt x="48" y="0"/>
                  </a:moveTo>
                  <a:cubicBezTo>
                    <a:pt x="48" y="40"/>
                    <a:pt x="48" y="40"/>
                    <a:pt x="48" y="40"/>
                  </a:cubicBezTo>
                  <a:cubicBezTo>
                    <a:pt x="48" y="49"/>
                    <a:pt x="46" y="56"/>
                    <a:pt x="42" y="63"/>
                  </a:cubicBezTo>
                  <a:cubicBezTo>
                    <a:pt x="38" y="70"/>
                    <a:pt x="32" y="76"/>
                    <a:pt x="24" y="80"/>
                  </a:cubicBezTo>
                  <a:cubicBezTo>
                    <a:pt x="8" y="89"/>
                    <a:pt x="0" y="85"/>
                    <a:pt x="0" y="68"/>
                  </a:cubicBezTo>
                  <a:cubicBezTo>
                    <a:pt x="0" y="28"/>
                    <a:pt x="0" y="28"/>
                    <a:pt x="0" y="28"/>
                  </a:cubicBezTo>
                  <a:cubicBezTo>
                    <a:pt x="12" y="21"/>
                    <a:pt x="12" y="21"/>
                    <a:pt x="12" y="21"/>
                  </a:cubicBezTo>
                  <a:cubicBezTo>
                    <a:pt x="12" y="61"/>
                    <a:pt x="12" y="61"/>
                    <a:pt x="12" y="61"/>
                  </a:cubicBezTo>
                  <a:cubicBezTo>
                    <a:pt x="12" y="65"/>
                    <a:pt x="13" y="68"/>
                    <a:pt x="14" y="69"/>
                  </a:cubicBezTo>
                  <a:cubicBezTo>
                    <a:pt x="16" y="71"/>
                    <a:pt x="19" y="71"/>
                    <a:pt x="24" y="68"/>
                  </a:cubicBezTo>
                  <a:cubicBezTo>
                    <a:pt x="28" y="66"/>
                    <a:pt x="31" y="63"/>
                    <a:pt x="33" y="59"/>
                  </a:cubicBezTo>
                  <a:cubicBezTo>
                    <a:pt x="35" y="56"/>
                    <a:pt x="36" y="52"/>
                    <a:pt x="36" y="47"/>
                  </a:cubicBezTo>
                  <a:cubicBezTo>
                    <a:pt x="35" y="7"/>
                    <a:pt x="35" y="7"/>
                    <a:pt x="35" y="7"/>
                  </a:cubicBezTo>
                  <a:cubicBezTo>
                    <a:pt x="48" y="0"/>
                    <a:pt x="48" y="0"/>
                    <a:pt x="48" y="0"/>
                  </a:cubicBezTo>
                  <a:cubicBezTo>
                    <a:pt x="48" y="0"/>
                    <a:pt x="48" y="0"/>
                    <a:pt x="48"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81665" name="Freeform 422"/>
            <p:cNvSpPr>
              <a:spLocks noChangeAspect="1" noEditPoints="1"/>
            </p:cNvSpPr>
            <p:nvPr/>
          </p:nvSpPr>
          <p:spPr bwMode="auto">
            <a:xfrm>
              <a:off x="569" y="2334"/>
              <a:ext cx="34" cy="51"/>
            </a:xfrm>
            <a:custGeom>
              <a:avLst/>
              <a:gdLst>
                <a:gd name="T0" fmla="*/ 6 w 51"/>
                <a:gd name="T1" fmla="*/ 5 h 75"/>
                <a:gd name="T2" fmla="*/ 17 w 51"/>
                <a:gd name="T3" fmla="*/ 0 h 75"/>
                <a:gd name="T4" fmla="*/ 29 w 51"/>
                <a:gd name="T5" fmla="*/ 5 h 75"/>
                <a:gd name="T6" fmla="*/ 34 w 51"/>
                <a:gd name="T7" fmla="*/ 26 h 75"/>
                <a:gd name="T8" fmla="*/ 29 w 51"/>
                <a:gd name="T9" fmla="*/ 46 h 75"/>
                <a:gd name="T10" fmla="*/ 17 w 51"/>
                <a:gd name="T11" fmla="*/ 51 h 75"/>
                <a:gd name="T12" fmla="*/ 6 w 51"/>
                <a:gd name="T13" fmla="*/ 46 h 75"/>
                <a:gd name="T14" fmla="*/ 0 w 51"/>
                <a:gd name="T15" fmla="*/ 26 h 75"/>
                <a:gd name="T16" fmla="*/ 6 w 51"/>
                <a:gd name="T17" fmla="*/ 5 h 75"/>
                <a:gd name="T18" fmla="*/ 6 w 51"/>
                <a:gd name="T19" fmla="*/ 5 h 75"/>
                <a:gd name="T20" fmla="*/ 23 w 51"/>
                <a:gd name="T21" fmla="*/ 26 h 75"/>
                <a:gd name="T22" fmla="*/ 17 w 51"/>
                <a:gd name="T23" fmla="*/ 11 h 75"/>
                <a:gd name="T24" fmla="*/ 12 w 51"/>
                <a:gd name="T25" fmla="*/ 16 h 75"/>
                <a:gd name="T26" fmla="*/ 11 w 51"/>
                <a:gd name="T27" fmla="*/ 26 h 75"/>
                <a:gd name="T28" fmla="*/ 17 w 51"/>
                <a:gd name="T29" fmla="*/ 40 h 75"/>
                <a:gd name="T30" fmla="*/ 23 w 51"/>
                <a:gd name="T31" fmla="*/ 26 h 75"/>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51"/>
                <a:gd name="T49" fmla="*/ 0 h 75"/>
                <a:gd name="T50" fmla="*/ 51 w 51"/>
                <a:gd name="T51" fmla="*/ 75 h 75"/>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51" h="75">
                  <a:moveTo>
                    <a:pt x="9" y="8"/>
                  </a:moveTo>
                  <a:cubicBezTo>
                    <a:pt x="14" y="3"/>
                    <a:pt x="19" y="0"/>
                    <a:pt x="26" y="0"/>
                  </a:cubicBezTo>
                  <a:cubicBezTo>
                    <a:pt x="32" y="0"/>
                    <a:pt x="38" y="3"/>
                    <a:pt x="43" y="8"/>
                  </a:cubicBezTo>
                  <a:cubicBezTo>
                    <a:pt x="49" y="15"/>
                    <a:pt x="51" y="25"/>
                    <a:pt x="51" y="38"/>
                  </a:cubicBezTo>
                  <a:cubicBezTo>
                    <a:pt x="51" y="51"/>
                    <a:pt x="49" y="60"/>
                    <a:pt x="43" y="67"/>
                  </a:cubicBezTo>
                  <a:cubicBezTo>
                    <a:pt x="38" y="73"/>
                    <a:pt x="32" y="75"/>
                    <a:pt x="26" y="75"/>
                  </a:cubicBezTo>
                  <a:cubicBezTo>
                    <a:pt x="19" y="75"/>
                    <a:pt x="14" y="73"/>
                    <a:pt x="9" y="67"/>
                  </a:cubicBezTo>
                  <a:cubicBezTo>
                    <a:pt x="3" y="60"/>
                    <a:pt x="0" y="51"/>
                    <a:pt x="0" y="38"/>
                  </a:cubicBezTo>
                  <a:cubicBezTo>
                    <a:pt x="0" y="25"/>
                    <a:pt x="3" y="15"/>
                    <a:pt x="9" y="8"/>
                  </a:cubicBezTo>
                  <a:cubicBezTo>
                    <a:pt x="9" y="8"/>
                    <a:pt x="9" y="8"/>
                    <a:pt x="9" y="8"/>
                  </a:cubicBezTo>
                  <a:close/>
                  <a:moveTo>
                    <a:pt x="35" y="38"/>
                  </a:moveTo>
                  <a:cubicBezTo>
                    <a:pt x="35" y="23"/>
                    <a:pt x="32" y="16"/>
                    <a:pt x="26" y="16"/>
                  </a:cubicBezTo>
                  <a:cubicBezTo>
                    <a:pt x="22" y="16"/>
                    <a:pt x="19" y="19"/>
                    <a:pt x="18" y="24"/>
                  </a:cubicBezTo>
                  <a:cubicBezTo>
                    <a:pt x="17" y="27"/>
                    <a:pt x="17" y="32"/>
                    <a:pt x="17" y="38"/>
                  </a:cubicBezTo>
                  <a:cubicBezTo>
                    <a:pt x="17" y="52"/>
                    <a:pt x="20" y="59"/>
                    <a:pt x="26" y="59"/>
                  </a:cubicBezTo>
                  <a:cubicBezTo>
                    <a:pt x="32" y="59"/>
                    <a:pt x="35" y="52"/>
                    <a:pt x="35" y="3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81666" name="Freeform 423"/>
            <p:cNvSpPr>
              <a:spLocks noChangeAspect="1"/>
            </p:cNvSpPr>
            <p:nvPr/>
          </p:nvSpPr>
          <p:spPr bwMode="auto">
            <a:xfrm>
              <a:off x="609" y="2335"/>
              <a:ext cx="22" cy="49"/>
            </a:xfrm>
            <a:custGeom>
              <a:avLst/>
              <a:gdLst>
                <a:gd name="T0" fmla="*/ 0 w 32"/>
                <a:gd name="T1" fmla="*/ 11 h 73"/>
                <a:gd name="T2" fmla="*/ 8 w 32"/>
                <a:gd name="T3" fmla="*/ 9 h 73"/>
                <a:gd name="T4" fmla="*/ 12 w 32"/>
                <a:gd name="T5" fmla="*/ 0 h 73"/>
                <a:gd name="T6" fmla="*/ 22 w 32"/>
                <a:gd name="T7" fmla="*/ 0 h 73"/>
                <a:gd name="T8" fmla="*/ 22 w 32"/>
                <a:gd name="T9" fmla="*/ 49 h 73"/>
                <a:gd name="T10" fmla="*/ 10 w 32"/>
                <a:gd name="T11" fmla="*/ 49 h 73"/>
                <a:gd name="T12" fmla="*/ 10 w 32"/>
                <a:gd name="T13" fmla="*/ 21 h 73"/>
                <a:gd name="T14" fmla="*/ 0 w 32"/>
                <a:gd name="T15" fmla="*/ 21 h 73"/>
                <a:gd name="T16" fmla="*/ 0 w 32"/>
                <a:gd name="T17" fmla="*/ 11 h 73"/>
                <a:gd name="T18" fmla="*/ 0 w 32"/>
                <a:gd name="T19" fmla="*/ 11 h 7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2"/>
                <a:gd name="T31" fmla="*/ 0 h 73"/>
                <a:gd name="T32" fmla="*/ 32 w 32"/>
                <a:gd name="T33" fmla="*/ 73 h 7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2" h="73">
                  <a:moveTo>
                    <a:pt x="0" y="16"/>
                  </a:moveTo>
                  <a:cubicBezTo>
                    <a:pt x="5" y="16"/>
                    <a:pt x="9" y="15"/>
                    <a:pt x="12" y="13"/>
                  </a:cubicBezTo>
                  <a:cubicBezTo>
                    <a:pt x="16" y="10"/>
                    <a:pt x="18" y="6"/>
                    <a:pt x="18" y="0"/>
                  </a:cubicBezTo>
                  <a:cubicBezTo>
                    <a:pt x="32" y="0"/>
                    <a:pt x="32" y="0"/>
                    <a:pt x="32" y="0"/>
                  </a:cubicBezTo>
                  <a:cubicBezTo>
                    <a:pt x="32" y="73"/>
                    <a:pt x="32" y="73"/>
                    <a:pt x="32" y="73"/>
                  </a:cubicBezTo>
                  <a:cubicBezTo>
                    <a:pt x="14" y="73"/>
                    <a:pt x="14" y="73"/>
                    <a:pt x="14" y="73"/>
                  </a:cubicBezTo>
                  <a:cubicBezTo>
                    <a:pt x="14" y="31"/>
                    <a:pt x="14" y="31"/>
                    <a:pt x="14" y="31"/>
                  </a:cubicBezTo>
                  <a:cubicBezTo>
                    <a:pt x="0" y="31"/>
                    <a:pt x="0" y="31"/>
                    <a:pt x="0" y="31"/>
                  </a:cubicBezTo>
                  <a:cubicBezTo>
                    <a:pt x="0" y="16"/>
                    <a:pt x="0" y="16"/>
                    <a:pt x="0" y="16"/>
                  </a:cubicBezTo>
                  <a:cubicBezTo>
                    <a:pt x="0" y="16"/>
                    <a:pt x="0" y="16"/>
                    <a:pt x="0" y="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81667" name="Freeform 424"/>
            <p:cNvSpPr>
              <a:spLocks noChangeAspect="1" noEditPoints="1"/>
            </p:cNvSpPr>
            <p:nvPr/>
          </p:nvSpPr>
          <p:spPr bwMode="auto">
            <a:xfrm>
              <a:off x="641" y="2334"/>
              <a:ext cx="35" cy="51"/>
            </a:xfrm>
            <a:custGeom>
              <a:avLst/>
              <a:gdLst>
                <a:gd name="T0" fmla="*/ 6 w 51"/>
                <a:gd name="T1" fmla="*/ 5 h 75"/>
                <a:gd name="T2" fmla="*/ 17 w 51"/>
                <a:gd name="T3" fmla="*/ 0 h 75"/>
                <a:gd name="T4" fmla="*/ 29 w 51"/>
                <a:gd name="T5" fmla="*/ 5 h 75"/>
                <a:gd name="T6" fmla="*/ 35 w 51"/>
                <a:gd name="T7" fmla="*/ 26 h 75"/>
                <a:gd name="T8" fmla="*/ 29 w 51"/>
                <a:gd name="T9" fmla="*/ 46 h 75"/>
                <a:gd name="T10" fmla="*/ 17 w 51"/>
                <a:gd name="T11" fmla="*/ 51 h 75"/>
                <a:gd name="T12" fmla="*/ 6 w 51"/>
                <a:gd name="T13" fmla="*/ 46 h 75"/>
                <a:gd name="T14" fmla="*/ 0 w 51"/>
                <a:gd name="T15" fmla="*/ 26 h 75"/>
                <a:gd name="T16" fmla="*/ 6 w 51"/>
                <a:gd name="T17" fmla="*/ 5 h 75"/>
                <a:gd name="T18" fmla="*/ 6 w 51"/>
                <a:gd name="T19" fmla="*/ 5 h 75"/>
                <a:gd name="T20" fmla="*/ 24 w 51"/>
                <a:gd name="T21" fmla="*/ 26 h 75"/>
                <a:gd name="T22" fmla="*/ 18 w 51"/>
                <a:gd name="T23" fmla="*/ 11 h 75"/>
                <a:gd name="T24" fmla="*/ 12 w 51"/>
                <a:gd name="T25" fmla="*/ 16 h 75"/>
                <a:gd name="T26" fmla="*/ 11 w 51"/>
                <a:gd name="T27" fmla="*/ 26 h 75"/>
                <a:gd name="T28" fmla="*/ 17 w 51"/>
                <a:gd name="T29" fmla="*/ 40 h 75"/>
                <a:gd name="T30" fmla="*/ 24 w 51"/>
                <a:gd name="T31" fmla="*/ 26 h 75"/>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51"/>
                <a:gd name="T49" fmla="*/ 0 h 75"/>
                <a:gd name="T50" fmla="*/ 51 w 51"/>
                <a:gd name="T51" fmla="*/ 75 h 75"/>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51" h="75">
                  <a:moveTo>
                    <a:pt x="9" y="8"/>
                  </a:moveTo>
                  <a:cubicBezTo>
                    <a:pt x="13" y="3"/>
                    <a:pt x="19" y="0"/>
                    <a:pt x="25" y="0"/>
                  </a:cubicBezTo>
                  <a:cubicBezTo>
                    <a:pt x="32" y="0"/>
                    <a:pt x="38" y="3"/>
                    <a:pt x="42" y="8"/>
                  </a:cubicBezTo>
                  <a:cubicBezTo>
                    <a:pt x="48" y="15"/>
                    <a:pt x="51" y="25"/>
                    <a:pt x="51" y="38"/>
                  </a:cubicBezTo>
                  <a:cubicBezTo>
                    <a:pt x="51" y="51"/>
                    <a:pt x="48" y="60"/>
                    <a:pt x="42" y="67"/>
                  </a:cubicBezTo>
                  <a:cubicBezTo>
                    <a:pt x="38" y="73"/>
                    <a:pt x="32" y="75"/>
                    <a:pt x="25" y="75"/>
                  </a:cubicBezTo>
                  <a:cubicBezTo>
                    <a:pt x="19" y="75"/>
                    <a:pt x="13" y="73"/>
                    <a:pt x="9" y="67"/>
                  </a:cubicBezTo>
                  <a:cubicBezTo>
                    <a:pt x="3" y="60"/>
                    <a:pt x="0" y="51"/>
                    <a:pt x="0" y="38"/>
                  </a:cubicBezTo>
                  <a:cubicBezTo>
                    <a:pt x="0" y="25"/>
                    <a:pt x="3" y="15"/>
                    <a:pt x="9" y="8"/>
                  </a:cubicBezTo>
                  <a:cubicBezTo>
                    <a:pt x="9" y="8"/>
                    <a:pt x="9" y="8"/>
                    <a:pt x="9" y="8"/>
                  </a:cubicBezTo>
                  <a:close/>
                  <a:moveTo>
                    <a:pt x="35" y="38"/>
                  </a:moveTo>
                  <a:cubicBezTo>
                    <a:pt x="35" y="23"/>
                    <a:pt x="32" y="16"/>
                    <a:pt x="26" y="16"/>
                  </a:cubicBezTo>
                  <a:cubicBezTo>
                    <a:pt x="22" y="16"/>
                    <a:pt x="19" y="19"/>
                    <a:pt x="18" y="24"/>
                  </a:cubicBezTo>
                  <a:cubicBezTo>
                    <a:pt x="17" y="27"/>
                    <a:pt x="16" y="32"/>
                    <a:pt x="16" y="38"/>
                  </a:cubicBezTo>
                  <a:cubicBezTo>
                    <a:pt x="16" y="52"/>
                    <a:pt x="19" y="59"/>
                    <a:pt x="25" y="59"/>
                  </a:cubicBezTo>
                  <a:cubicBezTo>
                    <a:pt x="32" y="59"/>
                    <a:pt x="35" y="52"/>
                    <a:pt x="35" y="3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81668" name="Freeform 425"/>
            <p:cNvSpPr>
              <a:spLocks noChangeAspect="1"/>
            </p:cNvSpPr>
            <p:nvPr/>
          </p:nvSpPr>
          <p:spPr bwMode="auto">
            <a:xfrm>
              <a:off x="682" y="2335"/>
              <a:ext cx="22" cy="49"/>
            </a:xfrm>
            <a:custGeom>
              <a:avLst/>
              <a:gdLst>
                <a:gd name="T0" fmla="*/ 0 w 32"/>
                <a:gd name="T1" fmla="*/ 11 h 73"/>
                <a:gd name="T2" fmla="*/ 8 w 32"/>
                <a:gd name="T3" fmla="*/ 9 h 73"/>
                <a:gd name="T4" fmla="*/ 12 w 32"/>
                <a:gd name="T5" fmla="*/ 0 h 73"/>
                <a:gd name="T6" fmla="*/ 22 w 32"/>
                <a:gd name="T7" fmla="*/ 0 h 73"/>
                <a:gd name="T8" fmla="*/ 22 w 32"/>
                <a:gd name="T9" fmla="*/ 49 h 73"/>
                <a:gd name="T10" fmla="*/ 10 w 32"/>
                <a:gd name="T11" fmla="*/ 49 h 73"/>
                <a:gd name="T12" fmla="*/ 10 w 32"/>
                <a:gd name="T13" fmla="*/ 21 h 73"/>
                <a:gd name="T14" fmla="*/ 0 w 32"/>
                <a:gd name="T15" fmla="*/ 21 h 73"/>
                <a:gd name="T16" fmla="*/ 0 w 32"/>
                <a:gd name="T17" fmla="*/ 11 h 73"/>
                <a:gd name="T18" fmla="*/ 0 w 32"/>
                <a:gd name="T19" fmla="*/ 11 h 7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2"/>
                <a:gd name="T31" fmla="*/ 0 h 73"/>
                <a:gd name="T32" fmla="*/ 32 w 32"/>
                <a:gd name="T33" fmla="*/ 73 h 7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2" h="73">
                  <a:moveTo>
                    <a:pt x="0" y="16"/>
                  </a:moveTo>
                  <a:cubicBezTo>
                    <a:pt x="5" y="16"/>
                    <a:pt x="9" y="15"/>
                    <a:pt x="12" y="13"/>
                  </a:cubicBezTo>
                  <a:cubicBezTo>
                    <a:pt x="16" y="10"/>
                    <a:pt x="18" y="6"/>
                    <a:pt x="18" y="0"/>
                  </a:cubicBezTo>
                  <a:cubicBezTo>
                    <a:pt x="32" y="0"/>
                    <a:pt x="32" y="0"/>
                    <a:pt x="32" y="0"/>
                  </a:cubicBezTo>
                  <a:cubicBezTo>
                    <a:pt x="32" y="73"/>
                    <a:pt x="32" y="73"/>
                    <a:pt x="32" y="73"/>
                  </a:cubicBezTo>
                  <a:cubicBezTo>
                    <a:pt x="14" y="73"/>
                    <a:pt x="14" y="73"/>
                    <a:pt x="14" y="73"/>
                  </a:cubicBezTo>
                  <a:cubicBezTo>
                    <a:pt x="14" y="31"/>
                    <a:pt x="14" y="31"/>
                    <a:pt x="14" y="31"/>
                  </a:cubicBezTo>
                  <a:cubicBezTo>
                    <a:pt x="0" y="31"/>
                    <a:pt x="0" y="31"/>
                    <a:pt x="0" y="31"/>
                  </a:cubicBezTo>
                  <a:cubicBezTo>
                    <a:pt x="0" y="16"/>
                    <a:pt x="0" y="16"/>
                    <a:pt x="0" y="16"/>
                  </a:cubicBezTo>
                  <a:cubicBezTo>
                    <a:pt x="0" y="16"/>
                    <a:pt x="0" y="16"/>
                    <a:pt x="0" y="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81669" name="Freeform 426"/>
            <p:cNvSpPr>
              <a:spLocks noChangeAspect="1"/>
            </p:cNvSpPr>
            <p:nvPr/>
          </p:nvSpPr>
          <p:spPr bwMode="auto">
            <a:xfrm>
              <a:off x="718" y="2335"/>
              <a:ext cx="22" cy="49"/>
            </a:xfrm>
            <a:custGeom>
              <a:avLst/>
              <a:gdLst>
                <a:gd name="T0" fmla="*/ 0 w 32"/>
                <a:gd name="T1" fmla="*/ 11 h 73"/>
                <a:gd name="T2" fmla="*/ 8 w 32"/>
                <a:gd name="T3" fmla="*/ 9 h 73"/>
                <a:gd name="T4" fmla="*/ 12 w 32"/>
                <a:gd name="T5" fmla="*/ 0 h 73"/>
                <a:gd name="T6" fmla="*/ 22 w 32"/>
                <a:gd name="T7" fmla="*/ 0 h 73"/>
                <a:gd name="T8" fmla="*/ 22 w 32"/>
                <a:gd name="T9" fmla="*/ 49 h 73"/>
                <a:gd name="T10" fmla="*/ 10 w 32"/>
                <a:gd name="T11" fmla="*/ 49 h 73"/>
                <a:gd name="T12" fmla="*/ 10 w 32"/>
                <a:gd name="T13" fmla="*/ 21 h 73"/>
                <a:gd name="T14" fmla="*/ 0 w 32"/>
                <a:gd name="T15" fmla="*/ 21 h 73"/>
                <a:gd name="T16" fmla="*/ 0 w 32"/>
                <a:gd name="T17" fmla="*/ 11 h 73"/>
                <a:gd name="T18" fmla="*/ 0 w 32"/>
                <a:gd name="T19" fmla="*/ 11 h 7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2"/>
                <a:gd name="T31" fmla="*/ 0 h 73"/>
                <a:gd name="T32" fmla="*/ 32 w 32"/>
                <a:gd name="T33" fmla="*/ 73 h 7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2" h="73">
                  <a:moveTo>
                    <a:pt x="0" y="16"/>
                  </a:moveTo>
                  <a:cubicBezTo>
                    <a:pt x="5" y="16"/>
                    <a:pt x="9" y="15"/>
                    <a:pt x="12" y="13"/>
                  </a:cubicBezTo>
                  <a:cubicBezTo>
                    <a:pt x="16" y="10"/>
                    <a:pt x="18" y="6"/>
                    <a:pt x="18" y="0"/>
                  </a:cubicBezTo>
                  <a:cubicBezTo>
                    <a:pt x="32" y="0"/>
                    <a:pt x="32" y="0"/>
                    <a:pt x="32" y="0"/>
                  </a:cubicBezTo>
                  <a:cubicBezTo>
                    <a:pt x="32" y="73"/>
                    <a:pt x="32" y="73"/>
                    <a:pt x="32" y="73"/>
                  </a:cubicBezTo>
                  <a:cubicBezTo>
                    <a:pt x="14" y="73"/>
                    <a:pt x="14" y="73"/>
                    <a:pt x="14" y="73"/>
                  </a:cubicBezTo>
                  <a:cubicBezTo>
                    <a:pt x="14" y="31"/>
                    <a:pt x="14" y="31"/>
                    <a:pt x="14" y="31"/>
                  </a:cubicBezTo>
                  <a:cubicBezTo>
                    <a:pt x="0" y="31"/>
                    <a:pt x="0" y="31"/>
                    <a:pt x="0" y="31"/>
                  </a:cubicBezTo>
                  <a:cubicBezTo>
                    <a:pt x="0" y="16"/>
                    <a:pt x="0" y="16"/>
                    <a:pt x="0" y="16"/>
                  </a:cubicBezTo>
                  <a:cubicBezTo>
                    <a:pt x="0" y="16"/>
                    <a:pt x="0" y="16"/>
                    <a:pt x="0" y="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81670" name="Freeform 427"/>
            <p:cNvSpPr>
              <a:spLocks noChangeAspect="1" noEditPoints="1"/>
            </p:cNvSpPr>
            <p:nvPr/>
          </p:nvSpPr>
          <p:spPr bwMode="auto">
            <a:xfrm>
              <a:off x="550" y="2304"/>
              <a:ext cx="209" cy="205"/>
            </a:xfrm>
            <a:custGeom>
              <a:avLst/>
              <a:gdLst>
                <a:gd name="T0" fmla="*/ 0 w 308"/>
                <a:gd name="T1" fmla="*/ 205 h 303"/>
                <a:gd name="T2" fmla="*/ 0 w 308"/>
                <a:gd name="T3" fmla="*/ 0 h 303"/>
                <a:gd name="T4" fmla="*/ 91 w 308"/>
                <a:gd name="T5" fmla="*/ 0 h 303"/>
                <a:gd name="T6" fmla="*/ 107 w 308"/>
                <a:gd name="T7" fmla="*/ 0 h 303"/>
                <a:gd name="T8" fmla="*/ 204 w 308"/>
                <a:gd name="T9" fmla="*/ 0 h 303"/>
                <a:gd name="T10" fmla="*/ 209 w 308"/>
                <a:gd name="T11" fmla="*/ 0 h 303"/>
                <a:gd name="T12" fmla="*/ 209 w 308"/>
                <a:gd name="T13" fmla="*/ 205 h 303"/>
                <a:gd name="T14" fmla="*/ 103 w 308"/>
                <a:gd name="T15" fmla="*/ 205 h 303"/>
                <a:gd name="T16" fmla="*/ 95 w 308"/>
                <a:gd name="T17" fmla="*/ 205 h 303"/>
                <a:gd name="T18" fmla="*/ 0 w 308"/>
                <a:gd name="T19" fmla="*/ 205 h 303"/>
                <a:gd name="T20" fmla="*/ 0 w 308"/>
                <a:gd name="T21" fmla="*/ 205 h 303"/>
                <a:gd name="T22" fmla="*/ 199 w 308"/>
                <a:gd name="T23" fmla="*/ 13 h 303"/>
                <a:gd name="T24" fmla="*/ 10 w 308"/>
                <a:gd name="T25" fmla="*/ 13 h 303"/>
                <a:gd name="T26" fmla="*/ 10 w 308"/>
                <a:gd name="T27" fmla="*/ 192 h 303"/>
                <a:gd name="T28" fmla="*/ 199 w 308"/>
                <a:gd name="T29" fmla="*/ 192 h 303"/>
                <a:gd name="T30" fmla="*/ 199 w 308"/>
                <a:gd name="T31" fmla="*/ 13 h 30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308"/>
                <a:gd name="T49" fmla="*/ 0 h 303"/>
                <a:gd name="T50" fmla="*/ 308 w 308"/>
                <a:gd name="T51" fmla="*/ 303 h 303"/>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308" h="303">
                  <a:moveTo>
                    <a:pt x="0" y="303"/>
                  </a:moveTo>
                  <a:cubicBezTo>
                    <a:pt x="0" y="0"/>
                    <a:pt x="0" y="0"/>
                    <a:pt x="0" y="0"/>
                  </a:cubicBezTo>
                  <a:cubicBezTo>
                    <a:pt x="134" y="0"/>
                    <a:pt x="134" y="0"/>
                    <a:pt x="134" y="0"/>
                  </a:cubicBezTo>
                  <a:cubicBezTo>
                    <a:pt x="158" y="0"/>
                    <a:pt x="158" y="0"/>
                    <a:pt x="158" y="0"/>
                  </a:cubicBezTo>
                  <a:cubicBezTo>
                    <a:pt x="301" y="0"/>
                    <a:pt x="301" y="0"/>
                    <a:pt x="301" y="0"/>
                  </a:cubicBezTo>
                  <a:cubicBezTo>
                    <a:pt x="308" y="0"/>
                    <a:pt x="308" y="0"/>
                    <a:pt x="308" y="0"/>
                  </a:cubicBezTo>
                  <a:cubicBezTo>
                    <a:pt x="308" y="303"/>
                    <a:pt x="308" y="303"/>
                    <a:pt x="308" y="303"/>
                  </a:cubicBezTo>
                  <a:cubicBezTo>
                    <a:pt x="152" y="303"/>
                    <a:pt x="152" y="303"/>
                    <a:pt x="152" y="303"/>
                  </a:cubicBezTo>
                  <a:cubicBezTo>
                    <a:pt x="140" y="303"/>
                    <a:pt x="140" y="303"/>
                    <a:pt x="140" y="303"/>
                  </a:cubicBezTo>
                  <a:cubicBezTo>
                    <a:pt x="0" y="303"/>
                    <a:pt x="0" y="303"/>
                    <a:pt x="0" y="303"/>
                  </a:cubicBezTo>
                  <a:cubicBezTo>
                    <a:pt x="0" y="303"/>
                    <a:pt x="0" y="303"/>
                    <a:pt x="0" y="303"/>
                  </a:cubicBezTo>
                  <a:close/>
                  <a:moveTo>
                    <a:pt x="293" y="19"/>
                  </a:moveTo>
                  <a:cubicBezTo>
                    <a:pt x="278" y="19"/>
                    <a:pt x="30" y="19"/>
                    <a:pt x="15" y="19"/>
                  </a:cubicBezTo>
                  <a:cubicBezTo>
                    <a:pt x="15" y="36"/>
                    <a:pt x="15" y="266"/>
                    <a:pt x="15" y="284"/>
                  </a:cubicBezTo>
                  <a:cubicBezTo>
                    <a:pt x="30" y="284"/>
                    <a:pt x="278" y="284"/>
                    <a:pt x="293" y="284"/>
                  </a:cubicBezTo>
                  <a:cubicBezTo>
                    <a:pt x="293" y="266"/>
                    <a:pt x="293" y="36"/>
                    <a:pt x="293" y="1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81671" name="Freeform 428"/>
            <p:cNvSpPr>
              <a:spLocks noChangeAspect="1"/>
            </p:cNvSpPr>
            <p:nvPr/>
          </p:nvSpPr>
          <p:spPr bwMode="auto">
            <a:xfrm>
              <a:off x="752" y="2398"/>
              <a:ext cx="69" cy="17"/>
            </a:xfrm>
            <a:custGeom>
              <a:avLst/>
              <a:gdLst>
                <a:gd name="T0" fmla="*/ 59 w 69"/>
                <a:gd name="T1" fmla="*/ 0 h 17"/>
                <a:gd name="T2" fmla="*/ 69 w 69"/>
                <a:gd name="T3" fmla="*/ 8 h 17"/>
                <a:gd name="T4" fmla="*/ 59 w 69"/>
                <a:gd name="T5" fmla="*/ 17 h 17"/>
                <a:gd name="T6" fmla="*/ 0 w 69"/>
                <a:gd name="T7" fmla="*/ 17 h 17"/>
                <a:gd name="T8" fmla="*/ 0 w 69"/>
                <a:gd name="T9" fmla="*/ 0 h 17"/>
                <a:gd name="T10" fmla="*/ 59 w 69"/>
                <a:gd name="T11" fmla="*/ 0 h 17"/>
                <a:gd name="T12" fmla="*/ 59 w 69"/>
                <a:gd name="T13" fmla="*/ 0 h 17"/>
                <a:gd name="T14" fmla="*/ 59 w 69"/>
                <a:gd name="T15" fmla="*/ 0 h 17"/>
                <a:gd name="T16" fmla="*/ 0 60000 65536"/>
                <a:gd name="T17" fmla="*/ 0 60000 65536"/>
                <a:gd name="T18" fmla="*/ 0 60000 65536"/>
                <a:gd name="T19" fmla="*/ 0 60000 65536"/>
                <a:gd name="T20" fmla="*/ 0 60000 65536"/>
                <a:gd name="T21" fmla="*/ 0 60000 65536"/>
                <a:gd name="T22" fmla="*/ 0 60000 65536"/>
                <a:gd name="T23" fmla="*/ 0 60000 65536"/>
                <a:gd name="T24" fmla="*/ 0 w 69"/>
                <a:gd name="T25" fmla="*/ 0 h 17"/>
                <a:gd name="T26" fmla="*/ 69 w 69"/>
                <a:gd name="T27" fmla="*/ 17 h 1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69" h="17">
                  <a:moveTo>
                    <a:pt x="59" y="0"/>
                  </a:moveTo>
                  <a:lnTo>
                    <a:pt x="69" y="8"/>
                  </a:lnTo>
                  <a:lnTo>
                    <a:pt x="59" y="17"/>
                  </a:lnTo>
                  <a:lnTo>
                    <a:pt x="0" y="17"/>
                  </a:lnTo>
                  <a:lnTo>
                    <a:pt x="0" y="0"/>
                  </a:lnTo>
                  <a:lnTo>
                    <a:pt x="5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81672" name="Freeform 429"/>
            <p:cNvSpPr>
              <a:spLocks noChangeAspect="1"/>
            </p:cNvSpPr>
            <p:nvPr/>
          </p:nvSpPr>
          <p:spPr bwMode="auto">
            <a:xfrm>
              <a:off x="791" y="2373"/>
              <a:ext cx="52" cy="67"/>
            </a:xfrm>
            <a:custGeom>
              <a:avLst/>
              <a:gdLst>
                <a:gd name="T0" fmla="*/ 12 w 52"/>
                <a:gd name="T1" fmla="*/ 0 h 67"/>
                <a:gd name="T2" fmla="*/ 52 w 52"/>
                <a:gd name="T3" fmla="*/ 33 h 67"/>
                <a:gd name="T4" fmla="*/ 12 w 52"/>
                <a:gd name="T5" fmla="*/ 67 h 67"/>
                <a:gd name="T6" fmla="*/ 0 w 52"/>
                <a:gd name="T7" fmla="*/ 57 h 67"/>
                <a:gd name="T8" fmla="*/ 18 w 52"/>
                <a:gd name="T9" fmla="*/ 42 h 67"/>
                <a:gd name="T10" fmla="*/ 28 w 52"/>
                <a:gd name="T11" fmla="*/ 33 h 67"/>
                <a:gd name="T12" fmla="*/ 18 w 52"/>
                <a:gd name="T13" fmla="*/ 25 h 67"/>
                <a:gd name="T14" fmla="*/ 0 w 52"/>
                <a:gd name="T15" fmla="*/ 10 h 67"/>
                <a:gd name="T16" fmla="*/ 12 w 52"/>
                <a:gd name="T17" fmla="*/ 0 h 67"/>
                <a:gd name="T18" fmla="*/ 12 w 52"/>
                <a:gd name="T19" fmla="*/ 0 h 67"/>
                <a:gd name="T20" fmla="*/ 12 w 52"/>
                <a:gd name="T21" fmla="*/ 0 h 6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2"/>
                <a:gd name="T34" fmla="*/ 0 h 67"/>
                <a:gd name="T35" fmla="*/ 52 w 52"/>
                <a:gd name="T36" fmla="*/ 67 h 67"/>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2" h="67">
                  <a:moveTo>
                    <a:pt x="12" y="0"/>
                  </a:moveTo>
                  <a:lnTo>
                    <a:pt x="52" y="33"/>
                  </a:lnTo>
                  <a:lnTo>
                    <a:pt x="12" y="67"/>
                  </a:lnTo>
                  <a:lnTo>
                    <a:pt x="0" y="57"/>
                  </a:lnTo>
                  <a:lnTo>
                    <a:pt x="18" y="42"/>
                  </a:lnTo>
                  <a:lnTo>
                    <a:pt x="28" y="33"/>
                  </a:lnTo>
                  <a:lnTo>
                    <a:pt x="18" y="25"/>
                  </a:lnTo>
                  <a:lnTo>
                    <a:pt x="0" y="10"/>
                  </a:lnTo>
                  <a:lnTo>
                    <a:pt x="1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81673" name="Freeform 430"/>
            <p:cNvSpPr>
              <a:spLocks noChangeAspect="1"/>
            </p:cNvSpPr>
            <p:nvPr/>
          </p:nvSpPr>
          <p:spPr bwMode="auto">
            <a:xfrm>
              <a:off x="453" y="2371"/>
              <a:ext cx="99" cy="75"/>
            </a:xfrm>
            <a:custGeom>
              <a:avLst/>
              <a:gdLst>
                <a:gd name="T0" fmla="*/ 59 w 99"/>
                <a:gd name="T1" fmla="*/ 0 h 75"/>
                <a:gd name="T2" fmla="*/ 46 w 99"/>
                <a:gd name="T3" fmla="*/ 10 h 75"/>
                <a:gd name="T4" fmla="*/ 66 w 99"/>
                <a:gd name="T5" fmla="*/ 28 h 75"/>
                <a:gd name="T6" fmla="*/ 0 w 99"/>
                <a:gd name="T7" fmla="*/ 27 h 75"/>
                <a:gd name="T8" fmla="*/ 0 w 99"/>
                <a:gd name="T9" fmla="*/ 46 h 75"/>
                <a:gd name="T10" fmla="*/ 66 w 99"/>
                <a:gd name="T11" fmla="*/ 46 h 75"/>
                <a:gd name="T12" fmla="*/ 45 w 99"/>
                <a:gd name="T13" fmla="*/ 63 h 75"/>
                <a:gd name="T14" fmla="*/ 59 w 99"/>
                <a:gd name="T15" fmla="*/ 75 h 75"/>
                <a:gd name="T16" fmla="*/ 99 w 99"/>
                <a:gd name="T17" fmla="*/ 42 h 75"/>
                <a:gd name="T18" fmla="*/ 99 w 99"/>
                <a:gd name="T19" fmla="*/ 33 h 75"/>
                <a:gd name="T20" fmla="*/ 59 w 99"/>
                <a:gd name="T21" fmla="*/ 0 h 75"/>
                <a:gd name="T22" fmla="*/ 59 w 99"/>
                <a:gd name="T23" fmla="*/ 0 h 75"/>
                <a:gd name="T24" fmla="*/ 59 w 99"/>
                <a:gd name="T25" fmla="*/ 0 h 7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9"/>
                <a:gd name="T40" fmla="*/ 0 h 75"/>
                <a:gd name="T41" fmla="*/ 99 w 99"/>
                <a:gd name="T42" fmla="*/ 75 h 7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9" h="75">
                  <a:moveTo>
                    <a:pt x="59" y="0"/>
                  </a:moveTo>
                  <a:lnTo>
                    <a:pt x="46" y="10"/>
                  </a:lnTo>
                  <a:lnTo>
                    <a:pt x="66" y="28"/>
                  </a:lnTo>
                  <a:lnTo>
                    <a:pt x="0" y="27"/>
                  </a:lnTo>
                  <a:lnTo>
                    <a:pt x="0" y="46"/>
                  </a:lnTo>
                  <a:lnTo>
                    <a:pt x="66" y="46"/>
                  </a:lnTo>
                  <a:lnTo>
                    <a:pt x="45" y="63"/>
                  </a:lnTo>
                  <a:lnTo>
                    <a:pt x="59" y="75"/>
                  </a:lnTo>
                  <a:lnTo>
                    <a:pt x="99" y="42"/>
                  </a:lnTo>
                  <a:lnTo>
                    <a:pt x="99" y="33"/>
                  </a:lnTo>
                  <a:lnTo>
                    <a:pt x="5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81674" name="Rectangle 431"/>
            <p:cNvSpPr>
              <a:spLocks noChangeAspect="1" noChangeArrowheads="1"/>
            </p:cNvSpPr>
            <p:nvPr/>
          </p:nvSpPr>
          <p:spPr bwMode="auto">
            <a:xfrm>
              <a:off x="570" y="2400"/>
              <a:ext cx="33" cy="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81675" name="Freeform 432"/>
            <p:cNvSpPr>
              <a:spLocks noChangeAspect="1"/>
            </p:cNvSpPr>
            <p:nvPr/>
          </p:nvSpPr>
          <p:spPr bwMode="auto">
            <a:xfrm>
              <a:off x="570" y="2400"/>
              <a:ext cx="33" cy="12"/>
            </a:xfrm>
            <a:custGeom>
              <a:avLst/>
              <a:gdLst>
                <a:gd name="T0" fmla="*/ 0 w 33"/>
                <a:gd name="T1" fmla="*/ 12 h 12"/>
                <a:gd name="T2" fmla="*/ 33 w 33"/>
                <a:gd name="T3" fmla="*/ 12 h 12"/>
                <a:gd name="T4" fmla="*/ 33 w 33"/>
                <a:gd name="T5" fmla="*/ 0 h 12"/>
                <a:gd name="T6" fmla="*/ 0 w 33"/>
                <a:gd name="T7" fmla="*/ 0 h 12"/>
                <a:gd name="T8" fmla="*/ 0 60000 65536"/>
                <a:gd name="T9" fmla="*/ 0 60000 65536"/>
                <a:gd name="T10" fmla="*/ 0 60000 65536"/>
                <a:gd name="T11" fmla="*/ 0 60000 65536"/>
                <a:gd name="T12" fmla="*/ 0 w 33"/>
                <a:gd name="T13" fmla="*/ 0 h 12"/>
                <a:gd name="T14" fmla="*/ 33 w 33"/>
                <a:gd name="T15" fmla="*/ 12 h 12"/>
              </a:gdLst>
              <a:ahLst/>
              <a:cxnLst>
                <a:cxn ang="T8">
                  <a:pos x="T0" y="T1"/>
                </a:cxn>
                <a:cxn ang="T9">
                  <a:pos x="T2" y="T3"/>
                </a:cxn>
                <a:cxn ang="T10">
                  <a:pos x="T4" y="T5"/>
                </a:cxn>
                <a:cxn ang="T11">
                  <a:pos x="T6" y="T7"/>
                </a:cxn>
              </a:cxnLst>
              <a:rect l="T12" t="T13" r="T14" b="T15"/>
              <a:pathLst>
                <a:path w="33" h="12">
                  <a:moveTo>
                    <a:pt x="0" y="12"/>
                  </a:moveTo>
                  <a:lnTo>
                    <a:pt x="33" y="12"/>
                  </a:lnTo>
                  <a:lnTo>
                    <a:pt x="33"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81676" name="Rectangle 433"/>
            <p:cNvSpPr>
              <a:spLocks noChangeAspect="1" noChangeArrowheads="1"/>
            </p:cNvSpPr>
            <p:nvPr/>
          </p:nvSpPr>
          <p:spPr bwMode="auto">
            <a:xfrm>
              <a:off x="615" y="2400"/>
              <a:ext cx="33" cy="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81677" name="Freeform 434"/>
            <p:cNvSpPr>
              <a:spLocks noChangeAspect="1"/>
            </p:cNvSpPr>
            <p:nvPr/>
          </p:nvSpPr>
          <p:spPr bwMode="auto">
            <a:xfrm>
              <a:off x="615" y="2400"/>
              <a:ext cx="33" cy="12"/>
            </a:xfrm>
            <a:custGeom>
              <a:avLst/>
              <a:gdLst>
                <a:gd name="T0" fmla="*/ 0 w 33"/>
                <a:gd name="T1" fmla="*/ 12 h 12"/>
                <a:gd name="T2" fmla="*/ 33 w 33"/>
                <a:gd name="T3" fmla="*/ 12 h 12"/>
                <a:gd name="T4" fmla="*/ 33 w 33"/>
                <a:gd name="T5" fmla="*/ 0 h 12"/>
                <a:gd name="T6" fmla="*/ 0 w 33"/>
                <a:gd name="T7" fmla="*/ 0 h 12"/>
                <a:gd name="T8" fmla="*/ 0 60000 65536"/>
                <a:gd name="T9" fmla="*/ 0 60000 65536"/>
                <a:gd name="T10" fmla="*/ 0 60000 65536"/>
                <a:gd name="T11" fmla="*/ 0 60000 65536"/>
                <a:gd name="T12" fmla="*/ 0 w 33"/>
                <a:gd name="T13" fmla="*/ 0 h 12"/>
                <a:gd name="T14" fmla="*/ 33 w 33"/>
                <a:gd name="T15" fmla="*/ 12 h 12"/>
              </a:gdLst>
              <a:ahLst/>
              <a:cxnLst>
                <a:cxn ang="T8">
                  <a:pos x="T0" y="T1"/>
                </a:cxn>
                <a:cxn ang="T9">
                  <a:pos x="T2" y="T3"/>
                </a:cxn>
                <a:cxn ang="T10">
                  <a:pos x="T4" y="T5"/>
                </a:cxn>
                <a:cxn ang="T11">
                  <a:pos x="T6" y="T7"/>
                </a:cxn>
              </a:cxnLst>
              <a:rect l="T12" t="T13" r="T14" b="T15"/>
              <a:pathLst>
                <a:path w="33" h="12">
                  <a:moveTo>
                    <a:pt x="0" y="12"/>
                  </a:moveTo>
                  <a:lnTo>
                    <a:pt x="33" y="12"/>
                  </a:lnTo>
                  <a:lnTo>
                    <a:pt x="33"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81678" name="Rectangle 435"/>
            <p:cNvSpPr>
              <a:spLocks noChangeAspect="1" noChangeArrowheads="1"/>
            </p:cNvSpPr>
            <p:nvPr/>
          </p:nvSpPr>
          <p:spPr bwMode="auto">
            <a:xfrm>
              <a:off x="661" y="2400"/>
              <a:ext cx="32" cy="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81679" name="Freeform 436"/>
            <p:cNvSpPr>
              <a:spLocks noChangeAspect="1"/>
            </p:cNvSpPr>
            <p:nvPr/>
          </p:nvSpPr>
          <p:spPr bwMode="auto">
            <a:xfrm>
              <a:off x="661" y="2400"/>
              <a:ext cx="32" cy="12"/>
            </a:xfrm>
            <a:custGeom>
              <a:avLst/>
              <a:gdLst>
                <a:gd name="T0" fmla="*/ 0 w 32"/>
                <a:gd name="T1" fmla="*/ 12 h 12"/>
                <a:gd name="T2" fmla="*/ 32 w 32"/>
                <a:gd name="T3" fmla="*/ 12 h 12"/>
                <a:gd name="T4" fmla="*/ 32 w 32"/>
                <a:gd name="T5" fmla="*/ 0 h 12"/>
                <a:gd name="T6" fmla="*/ 0 w 32"/>
                <a:gd name="T7" fmla="*/ 0 h 12"/>
                <a:gd name="T8" fmla="*/ 0 60000 65536"/>
                <a:gd name="T9" fmla="*/ 0 60000 65536"/>
                <a:gd name="T10" fmla="*/ 0 60000 65536"/>
                <a:gd name="T11" fmla="*/ 0 60000 65536"/>
                <a:gd name="T12" fmla="*/ 0 w 32"/>
                <a:gd name="T13" fmla="*/ 0 h 12"/>
                <a:gd name="T14" fmla="*/ 32 w 32"/>
                <a:gd name="T15" fmla="*/ 12 h 12"/>
              </a:gdLst>
              <a:ahLst/>
              <a:cxnLst>
                <a:cxn ang="T8">
                  <a:pos x="T0" y="T1"/>
                </a:cxn>
                <a:cxn ang="T9">
                  <a:pos x="T2" y="T3"/>
                </a:cxn>
                <a:cxn ang="T10">
                  <a:pos x="T4" y="T5"/>
                </a:cxn>
                <a:cxn ang="T11">
                  <a:pos x="T6" y="T7"/>
                </a:cxn>
              </a:cxnLst>
              <a:rect l="T12" t="T13" r="T14" b="T15"/>
              <a:pathLst>
                <a:path w="32" h="12">
                  <a:moveTo>
                    <a:pt x="0" y="12"/>
                  </a:moveTo>
                  <a:lnTo>
                    <a:pt x="32" y="12"/>
                  </a:lnTo>
                  <a:lnTo>
                    <a:pt x="32"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81680" name="Rectangle 437"/>
            <p:cNvSpPr>
              <a:spLocks noChangeAspect="1" noChangeArrowheads="1"/>
            </p:cNvSpPr>
            <p:nvPr/>
          </p:nvSpPr>
          <p:spPr bwMode="auto">
            <a:xfrm>
              <a:off x="706" y="2400"/>
              <a:ext cx="33" cy="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81681" name="Freeform 438"/>
            <p:cNvSpPr>
              <a:spLocks noChangeAspect="1"/>
            </p:cNvSpPr>
            <p:nvPr/>
          </p:nvSpPr>
          <p:spPr bwMode="auto">
            <a:xfrm>
              <a:off x="706" y="2400"/>
              <a:ext cx="33" cy="12"/>
            </a:xfrm>
            <a:custGeom>
              <a:avLst/>
              <a:gdLst>
                <a:gd name="T0" fmla="*/ 0 w 33"/>
                <a:gd name="T1" fmla="*/ 12 h 12"/>
                <a:gd name="T2" fmla="*/ 33 w 33"/>
                <a:gd name="T3" fmla="*/ 12 h 12"/>
                <a:gd name="T4" fmla="*/ 33 w 33"/>
                <a:gd name="T5" fmla="*/ 0 h 12"/>
                <a:gd name="T6" fmla="*/ 0 w 33"/>
                <a:gd name="T7" fmla="*/ 0 h 12"/>
                <a:gd name="T8" fmla="*/ 0 60000 65536"/>
                <a:gd name="T9" fmla="*/ 0 60000 65536"/>
                <a:gd name="T10" fmla="*/ 0 60000 65536"/>
                <a:gd name="T11" fmla="*/ 0 60000 65536"/>
                <a:gd name="T12" fmla="*/ 0 w 33"/>
                <a:gd name="T13" fmla="*/ 0 h 12"/>
                <a:gd name="T14" fmla="*/ 33 w 33"/>
                <a:gd name="T15" fmla="*/ 12 h 12"/>
              </a:gdLst>
              <a:ahLst/>
              <a:cxnLst>
                <a:cxn ang="T8">
                  <a:pos x="T0" y="T1"/>
                </a:cxn>
                <a:cxn ang="T9">
                  <a:pos x="T2" y="T3"/>
                </a:cxn>
                <a:cxn ang="T10">
                  <a:pos x="T4" y="T5"/>
                </a:cxn>
                <a:cxn ang="T11">
                  <a:pos x="T6" y="T7"/>
                </a:cxn>
              </a:cxnLst>
              <a:rect l="T12" t="T13" r="T14" b="T15"/>
              <a:pathLst>
                <a:path w="33" h="12">
                  <a:moveTo>
                    <a:pt x="0" y="12"/>
                  </a:moveTo>
                  <a:lnTo>
                    <a:pt x="33" y="12"/>
                  </a:lnTo>
                  <a:lnTo>
                    <a:pt x="33"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81682" name="Rectangle 439"/>
            <p:cNvSpPr>
              <a:spLocks noChangeAspect="1" noChangeArrowheads="1"/>
            </p:cNvSpPr>
            <p:nvPr/>
          </p:nvSpPr>
          <p:spPr bwMode="auto">
            <a:xfrm>
              <a:off x="629" y="2423"/>
              <a:ext cx="58" cy="58"/>
            </a:xfrm>
            <a:prstGeom prst="rect">
              <a:avLst/>
            </a:prstGeom>
            <a:solidFill>
              <a:srgbClr val="9894C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81683" name="Rectangle 440"/>
            <p:cNvSpPr>
              <a:spLocks noChangeAspect="1" noChangeArrowheads="1"/>
            </p:cNvSpPr>
            <p:nvPr/>
          </p:nvSpPr>
          <p:spPr bwMode="auto">
            <a:xfrm>
              <a:off x="629" y="2423"/>
              <a:ext cx="58" cy="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81684" name="Freeform 441"/>
            <p:cNvSpPr>
              <a:spLocks noChangeAspect="1"/>
            </p:cNvSpPr>
            <p:nvPr/>
          </p:nvSpPr>
          <p:spPr bwMode="auto">
            <a:xfrm>
              <a:off x="571" y="2434"/>
              <a:ext cx="165" cy="33"/>
            </a:xfrm>
            <a:custGeom>
              <a:avLst/>
              <a:gdLst>
                <a:gd name="T0" fmla="*/ 165 w 165"/>
                <a:gd name="T1" fmla="*/ 1 h 33"/>
                <a:gd name="T2" fmla="*/ 115 w 165"/>
                <a:gd name="T3" fmla="*/ 0 h 33"/>
                <a:gd name="T4" fmla="*/ 114 w 165"/>
                <a:gd name="T5" fmla="*/ 0 h 33"/>
                <a:gd name="T6" fmla="*/ 113 w 165"/>
                <a:gd name="T7" fmla="*/ 1 h 33"/>
                <a:gd name="T8" fmla="*/ 55 w 165"/>
                <a:gd name="T9" fmla="*/ 22 h 33"/>
                <a:gd name="T10" fmla="*/ 57 w 165"/>
                <a:gd name="T11" fmla="*/ 28 h 33"/>
                <a:gd name="T12" fmla="*/ 57 w 165"/>
                <a:gd name="T13" fmla="*/ 22 h 33"/>
                <a:gd name="T14" fmla="*/ 0 w 165"/>
                <a:gd name="T15" fmla="*/ 22 h 33"/>
                <a:gd name="T16" fmla="*/ 0 w 165"/>
                <a:gd name="T17" fmla="*/ 33 h 33"/>
                <a:gd name="T18" fmla="*/ 57 w 165"/>
                <a:gd name="T19" fmla="*/ 33 h 33"/>
                <a:gd name="T20" fmla="*/ 59 w 165"/>
                <a:gd name="T21" fmla="*/ 33 h 33"/>
                <a:gd name="T22" fmla="*/ 59 w 165"/>
                <a:gd name="T23" fmla="*/ 33 h 33"/>
                <a:gd name="T24" fmla="*/ 117 w 165"/>
                <a:gd name="T25" fmla="*/ 11 h 33"/>
                <a:gd name="T26" fmla="*/ 115 w 165"/>
                <a:gd name="T27" fmla="*/ 6 h 33"/>
                <a:gd name="T28" fmla="*/ 115 w 165"/>
                <a:gd name="T29" fmla="*/ 12 h 33"/>
                <a:gd name="T30" fmla="*/ 165 w 165"/>
                <a:gd name="T31" fmla="*/ 12 h 33"/>
                <a:gd name="T32" fmla="*/ 165 w 165"/>
                <a:gd name="T33" fmla="*/ 1 h 3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65"/>
                <a:gd name="T52" fmla="*/ 0 h 33"/>
                <a:gd name="T53" fmla="*/ 165 w 165"/>
                <a:gd name="T54" fmla="*/ 33 h 3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65" h="33">
                  <a:moveTo>
                    <a:pt x="165" y="1"/>
                  </a:moveTo>
                  <a:lnTo>
                    <a:pt x="115" y="0"/>
                  </a:lnTo>
                  <a:lnTo>
                    <a:pt x="114" y="0"/>
                  </a:lnTo>
                  <a:lnTo>
                    <a:pt x="113" y="1"/>
                  </a:lnTo>
                  <a:lnTo>
                    <a:pt x="55" y="22"/>
                  </a:lnTo>
                  <a:lnTo>
                    <a:pt x="57" y="28"/>
                  </a:lnTo>
                  <a:lnTo>
                    <a:pt x="57" y="22"/>
                  </a:lnTo>
                  <a:lnTo>
                    <a:pt x="0" y="22"/>
                  </a:lnTo>
                  <a:lnTo>
                    <a:pt x="0" y="33"/>
                  </a:lnTo>
                  <a:lnTo>
                    <a:pt x="57" y="33"/>
                  </a:lnTo>
                  <a:lnTo>
                    <a:pt x="59" y="33"/>
                  </a:lnTo>
                  <a:lnTo>
                    <a:pt x="117" y="11"/>
                  </a:lnTo>
                  <a:lnTo>
                    <a:pt x="115" y="6"/>
                  </a:lnTo>
                  <a:lnTo>
                    <a:pt x="115" y="12"/>
                  </a:lnTo>
                  <a:lnTo>
                    <a:pt x="165" y="12"/>
                  </a:lnTo>
                  <a:lnTo>
                    <a:pt x="165"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81685" name="Freeform 442"/>
            <p:cNvSpPr>
              <a:spLocks noChangeAspect="1"/>
            </p:cNvSpPr>
            <p:nvPr/>
          </p:nvSpPr>
          <p:spPr bwMode="auto">
            <a:xfrm>
              <a:off x="571" y="2434"/>
              <a:ext cx="165" cy="33"/>
            </a:xfrm>
            <a:custGeom>
              <a:avLst/>
              <a:gdLst>
                <a:gd name="T0" fmla="*/ 165 w 165"/>
                <a:gd name="T1" fmla="*/ 1 h 33"/>
                <a:gd name="T2" fmla="*/ 115 w 165"/>
                <a:gd name="T3" fmla="*/ 0 h 33"/>
                <a:gd name="T4" fmla="*/ 114 w 165"/>
                <a:gd name="T5" fmla="*/ 0 h 33"/>
                <a:gd name="T6" fmla="*/ 113 w 165"/>
                <a:gd name="T7" fmla="*/ 1 h 33"/>
                <a:gd name="T8" fmla="*/ 55 w 165"/>
                <a:gd name="T9" fmla="*/ 22 h 33"/>
                <a:gd name="T10" fmla="*/ 57 w 165"/>
                <a:gd name="T11" fmla="*/ 28 h 33"/>
                <a:gd name="T12" fmla="*/ 57 w 165"/>
                <a:gd name="T13" fmla="*/ 22 h 33"/>
                <a:gd name="T14" fmla="*/ 0 w 165"/>
                <a:gd name="T15" fmla="*/ 22 h 33"/>
                <a:gd name="T16" fmla="*/ 0 w 165"/>
                <a:gd name="T17" fmla="*/ 33 h 33"/>
                <a:gd name="T18" fmla="*/ 57 w 165"/>
                <a:gd name="T19" fmla="*/ 33 h 33"/>
                <a:gd name="T20" fmla="*/ 59 w 165"/>
                <a:gd name="T21" fmla="*/ 33 h 33"/>
                <a:gd name="T22" fmla="*/ 59 w 165"/>
                <a:gd name="T23" fmla="*/ 33 h 33"/>
                <a:gd name="T24" fmla="*/ 117 w 165"/>
                <a:gd name="T25" fmla="*/ 11 h 33"/>
                <a:gd name="T26" fmla="*/ 115 w 165"/>
                <a:gd name="T27" fmla="*/ 6 h 33"/>
                <a:gd name="T28" fmla="*/ 115 w 165"/>
                <a:gd name="T29" fmla="*/ 12 h 33"/>
                <a:gd name="T30" fmla="*/ 165 w 165"/>
                <a:gd name="T31" fmla="*/ 12 h 33"/>
                <a:gd name="T32" fmla="*/ 165 w 165"/>
                <a:gd name="T33" fmla="*/ 1 h 3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65"/>
                <a:gd name="T52" fmla="*/ 0 h 33"/>
                <a:gd name="T53" fmla="*/ 165 w 165"/>
                <a:gd name="T54" fmla="*/ 33 h 3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65" h="33">
                  <a:moveTo>
                    <a:pt x="165" y="1"/>
                  </a:moveTo>
                  <a:lnTo>
                    <a:pt x="115" y="0"/>
                  </a:lnTo>
                  <a:lnTo>
                    <a:pt x="114" y="0"/>
                  </a:lnTo>
                  <a:lnTo>
                    <a:pt x="113" y="1"/>
                  </a:lnTo>
                  <a:lnTo>
                    <a:pt x="55" y="22"/>
                  </a:lnTo>
                  <a:lnTo>
                    <a:pt x="57" y="28"/>
                  </a:lnTo>
                  <a:lnTo>
                    <a:pt x="57" y="22"/>
                  </a:lnTo>
                  <a:lnTo>
                    <a:pt x="0" y="22"/>
                  </a:lnTo>
                  <a:lnTo>
                    <a:pt x="0" y="33"/>
                  </a:lnTo>
                  <a:lnTo>
                    <a:pt x="57" y="33"/>
                  </a:lnTo>
                  <a:lnTo>
                    <a:pt x="59" y="33"/>
                  </a:lnTo>
                  <a:lnTo>
                    <a:pt x="117" y="11"/>
                  </a:lnTo>
                  <a:lnTo>
                    <a:pt x="115" y="6"/>
                  </a:lnTo>
                  <a:lnTo>
                    <a:pt x="115" y="12"/>
                  </a:lnTo>
                  <a:lnTo>
                    <a:pt x="165" y="12"/>
                  </a:lnTo>
                  <a:lnTo>
                    <a:pt x="165" y="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grpSp>
      <p:grpSp>
        <p:nvGrpSpPr>
          <p:cNvPr id="181686" name="Group 443"/>
          <p:cNvGrpSpPr>
            <a:grpSpLocks noChangeAspect="1"/>
          </p:cNvGrpSpPr>
          <p:nvPr/>
        </p:nvGrpSpPr>
        <p:grpSpPr bwMode="auto">
          <a:xfrm>
            <a:off x="976313" y="5110163"/>
            <a:ext cx="139700" cy="122237"/>
            <a:chOff x="336" y="2225"/>
            <a:chExt cx="637" cy="463"/>
          </a:xfrm>
        </p:grpSpPr>
        <p:sp>
          <p:nvSpPr>
            <p:cNvPr id="181687" name="AutoShape 444"/>
            <p:cNvSpPr>
              <a:spLocks noChangeAspect="1" noChangeArrowheads="1" noTextEdit="1"/>
            </p:cNvSpPr>
            <p:nvPr/>
          </p:nvSpPr>
          <p:spPr bwMode="auto">
            <a:xfrm>
              <a:off x="336" y="2225"/>
              <a:ext cx="637" cy="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81688" name="Freeform 445"/>
            <p:cNvSpPr>
              <a:spLocks noChangeAspect="1"/>
            </p:cNvSpPr>
            <p:nvPr/>
          </p:nvSpPr>
          <p:spPr bwMode="auto">
            <a:xfrm>
              <a:off x="656" y="2410"/>
              <a:ext cx="317" cy="277"/>
            </a:xfrm>
            <a:custGeom>
              <a:avLst/>
              <a:gdLst>
                <a:gd name="T0" fmla="*/ 317 w 317"/>
                <a:gd name="T1" fmla="*/ 0 h 277"/>
                <a:gd name="T2" fmla="*/ 317 w 317"/>
                <a:gd name="T3" fmla="*/ 94 h 277"/>
                <a:gd name="T4" fmla="*/ 0 w 317"/>
                <a:gd name="T5" fmla="*/ 277 h 277"/>
                <a:gd name="T6" fmla="*/ 0 w 317"/>
                <a:gd name="T7" fmla="*/ 183 h 277"/>
                <a:gd name="T8" fmla="*/ 317 w 317"/>
                <a:gd name="T9" fmla="*/ 0 h 277"/>
                <a:gd name="T10" fmla="*/ 317 w 317"/>
                <a:gd name="T11" fmla="*/ 0 h 277"/>
                <a:gd name="T12" fmla="*/ 317 w 317"/>
                <a:gd name="T13" fmla="*/ 0 h 277"/>
                <a:gd name="T14" fmla="*/ 0 60000 65536"/>
                <a:gd name="T15" fmla="*/ 0 60000 65536"/>
                <a:gd name="T16" fmla="*/ 0 60000 65536"/>
                <a:gd name="T17" fmla="*/ 0 60000 65536"/>
                <a:gd name="T18" fmla="*/ 0 60000 65536"/>
                <a:gd name="T19" fmla="*/ 0 60000 65536"/>
                <a:gd name="T20" fmla="*/ 0 60000 65536"/>
                <a:gd name="T21" fmla="*/ 0 w 317"/>
                <a:gd name="T22" fmla="*/ 0 h 277"/>
                <a:gd name="T23" fmla="*/ 317 w 317"/>
                <a:gd name="T24" fmla="*/ 277 h 27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17" h="277">
                  <a:moveTo>
                    <a:pt x="317" y="0"/>
                  </a:moveTo>
                  <a:lnTo>
                    <a:pt x="317" y="94"/>
                  </a:lnTo>
                  <a:lnTo>
                    <a:pt x="0" y="277"/>
                  </a:lnTo>
                  <a:lnTo>
                    <a:pt x="0" y="183"/>
                  </a:lnTo>
                  <a:lnTo>
                    <a:pt x="317" y="0"/>
                  </a:lnTo>
                  <a:close/>
                </a:path>
              </a:pathLst>
            </a:custGeom>
            <a:solidFill>
              <a:srgbClr val="17317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81689" name="Freeform 446"/>
            <p:cNvSpPr>
              <a:spLocks noChangeAspect="1"/>
            </p:cNvSpPr>
            <p:nvPr/>
          </p:nvSpPr>
          <p:spPr bwMode="auto">
            <a:xfrm>
              <a:off x="337" y="2410"/>
              <a:ext cx="319" cy="277"/>
            </a:xfrm>
            <a:custGeom>
              <a:avLst/>
              <a:gdLst>
                <a:gd name="T0" fmla="*/ 319 w 319"/>
                <a:gd name="T1" fmla="*/ 183 h 277"/>
                <a:gd name="T2" fmla="*/ 319 w 319"/>
                <a:gd name="T3" fmla="*/ 277 h 277"/>
                <a:gd name="T4" fmla="*/ 0 w 319"/>
                <a:gd name="T5" fmla="*/ 94 h 277"/>
                <a:gd name="T6" fmla="*/ 0 w 319"/>
                <a:gd name="T7" fmla="*/ 0 h 277"/>
                <a:gd name="T8" fmla="*/ 319 w 319"/>
                <a:gd name="T9" fmla="*/ 183 h 277"/>
                <a:gd name="T10" fmla="*/ 319 w 319"/>
                <a:gd name="T11" fmla="*/ 183 h 277"/>
                <a:gd name="T12" fmla="*/ 319 w 319"/>
                <a:gd name="T13" fmla="*/ 183 h 277"/>
                <a:gd name="T14" fmla="*/ 0 60000 65536"/>
                <a:gd name="T15" fmla="*/ 0 60000 65536"/>
                <a:gd name="T16" fmla="*/ 0 60000 65536"/>
                <a:gd name="T17" fmla="*/ 0 60000 65536"/>
                <a:gd name="T18" fmla="*/ 0 60000 65536"/>
                <a:gd name="T19" fmla="*/ 0 60000 65536"/>
                <a:gd name="T20" fmla="*/ 0 60000 65536"/>
                <a:gd name="T21" fmla="*/ 0 w 319"/>
                <a:gd name="T22" fmla="*/ 0 h 277"/>
                <a:gd name="T23" fmla="*/ 319 w 319"/>
                <a:gd name="T24" fmla="*/ 277 h 27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19" h="277">
                  <a:moveTo>
                    <a:pt x="319" y="183"/>
                  </a:moveTo>
                  <a:lnTo>
                    <a:pt x="319" y="277"/>
                  </a:lnTo>
                  <a:lnTo>
                    <a:pt x="0" y="94"/>
                  </a:lnTo>
                  <a:lnTo>
                    <a:pt x="0" y="0"/>
                  </a:lnTo>
                  <a:lnTo>
                    <a:pt x="319" y="183"/>
                  </a:lnTo>
                  <a:close/>
                </a:path>
              </a:pathLst>
            </a:custGeom>
            <a:solidFill>
              <a:srgbClr val="36458A"/>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81690" name="Freeform 447"/>
            <p:cNvSpPr>
              <a:spLocks noChangeAspect="1"/>
            </p:cNvSpPr>
            <p:nvPr/>
          </p:nvSpPr>
          <p:spPr bwMode="auto">
            <a:xfrm>
              <a:off x="337" y="2226"/>
              <a:ext cx="636" cy="367"/>
            </a:xfrm>
            <a:custGeom>
              <a:avLst/>
              <a:gdLst>
                <a:gd name="T0" fmla="*/ 636 w 636"/>
                <a:gd name="T1" fmla="*/ 184 h 367"/>
                <a:gd name="T2" fmla="*/ 319 w 636"/>
                <a:gd name="T3" fmla="*/ 367 h 367"/>
                <a:gd name="T4" fmla="*/ 0 w 636"/>
                <a:gd name="T5" fmla="*/ 184 h 367"/>
                <a:gd name="T6" fmla="*/ 317 w 636"/>
                <a:gd name="T7" fmla="*/ 0 h 367"/>
                <a:gd name="T8" fmla="*/ 636 w 636"/>
                <a:gd name="T9" fmla="*/ 184 h 367"/>
                <a:gd name="T10" fmla="*/ 0 60000 65536"/>
                <a:gd name="T11" fmla="*/ 0 60000 65536"/>
                <a:gd name="T12" fmla="*/ 0 60000 65536"/>
                <a:gd name="T13" fmla="*/ 0 60000 65536"/>
                <a:gd name="T14" fmla="*/ 0 60000 65536"/>
                <a:gd name="T15" fmla="*/ 0 w 636"/>
                <a:gd name="T16" fmla="*/ 0 h 367"/>
                <a:gd name="T17" fmla="*/ 636 w 636"/>
                <a:gd name="T18" fmla="*/ 367 h 367"/>
              </a:gdLst>
              <a:ahLst/>
              <a:cxnLst>
                <a:cxn ang="T10">
                  <a:pos x="T0" y="T1"/>
                </a:cxn>
                <a:cxn ang="T11">
                  <a:pos x="T2" y="T3"/>
                </a:cxn>
                <a:cxn ang="T12">
                  <a:pos x="T4" y="T5"/>
                </a:cxn>
                <a:cxn ang="T13">
                  <a:pos x="T6" y="T7"/>
                </a:cxn>
                <a:cxn ang="T14">
                  <a:pos x="T8" y="T9"/>
                </a:cxn>
              </a:cxnLst>
              <a:rect l="T15" t="T16" r="T17" b="T18"/>
              <a:pathLst>
                <a:path w="636" h="367">
                  <a:moveTo>
                    <a:pt x="636" y="184"/>
                  </a:moveTo>
                  <a:lnTo>
                    <a:pt x="319" y="367"/>
                  </a:lnTo>
                  <a:lnTo>
                    <a:pt x="0" y="184"/>
                  </a:lnTo>
                  <a:lnTo>
                    <a:pt x="317" y="0"/>
                  </a:lnTo>
                  <a:lnTo>
                    <a:pt x="636" y="184"/>
                  </a:lnTo>
                  <a:close/>
                </a:path>
              </a:pathLst>
            </a:custGeom>
            <a:solidFill>
              <a:srgbClr val="4D61A4"/>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81691" name="Freeform 448"/>
            <p:cNvSpPr>
              <a:spLocks noChangeAspect="1"/>
            </p:cNvSpPr>
            <p:nvPr/>
          </p:nvSpPr>
          <p:spPr bwMode="auto">
            <a:xfrm>
              <a:off x="337" y="2226"/>
              <a:ext cx="636" cy="367"/>
            </a:xfrm>
            <a:custGeom>
              <a:avLst/>
              <a:gdLst>
                <a:gd name="T0" fmla="*/ 636 w 636"/>
                <a:gd name="T1" fmla="*/ 184 h 367"/>
                <a:gd name="T2" fmla="*/ 319 w 636"/>
                <a:gd name="T3" fmla="*/ 367 h 367"/>
                <a:gd name="T4" fmla="*/ 0 w 636"/>
                <a:gd name="T5" fmla="*/ 184 h 367"/>
                <a:gd name="T6" fmla="*/ 317 w 636"/>
                <a:gd name="T7" fmla="*/ 0 h 367"/>
                <a:gd name="T8" fmla="*/ 636 w 636"/>
                <a:gd name="T9" fmla="*/ 184 h 367"/>
                <a:gd name="T10" fmla="*/ 0 60000 65536"/>
                <a:gd name="T11" fmla="*/ 0 60000 65536"/>
                <a:gd name="T12" fmla="*/ 0 60000 65536"/>
                <a:gd name="T13" fmla="*/ 0 60000 65536"/>
                <a:gd name="T14" fmla="*/ 0 60000 65536"/>
                <a:gd name="T15" fmla="*/ 0 w 636"/>
                <a:gd name="T16" fmla="*/ 0 h 367"/>
                <a:gd name="T17" fmla="*/ 636 w 636"/>
                <a:gd name="T18" fmla="*/ 367 h 367"/>
              </a:gdLst>
              <a:ahLst/>
              <a:cxnLst>
                <a:cxn ang="T10">
                  <a:pos x="T0" y="T1"/>
                </a:cxn>
                <a:cxn ang="T11">
                  <a:pos x="T2" y="T3"/>
                </a:cxn>
                <a:cxn ang="T12">
                  <a:pos x="T4" y="T5"/>
                </a:cxn>
                <a:cxn ang="T13">
                  <a:pos x="T6" y="T7"/>
                </a:cxn>
                <a:cxn ang="T14">
                  <a:pos x="T8" y="T9"/>
                </a:cxn>
              </a:cxnLst>
              <a:rect l="T15" t="T16" r="T17" b="T18"/>
              <a:pathLst>
                <a:path w="636" h="367">
                  <a:moveTo>
                    <a:pt x="636" y="184"/>
                  </a:moveTo>
                  <a:lnTo>
                    <a:pt x="319" y="367"/>
                  </a:lnTo>
                  <a:lnTo>
                    <a:pt x="0" y="184"/>
                  </a:lnTo>
                  <a:lnTo>
                    <a:pt x="317" y="0"/>
                  </a:lnTo>
                  <a:lnTo>
                    <a:pt x="636" y="18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81692" name="Freeform 449"/>
            <p:cNvSpPr>
              <a:spLocks noChangeAspect="1" noEditPoints="1"/>
            </p:cNvSpPr>
            <p:nvPr/>
          </p:nvSpPr>
          <p:spPr bwMode="auto">
            <a:xfrm>
              <a:off x="751" y="2553"/>
              <a:ext cx="38" cy="53"/>
            </a:xfrm>
            <a:custGeom>
              <a:avLst/>
              <a:gdLst>
                <a:gd name="T0" fmla="*/ 33 w 56"/>
                <a:gd name="T1" fmla="*/ 3 h 79"/>
                <a:gd name="T2" fmla="*/ 38 w 56"/>
                <a:gd name="T3" fmla="*/ 16 h 79"/>
                <a:gd name="T4" fmla="*/ 33 w 56"/>
                <a:gd name="T5" fmla="*/ 35 h 79"/>
                <a:gd name="T6" fmla="*/ 19 w 56"/>
                <a:gd name="T7" fmla="*/ 49 h 79"/>
                <a:gd name="T8" fmla="*/ 5 w 56"/>
                <a:gd name="T9" fmla="*/ 50 h 79"/>
                <a:gd name="T10" fmla="*/ 0 w 56"/>
                <a:gd name="T11" fmla="*/ 38 h 79"/>
                <a:gd name="T12" fmla="*/ 5 w 56"/>
                <a:gd name="T13" fmla="*/ 18 h 79"/>
                <a:gd name="T14" fmla="*/ 19 w 56"/>
                <a:gd name="T15" fmla="*/ 3 h 79"/>
                <a:gd name="T16" fmla="*/ 33 w 56"/>
                <a:gd name="T17" fmla="*/ 3 h 79"/>
                <a:gd name="T18" fmla="*/ 33 w 56"/>
                <a:gd name="T19" fmla="*/ 3 h 79"/>
                <a:gd name="T20" fmla="*/ 27 w 56"/>
                <a:gd name="T21" fmla="*/ 32 h 79"/>
                <a:gd name="T22" fmla="*/ 29 w 56"/>
                <a:gd name="T23" fmla="*/ 21 h 79"/>
                <a:gd name="T24" fmla="*/ 27 w 56"/>
                <a:gd name="T25" fmla="*/ 11 h 79"/>
                <a:gd name="T26" fmla="*/ 19 w 56"/>
                <a:gd name="T27" fmla="*/ 11 h 79"/>
                <a:gd name="T28" fmla="*/ 11 w 56"/>
                <a:gd name="T29" fmla="*/ 21 h 79"/>
                <a:gd name="T30" fmla="*/ 9 w 56"/>
                <a:gd name="T31" fmla="*/ 32 h 79"/>
                <a:gd name="T32" fmla="*/ 11 w 56"/>
                <a:gd name="T33" fmla="*/ 41 h 79"/>
                <a:gd name="T34" fmla="*/ 19 w 56"/>
                <a:gd name="T35" fmla="*/ 41 h 79"/>
                <a:gd name="T36" fmla="*/ 27 w 56"/>
                <a:gd name="T37" fmla="*/ 32 h 7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56"/>
                <a:gd name="T58" fmla="*/ 0 h 79"/>
                <a:gd name="T59" fmla="*/ 56 w 56"/>
                <a:gd name="T60" fmla="*/ 79 h 79"/>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56" h="79">
                  <a:moveTo>
                    <a:pt x="48" y="4"/>
                  </a:moveTo>
                  <a:cubicBezTo>
                    <a:pt x="53" y="7"/>
                    <a:pt x="56" y="14"/>
                    <a:pt x="56" y="24"/>
                  </a:cubicBezTo>
                  <a:cubicBezTo>
                    <a:pt x="56" y="33"/>
                    <a:pt x="53" y="43"/>
                    <a:pt x="48" y="52"/>
                  </a:cubicBezTo>
                  <a:cubicBezTo>
                    <a:pt x="43" y="61"/>
                    <a:pt x="37" y="68"/>
                    <a:pt x="28" y="73"/>
                  </a:cubicBezTo>
                  <a:cubicBezTo>
                    <a:pt x="20" y="78"/>
                    <a:pt x="13" y="79"/>
                    <a:pt x="8" y="75"/>
                  </a:cubicBezTo>
                  <a:cubicBezTo>
                    <a:pt x="3" y="72"/>
                    <a:pt x="0" y="65"/>
                    <a:pt x="0" y="56"/>
                  </a:cubicBezTo>
                  <a:cubicBezTo>
                    <a:pt x="0" y="46"/>
                    <a:pt x="3" y="36"/>
                    <a:pt x="8" y="27"/>
                  </a:cubicBezTo>
                  <a:cubicBezTo>
                    <a:pt x="13" y="18"/>
                    <a:pt x="19" y="10"/>
                    <a:pt x="28" y="5"/>
                  </a:cubicBezTo>
                  <a:cubicBezTo>
                    <a:pt x="36" y="1"/>
                    <a:pt x="43" y="0"/>
                    <a:pt x="48" y="4"/>
                  </a:cubicBezTo>
                  <a:cubicBezTo>
                    <a:pt x="48" y="4"/>
                    <a:pt x="48" y="4"/>
                    <a:pt x="48" y="4"/>
                  </a:cubicBezTo>
                  <a:close/>
                  <a:moveTo>
                    <a:pt x="40" y="48"/>
                  </a:moveTo>
                  <a:cubicBezTo>
                    <a:pt x="42" y="42"/>
                    <a:pt x="43" y="37"/>
                    <a:pt x="43" y="31"/>
                  </a:cubicBezTo>
                  <a:cubicBezTo>
                    <a:pt x="43" y="24"/>
                    <a:pt x="42" y="20"/>
                    <a:pt x="40" y="17"/>
                  </a:cubicBezTo>
                  <a:cubicBezTo>
                    <a:pt x="37" y="14"/>
                    <a:pt x="33" y="14"/>
                    <a:pt x="28" y="17"/>
                  </a:cubicBezTo>
                  <a:cubicBezTo>
                    <a:pt x="23" y="20"/>
                    <a:pt x="19" y="25"/>
                    <a:pt x="16" y="31"/>
                  </a:cubicBezTo>
                  <a:cubicBezTo>
                    <a:pt x="14" y="36"/>
                    <a:pt x="13" y="42"/>
                    <a:pt x="13" y="48"/>
                  </a:cubicBezTo>
                  <a:cubicBezTo>
                    <a:pt x="13" y="54"/>
                    <a:pt x="14" y="59"/>
                    <a:pt x="16" y="61"/>
                  </a:cubicBezTo>
                  <a:cubicBezTo>
                    <a:pt x="19" y="64"/>
                    <a:pt x="23" y="64"/>
                    <a:pt x="28" y="61"/>
                  </a:cubicBezTo>
                  <a:cubicBezTo>
                    <a:pt x="33" y="58"/>
                    <a:pt x="37" y="54"/>
                    <a:pt x="40" y="4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81693" name="Freeform 450"/>
            <p:cNvSpPr>
              <a:spLocks noChangeAspect="1"/>
            </p:cNvSpPr>
            <p:nvPr/>
          </p:nvSpPr>
          <p:spPr bwMode="auto">
            <a:xfrm>
              <a:off x="795" y="2525"/>
              <a:ext cx="32" cy="62"/>
            </a:xfrm>
            <a:custGeom>
              <a:avLst/>
              <a:gdLst>
                <a:gd name="T0" fmla="*/ 31 w 32"/>
                <a:gd name="T1" fmla="*/ 0 h 62"/>
                <a:gd name="T2" fmla="*/ 32 w 32"/>
                <a:gd name="T3" fmla="*/ 43 h 62"/>
                <a:gd name="T4" fmla="*/ 23 w 32"/>
                <a:gd name="T5" fmla="*/ 49 h 62"/>
                <a:gd name="T6" fmla="*/ 8 w 32"/>
                <a:gd name="T7" fmla="*/ 28 h 62"/>
                <a:gd name="T8" fmla="*/ 8 w 32"/>
                <a:gd name="T9" fmla="*/ 57 h 62"/>
                <a:gd name="T10" fmla="*/ 0 w 32"/>
                <a:gd name="T11" fmla="*/ 62 h 62"/>
                <a:gd name="T12" fmla="*/ 0 w 32"/>
                <a:gd name="T13" fmla="*/ 18 h 62"/>
                <a:gd name="T14" fmla="*/ 8 w 32"/>
                <a:gd name="T15" fmla="*/ 13 h 62"/>
                <a:gd name="T16" fmla="*/ 24 w 32"/>
                <a:gd name="T17" fmla="*/ 34 h 62"/>
                <a:gd name="T18" fmla="*/ 24 w 32"/>
                <a:gd name="T19" fmla="*/ 5 h 62"/>
                <a:gd name="T20" fmla="*/ 31 w 32"/>
                <a:gd name="T21" fmla="*/ 0 h 62"/>
                <a:gd name="T22" fmla="*/ 31 w 32"/>
                <a:gd name="T23" fmla="*/ 0 h 62"/>
                <a:gd name="T24" fmla="*/ 31 w 32"/>
                <a:gd name="T25" fmla="*/ 0 h 6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32"/>
                <a:gd name="T40" fmla="*/ 0 h 62"/>
                <a:gd name="T41" fmla="*/ 32 w 32"/>
                <a:gd name="T42" fmla="*/ 62 h 6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32" h="62">
                  <a:moveTo>
                    <a:pt x="31" y="0"/>
                  </a:moveTo>
                  <a:lnTo>
                    <a:pt x="32" y="43"/>
                  </a:lnTo>
                  <a:lnTo>
                    <a:pt x="23" y="49"/>
                  </a:lnTo>
                  <a:lnTo>
                    <a:pt x="8" y="28"/>
                  </a:lnTo>
                  <a:lnTo>
                    <a:pt x="8" y="57"/>
                  </a:lnTo>
                  <a:lnTo>
                    <a:pt x="0" y="62"/>
                  </a:lnTo>
                  <a:lnTo>
                    <a:pt x="0" y="18"/>
                  </a:lnTo>
                  <a:lnTo>
                    <a:pt x="8" y="13"/>
                  </a:lnTo>
                  <a:lnTo>
                    <a:pt x="24" y="34"/>
                  </a:lnTo>
                  <a:lnTo>
                    <a:pt x="24" y="5"/>
                  </a:lnTo>
                  <a:lnTo>
                    <a:pt x="3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81694" name="Freeform 451"/>
            <p:cNvSpPr>
              <a:spLocks noChangeAspect="1"/>
            </p:cNvSpPr>
            <p:nvPr/>
          </p:nvSpPr>
          <p:spPr bwMode="auto">
            <a:xfrm>
              <a:off x="834" y="2502"/>
              <a:ext cx="32" cy="60"/>
            </a:xfrm>
            <a:custGeom>
              <a:avLst/>
              <a:gdLst>
                <a:gd name="T0" fmla="*/ 32 w 48"/>
                <a:gd name="T1" fmla="*/ 0 h 89"/>
                <a:gd name="T2" fmla="*/ 32 w 48"/>
                <a:gd name="T3" fmla="*/ 27 h 89"/>
                <a:gd name="T4" fmla="*/ 28 w 48"/>
                <a:gd name="T5" fmla="*/ 42 h 89"/>
                <a:gd name="T6" fmla="*/ 16 w 48"/>
                <a:gd name="T7" fmla="*/ 54 h 89"/>
                <a:gd name="T8" fmla="*/ 0 w 48"/>
                <a:gd name="T9" fmla="*/ 46 h 89"/>
                <a:gd name="T10" fmla="*/ 0 w 48"/>
                <a:gd name="T11" fmla="*/ 19 h 89"/>
                <a:gd name="T12" fmla="*/ 8 w 48"/>
                <a:gd name="T13" fmla="*/ 14 h 89"/>
                <a:gd name="T14" fmla="*/ 8 w 48"/>
                <a:gd name="T15" fmla="*/ 41 h 89"/>
                <a:gd name="T16" fmla="*/ 9 w 48"/>
                <a:gd name="T17" fmla="*/ 47 h 89"/>
                <a:gd name="T18" fmla="*/ 16 w 48"/>
                <a:gd name="T19" fmla="*/ 46 h 89"/>
                <a:gd name="T20" fmla="*/ 22 w 48"/>
                <a:gd name="T21" fmla="*/ 40 h 89"/>
                <a:gd name="T22" fmla="*/ 24 w 48"/>
                <a:gd name="T23" fmla="*/ 32 h 89"/>
                <a:gd name="T24" fmla="*/ 23 w 48"/>
                <a:gd name="T25" fmla="*/ 5 h 89"/>
                <a:gd name="T26" fmla="*/ 32 w 48"/>
                <a:gd name="T27" fmla="*/ 0 h 89"/>
                <a:gd name="T28" fmla="*/ 32 w 48"/>
                <a:gd name="T29" fmla="*/ 0 h 8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48"/>
                <a:gd name="T46" fmla="*/ 0 h 89"/>
                <a:gd name="T47" fmla="*/ 48 w 48"/>
                <a:gd name="T48" fmla="*/ 89 h 8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48" h="89">
                  <a:moveTo>
                    <a:pt x="48" y="0"/>
                  </a:moveTo>
                  <a:cubicBezTo>
                    <a:pt x="48" y="40"/>
                    <a:pt x="48" y="40"/>
                    <a:pt x="48" y="40"/>
                  </a:cubicBezTo>
                  <a:cubicBezTo>
                    <a:pt x="48" y="49"/>
                    <a:pt x="46" y="56"/>
                    <a:pt x="42" y="63"/>
                  </a:cubicBezTo>
                  <a:cubicBezTo>
                    <a:pt x="38" y="70"/>
                    <a:pt x="32" y="76"/>
                    <a:pt x="24" y="80"/>
                  </a:cubicBezTo>
                  <a:cubicBezTo>
                    <a:pt x="8" y="89"/>
                    <a:pt x="0" y="85"/>
                    <a:pt x="0" y="68"/>
                  </a:cubicBezTo>
                  <a:cubicBezTo>
                    <a:pt x="0" y="28"/>
                    <a:pt x="0" y="28"/>
                    <a:pt x="0" y="28"/>
                  </a:cubicBezTo>
                  <a:cubicBezTo>
                    <a:pt x="12" y="21"/>
                    <a:pt x="12" y="21"/>
                    <a:pt x="12" y="21"/>
                  </a:cubicBezTo>
                  <a:cubicBezTo>
                    <a:pt x="12" y="61"/>
                    <a:pt x="12" y="61"/>
                    <a:pt x="12" y="61"/>
                  </a:cubicBezTo>
                  <a:cubicBezTo>
                    <a:pt x="12" y="65"/>
                    <a:pt x="13" y="68"/>
                    <a:pt x="14" y="69"/>
                  </a:cubicBezTo>
                  <a:cubicBezTo>
                    <a:pt x="16" y="71"/>
                    <a:pt x="19" y="71"/>
                    <a:pt x="24" y="68"/>
                  </a:cubicBezTo>
                  <a:cubicBezTo>
                    <a:pt x="28" y="66"/>
                    <a:pt x="31" y="63"/>
                    <a:pt x="33" y="59"/>
                  </a:cubicBezTo>
                  <a:cubicBezTo>
                    <a:pt x="35" y="56"/>
                    <a:pt x="36" y="52"/>
                    <a:pt x="36" y="47"/>
                  </a:cubicBezTo>
                  <a:cubicBezTo>
                    <a:pt x="35" y="7"/>
                    <a:pt x="35" y="7"/>
                    <a:pt x="35" y="7"/>
                  </a:cubicBezTo>
                  <a:cubicBezTo>
                    <a:pt x="48" y="0"/>
                    <a:pt x="48" y="0"/>
                    <a:pt x="48" y="0"/>
                  </a:cubicBezTo>
                  <a:cubicBezTo>
                    <a:pt x="48" y="0"/>
                    <a:pt x="48" y="0"/>
                    <a:pt x="48"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81695" name="Freeform 452"/>
            <p:cNvSpPr>
              <a:spLocks noChangeAspect="1" noEditPoints="1"/>
            </p:cNvSpPr>
            <p:nvPr/>
          </p:nvSpPr>
          <p:spPr bwMode="auto">
            <a:xfrm>
              <a:off x="569" y="2334"/>
              <a:ext cx="34" cy="51"/>
            </a:xfrm>
            <a:custGeom>
              <a:avLst/>
              <a:gdLst>
                <a:gd name="T0" fmla="*/ 6 w 51"/>
                <a:gd name="T1" fmla="*/ 5 h 75"/>
                <a:gd name="T2" fmla="*/ 17 w 51"/>
                <a:gd name="T3" fmla="*/ 0 h 75"/>
                <a:gd name="T4" fmla="*/ 29 w 51"/>
                <a:gd name="T5" fmla="*/ 5 h 75"/>
                <a:gd name="T6" fmla="*/ 34 w 51"/>
                <a:gd name="T7" fmla="*/ 26 h 75"/>
                <a:gd name="T8" fmla="*/ 29 w 51"/>
                <a:gd name="T9" fmla="*/ 46 h 75"/>
                <a:gd name="T10" fmla="*/ 17 w 51"/>
                <a:gd name="T11" fmla="*/ 51 h 75"/>
                <a:gd name="T12" fmla="*/ 6 w 51"/>
                <a:gd name="T13" fmla="*/ 46 h 75"/>
                <a:gd name="T14" fmla="*/ 0 w 51"/>
                <a:gd name="T15" fmla="*/ 26 h 75"/>
                <a:gd name="T16" fmla="*/ 6 w 51"/>
                <a:gd name="T17" fmla="*/ 5 h 75"/>
                <a:gd name="T18" fmla="*/ 6 w 51"/>
                <a:gd name="T19" fmla="*/ 5 h 75"/>
                <a:gd name="T20" fmla="*/ 23 w 51"/>
                <a:gd name="T21" fmla="*/ 26 h 75"/>
                <a:gd name="T22" fmla="*/ 17 w 51"/>
                <a:gd name="T23" fmla="*/ 11 h 75"/>
                <a:gd name="T24" fmla="*/ 12 w 51"/>
                <a:gd name="T25" fmla="*/ 16 h 75"/>
                <a:gd name="T26" fmla="*/ 11 w 51"/>
                <a:gd name="T27" fmla="*/ 26 h 75"/>
                <a:gd name="T28" fmla="*/ 17 w 51"/>
                <a:gd name="T29" fmla="*/ 40 h 75"/>
                <a:gd name="T30" fmla="*/ 23 w 51"/>
                <a:gd name="T31" fmla="*/ 26 h 75"/>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51"/>
                <a:gd name="T49" fmla="*/ 0 h 75"/>
                <a:gd name="T50" fmla="*/ 51 w 51"/>
                <a:gd name="T51" fmla="*/ 75 h 75"/>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51" h="75">
                  <a:moveTo>
                    <a:pt x="9" y="8"/>
                  </a:moveTo>
                  <a:cubicBezTo>
                    <a:pt x="14" y="3"/>
                    <a:pt x="19" y="0"/>
                    <a:pt x="26" y="0"/>
                  </a:cubicBezTo>
                  <a:cubicBezTo>
                    <a:pt x="32" y="0"/>
                    <a:pt x="38" y="3"/>
                    <a:pt x="43" y="8"/>
                  </a:cubicBezTo>
                  <a:cubicBezTo>
                    <a:pt x="49" y="15"/>
                    <a:pt x="51" y="25"/>
                    <a:pt x="51" y="38"/>
                  </a:cubicBezTo>
                  <a:cubicBezTo>
                    <a:pt x="51" y="51"/>
                    <a:pt x="49" y="60"/>
                    <a:pt x="43" y="67"/>
                  </a:cubicBezTo>
                  <a:cubicBezTo>
                    <a:pt x="38" y="73"/>
                    <a:pt x="32" y="75"/>
                    <a:pt x="26" y="75"/>
                  </a:cubicBezTo>
                  <a:cubicBezTo>
                    <a:pt x="19" y="75"/>
                    <a:pt x="14" y="73"/>
                    <a:pt x="9" y="67"/>
                  </a:cubicBezTo>
                  <a:cubicBezTo>
                    <a:pt x="3" y="60"/>
                    <a:pt x="0" y="51"/>
                    <a:pt x="0" y="38"/>
                  </a:cubicBezTo>
                  <a:cubicBezTo>
                    <a:pt x="0" y="25"/>
                    <a:pt x="3" y="15"/>
                    <a:pt x="9" y="8"/>
                  </a:cubicBezTo>
                  <a:cubicBezTo>
                    <a:pt x="9" y="8"/>
                    <a:pt x="9" y="8"/>
                    <a:pt x="9" y="8"/>
                  </a:cubicBezTo>
                  <a:close/>
                  <a:moveTo>
                    <a:pt x="35" y="38"/>
                  </a:moveTo>
                  <a:cubicBezTo>
                    <a:pt x="35" y="23"/>
                    <a:pt x="32" y="16"/>
                    <a:pt x="26" y="16"/>
                  </a:cubicBezTo>
                  <a:cubicBezTo>
                    <a:pt x="22" y="16"/>
                    <a:pt x="19" y="19"/>
                    <a:pt x="18" y="24"/>
                  </a:cubicBezTo>
                  <a:cubicBezTo>
                    <a:pt x="17" y="27"/>
                    <a:pt x="17" y="32"/>
                    <a:pt x="17" y="38"/>
                  </a:cubicBezTo>
                  <a:cubicBezTo>
                    <a:pt x="17" y="52"/>
                    <a:pt x="20" y="59"/>
                    <a:pt x="26" y="59"/>
                  </a:cubicBezTo>
                  <a:cubicBezTo>
                    <a:pt x="32" y="59"/>
                    <a:pt x="35" y="52"/>
                    <a:pt x="35" y="3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81696" name="Freeform 453"/>
            <p:cNvSpPr>
              <a:spLocks noChangeAspect="1"/>
            </p:cNvSpPr>
            <p:nvPr/>
          </p:nvSpPr>
          <p:spPr bwMode="auto">
            <a:xfrm>
              <a:off x="609" y="2335"/>
              <a:ext cx="22" cy="49"/>
            </a:xfrm>
            <a:custGeom>
              <a:avLst/>
              <a:gdLst>
                <a:gd name="T0" fmla="*/ 0 w 32"/>
                <a:gd name="T1" fmla="*/ 11 h 73"/>
                <a:gd name="T2" fmla="*/ 8 w 32"/>
                <a:gd name="T3" fmla="*/ 9 h 73"/>
                <a:gd name="T4" fmla="*/ 12 w 32"/>
                <a:gd name="T5" fmla="*/ 0 h 73"/>
                <a:gd name="T6" fmla="*/ 22 w 32"/>
                <a:gd name="T7" fmla="*/ 0 h 73"/>
                <a:gd name="T8" fmla="*/ 22 w 32"/>
                <a:gd name="T9" fmla="*/ 49 h 73"/>
                <a:gd name="T10" fmla="*/ 10 w 32"/>
                <a:gd name="T11" fmla="*/ 49 h 73"/>
                <a:gd name="T12" fmla="*/ 10 w 32"/>
                <a:gd name="T13" fmla="*/ 21 h 73"/>
                <a:gd name="T14" fmla="*/ 0 w 32"/>
                <a:gd name="T15" fmla="*/ 21 h 73"/>
                <a:gd name="T16" fmla="*/ 0 w 32"/>
                <a:gd name="T17" fmla="*/ 11 h 73"/>
                <a:gd name="T18" fmla="*/ 0 w 32"/>
                <a:gd name="T19" fmla="*/ 11 h 7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2"/>
                <a:gd name="T31" fmla="*/ 0 h 73"/>
                <a:gd name="T32" fmla="*/ 32 w 32"/>
                <a:gd name="T33" fmla="*/ 73 h 7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2" h="73">
                  <a:moveTo>
                    <a:pt x="0" y="16"/>
                  </a:moveTo>
                  <a:cubicBezTo>
                    <a:pt x="5" y="16"/>
                    <a:pt x="9" y="15"/>
                    <a:pt x="12" y="13"/>
                  </a:cubicBezTo>
                  <a:cubicBezTo>
                    <a:pt x="16" y="10"/>
                    <a:pt x="18" y="6"/>
                    <a:pt x="18" y="0"/>
                  </a:cubicBezTo>
                  <a:cubicBezTo>
                    <a:pt x="32" y="0"/>
                    <a:pt x="32" y="0"/>
                    <a:pt x="32" y="0"/>
                  </a:cubicBezTo>
                  <a:cubicBezTo>
                    <a:pt x="32" y="73"/>
                    <a:pt x="32" y="73"/>
                    <a:pt x="32" y="73"/>
                  </a:cubicBezTo>
                  <a:cubicBezTo>
                    <a:pt x="14" y="73"/>
                    <a:pt x="14" y="73"/>
                    <a:pt x="14" y="73"/>
                  </a:cubicBezTo>
                  <a:cubicBezTo>
                    <a:pt x="14" y="31"/>
                    <a:pt x="14" y="31"/>
                    <a:pt x="14" y="31"/>
                  </a:cubicBezTo>
                  <a:cubicBezTo>
                    <a:pt x="0" y="31"/>
                    <a:pt x="0" y="31"/>
                    <a:pt x="0" y="31"/>
                  </a:cubicBezTo>
                  <a:cubicBezTo>
                    <a:pt x="0" y="16"/>
                    <a:pt x="0" y="16"/>
                    <a:pt x="0" y="16"/>
                  </a:cubicBezTo>
                  <a:cubicBezTo>
                    <a:pt x="0" y="16"/>
                    <a:pt x="0" y="16"/>
                    <a:pt x="0" y="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81697" name="Freeform 454"/>
            <p:cNvSpPr>
              <a:spLocks noChangeAspect="1" noEditPoints="1"/>
            </p:cNvSpPr>
            <p:nvPr/>
          </p:nvSpPr>
          <p:spPr bwMode="auto">
            <a:xfrm>
              <a:off x="641" y="2334"/>
              <a:ext cx="35" cy="51"/>
            </a:xfrm>
            <a:custGeom>
              <a:avLst/>
              <a:gdLst>
                <a:gd name="T0" fmla="*/ 6 w 51"/>
                <a:gd name="T1" fmla="*/ 5 h 75"/>
                <a:gd name="T2" fmla="*/ 17 w 51"/>
                <a:gd name="T3" fmla="*/ 0 h 75"/>
                <a:gd name="T4" fmla="*/ 29 w 51"/>
                <a:gd name="T5" fmla="*/ 5 h 75"/>
                <a:gd name="T6" fmla="*/ 35 w 51"/>
                <a:gd name="T7" fmla="*/ 26 h 75"/>
                <a:gd name="T8" fmla="*/ 29 w 51"/>
                <a:gd name="T9" fmla="*/ 46 h 75"/>
                <a:gd name="T10" fmla="*/ 17 w 51"/>
                <a:gd name="T11" fmla="*/ 51 h 75"/>
                <a:gd name="T12" fmla="*/ 6 w 51"/>
                <a:gd name="T13" fmla="*/ 46 h 75"/>
                <a:gd name="T14" fmla="*/ 0 w 51"/>
                <a:gd name="T15" fmla="*/ 26 h 75"/>
                <a:gd name="T16" fmla="*/ 6 w 51"/>
                <a:gd name="T17" fmla="*/ 5 h 75"/>
                <a:gd name="T18" fmla="*/ 6 w 51"/>
                <a:gd name="T19" fmla="*/ 5 h 75"/>
                <a:gd name="T20" fmla="*/ 24 w 51"/>
                <a:gd name="T21" fmla="*/ 26 h 75"/>
                <a:gd name="T22" fmla="*/ 18 w 51"/>
                <a:gd name="T23" fmla="*/ 11 h 75"/>
                <a:gd name="T24" fmla="*/ 12 w 51"/>
                <a:gd name="T25" fmla="*/ 16 h 75"/>
                <a:gd name="T26" fmla="*/ 11 w 51"/>
                <a:gd name="T27" fmla="*/ 26 h 75"/>
                <a:gd name="T28" fmla="*/ 17 w 51"/>
                <a:gd name="T29" fmla="*/ 40 h 75"/>
                <a:gd name="T30" fmla="*/ 24 w 51"/>
                <a:gd name="T31" fmla="*/ 26 h 75"/>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51"/>
                <a:gd name="T49" fmla="*/ 0 h 75"/>
                <a:gd name="T50" fmla="*/ 51 w 51"/>
                <a:gd name="T51" fmla="*/ 75 h 75"/>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51" h="75">
                  <a:moveTo>
                    <a:pt x="9" y="8"/>
                  </a:moveTo>
                  <a:cubicBezTo>
                    <a:pt x="13" y="3"/>
                    <a:pt x="19" y="0"/>
                    <a:pt x="25" y="0"/>
                  </a:cubicBezTo>
                  <a:cubicBezTo>
                    <a:pt x="32" y="0"/>
                    <a:pt x="38" y="3"/>
                    <a:pt x="42" y="8"/>
                  </a:cubicBezTo>
                  <a:cubicBezTo>
                    <a:pt x="48" y="15"/>
                    <a:pt x="51" y="25"/>
                    <a:pt x="51" y="38"/>
                  </a:cubicBezTo>
                  <a:cubicBezTo>
                    <a:pt x="51" y="51"/>
                    <a:pt x="48" y="60"/>
                    <a:pt x="42" y="67"/>
                  </a:cubicBezTo>
                  <a:cubicBezTo>
                    <a:pt x="38" y="73"/>
                    <a:pt x="32" y="75"/>
                    <a:pt x="25" y="75"/>
                  </a:cubicBezTo>
                  <a:cubicBezTo>
                    <a:pt x="19" y="75"/>
                    <a:pt x="13" y="73"/>
                    <a:pt x="9" y="67"/>
                  </a:cubicBezTo>
                  <a:cubicBezTo>
                    <a:pt x="3" y="60"/>
                    <a:pt x="0" y="51"/>
                    <a:pt x="0" y="38"/>
                  </a:cubicBezTo>
                  <a:cubicBezTo>
                    <a:pt x="0" y="25"/>
                    <a:pt x="3" y="15"/>
                    <a:pt x="9" y="8"/>
                  </a:cubicBezTo>
                  <a:cubicBezTo>
                    <a:pt x="9" y="8"/>
                    <a:pt x="9" y="8"/>
                    <a:pt x="9" y="8"/>
                  </a:cubicBezTo>
                  <a:close/>
                  <a:moveTo>
                    <a:pt x="35" y="38"/>
                  </a:moveTo>
                  <a:cubicBezTo>
                    <a:pt x="35" y="23"/>
                    <a:pt x="32" y="16"/>
                    <a:pt x="26" y="16"/>
                  </a:cubicBezTo>
                  <a:cubicBezTo>
                    <a:pt x="22" y="16"/>
                    <a:pt x="19" y="19"/>
                    <a:pt x="18" y="24"/>
                  </a:cubicBezTo>
                  <a:cubicBezTo>
                    <a:pt x="17" y="27"/>
                    <a:pt x="16" y="32"/>
                    <a:pt x="16" y="38"/>
                  </a:cubicBezTo>
                  <a:cubicBezTo>
                    <a:pt x="16" y="52"/>
                    <a:pt x="19" y="59"/>
                    <a:pt x="25" y="59"/>
                  </a:cubicBezTo>
                  <a:cubicBezTo>
                    <a:pt x="32" y="59"/>
                    <a:pt x="35" y="52"/>
                    <a:pt x="35" y="3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81698" name="Freeform 455"/>
            <p:cNvSpPr>
              <a:spLocks noChangeAspect="1"/>
            </p:cNvSpPr>
            <p:nvPr/>
          </p:nvSpPr>
          <p:spPr bwMode="auto">
            <a:xfrm>
              <a:off x="682" y="2335"/>
              <a:ext cx="22" cy="49"/>
            </a:xfrm>
            <a:custGeom>
              <a:avLst/>
              <a:gdLst>
                <a:gd name="T0" fmla="*/ 0 w 32"/>
                <a:gd name="T1" fmla="*/ 11 h 73"/>
                <a:gd name="T2" fmla="*/ 8 w 32"/>
                <a:gd name="T3" fmla="*/ 9 h 73"/>
                <a:gd name="T4" fmla="*/ 12 w 32"/>
                <a:gd name="T5" fmla="*/ 0 h 73"/>
                <a:gd name="T6" fmla="*/ 22 w 32"/>
                <a:gd name="T7" fmla="*/ 0 h 73"/>
                <a:gd name="T8" fmla="*/ 22 w 32"/>
                <a:gd name="T9" fmla="*/ 49 h 73"/>
                <a:gd name="T10" fmla="*/ 10 w 32"/>
                <a:gd name="T11" fmla="*/ 49 h 73"/>
                <a:gd name="T12" fmla="*/ 10 w 32"/>
                <a:gd name="T13" fmla="*/ 21 h 73"/>
                <a:gd name="T14" fmla="*/ 0 w 32"/>
                <a:gd name="T15" fmla="*/ 21 h 73"/>
                <a:gd name="T16" fmla="*/ 0 w 32"/>
                <a:gd name="T17" fmla="*/ 11 h 73"/>
                <a:gd name="T18" fmla="*/ 0 w 32"/>
                <a:gd name="T19" fmla="*/ 11 h 7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2"/>
                <a:gd name="T31" fmla="*/ 0 h 73"/>
                <a:gd name="T32" fmla="*/ 32 w 32"/>
                <a:gd name="T33" fmla="*/ 73 h 7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2" h="73">
                  <a:moveTo>
                    <a:pt x="0" y="16"/>
                  </a:moveTo>
                  <a:cubicBezTo>
                    <a:pt x="5" y="16"/>
                    <a:pt x="9" y="15"/>
                    <a:pt x="12" y="13"/>
                  </a:cubicBezTo>
                  <a:cubicBezTo>
                    <a:pt x="16" y="10"/>
                    <a:pt x="18" y="6"/>
                    <a:pt x="18" y="0"/>
                  </a:cubicBezTo>
                  <a:cubicBezTo>
                    <a:pt x="32" y="0"/>
                    <a:pt x="32" y="0"/>
                    <a:pt x="32" y="0"/>
                  </a:cubicBezTo>
                  <a:cubicBezTo>
                    <a:pt x="32" y="73"/>
                    <a:pt x="32" y="73"/>
                    <a:pt x="32" y="73"/>
                  </a:cubicBezTo>
                  <a:cubicBezTo>
                    <a:pt x="14" y="73"/>
                    <a:pt x="14" y="73"/>
                    <a:pt x="14" y="73"/>
                  </a:cubicBezTo>
                  <a:cubicBezTo>
                    <a:pt x="14" y="31"/>
                    <a:pt x="14" y="31"/>
                    <a:pt x="14" y="31"/>
                  </a:cubicBezTo>
                  <a:cubicBezTo>
                    <a:pt x="0" y="31"/>
                    <a:pt x="0" y="31"/>
                    <a:pt x="0" y="31"/>
                  </a:cubicBezTo>
                  <a:cubicBezTo>
                    <a:pt x="0" y="16"/>
                    <a:pt x="0" y="16"/>
                    <a:pt x="0" y="16"/>
                  </a:cubicBezTo>
                  <a:cubicBezTo>
                    <a:pt x="0" y="16"/>
                    <a:pt x="0" y="16"/>
                    <a:pt x="0" y="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81699" name="Freeform 456"/>
            <p:cNvSpPr>
              <a:spLocks noChangeAspect="1"/>
            </p:cNvSpPr>
            <p:nvPr/>
          </p:nvSpPr>
          <p:spPr bwMode="auto">
            <a:xfrm>
              <a:off x="718" y="2335"/>
              <a:ext cx="22" cy="49"/>
            </a:xfrm>
            <a:custGeom>
              <a:avLst/>
              <a:gdLst>
                <a:gd name="T0" fmla="*/ 0 w 32"/>
                <a:gd name="T1" fmla="*/ 11 h 73"/>
                <a:gd name="T2" fmla="*/ 8 w 32"/>
                <a:gd name="T3" fmla="*/ 9 h 73"/>
                <a:gd name="T4" fmla="*/ 12 w 32"/>
                <a:gd name="T5" fmla="*/ 0 h 73"/>
                <a:gd name="T6" fmla="*/ 22 w 32"/>
                <a:gd name="T7" fmla="*/ 0 h 73"/>
                <a:gd name="T8" fmla="*/ 22 w 32"/>
                <a:gd name="T9" fmla="*/ 49 h 73"/>
                <a:gd name="T10" fmla="*/ 10 w 32"/>
                <a:gd name="T11" fmla="*/ 49 h 73"/>
                <a:gd name="T12" fmla="*/ 10 w 32"/>
                <a:gd name="T13" fmla="*/ 21 h 73"/>
                <a:gd name="T14" fmla="*/ 0 w 32"/>
                <a:gd name="T15" fmla="*/ 21 h 73"/>
                <a:gd name="T16" fmla="*/ 0 w 32"/>
                <a:gd name="T17" fmla="*/ 11 h 73"/>
                <a:gd name="T18" fmla="*/ 0 w 32"/>
                <a:gd name="T19" fmla="*/ 11 h 7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2"/>
                <a:gd name="T31" fmla="*/ 0 h 73"/>
                <a:gd name="T32" fmla="*/ 32 w 32"/>
                <a:gd name="T33" fmla="*/ 73 h 7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2" h="73">
                  <a:moveTo>
                    <a:pt x="0" y="16"/>
                  </a:moveTo>
                  <a:cubicBezTo>
                    <a:pt x="5" y="16"/>
                    <a:pt x="9" y="15"/>
                    <a:pt x="12" y="13"/>
                  </a:cubicBezTo>
                  <a:cubicBezTo>
                    <a:pt x="16" y="10"/>
                    <a:pt x="18" y="6"/>
                    <a:pt x="18" y="0"/>
                  </a:cubicBezTo>
                  <a:cubicBezTo>
                    <a:pt x="32" y="0"/>
                    <a:pt x="32" y="0"/>
                    <a:pt x="32" y="0"/>
                  </a:cubicBezTo>
                  <a:cubicBezTo>
                    <a:pt x="32" y="73"/>
                    <a:pt x="32" y="73"/>
                    <a:pt x="32" y="73"/>
                  </a:cubicBezTo>
                  <a:cubicBezTo>
                    <a:pt x="14" y="73"/>
                    <a:pt x="14" y="73"/>
                    <a:pt x="14" y="73"/>
                  </a:cubicBezTo>
                  <a:cubicBezTo>
                    <a:pt x="14" y="31"/>
                    <a:pt x="14" y="31"/>
                    <a:pt x="14" y="31"/>
                  </a:cubicBezTo>
                  <a:cubicBezTo>
                    <a:pt x="0" y="31"/>
                    <a:pt x="0" y="31"/>
                    <a:pt x="0" y="31"/>
                  </a:cubicBezTo>
                  <a:cubicBezTo>
                    <a:pt x="0" y="16"/>
                    <a:pt x="0" y="16"/>
                    <a:pt x="0" y="16"/>
                  </a:cubicBezTo>
                  <a:cubicBezTo>
                    <a:pt x="0" y="16"/>
                    <a:pt x="0" y="16"/>
                    <a:pt x="0" y="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81700" name="Freeform 457"/>
            <p:cNvSpPr>
              <a:spLocks noChangeAspect="1" noEditPoints="1"/>
            </p:cNvSpPr>
            <p:nvPr/>
          </p:nvSpPr>
          <p:spPr bwMode="auto">
            <a:xfrm>
              <a:off x="550" y="2304"/>
              <a:ext cx="209" cy="205"/>
            </a:xfrm>
            <a:custGeom>
              <a:avLst/>
              <a:gdLst>
                <a:gd name="T0" fmla="*/ 0 w 308"/>
                <a:gd name="T1" fmla="*/ 205 h 303"/>
                <a:gd name="T2" fmla="*/ 0 w 308"/>
                <a:gd name="T3" fmla="*/ 0 h 303"/>
                <a:gd name="T4" fmla="*/ 91 w 308"/>
                <a:gd name="T5" fmla="*/ 0 h 303"/>
                <a:gd name="T6" fmla="*/ 107 w 308"/>
                <a:gd name="T7" fmla="*/ 0 h 303"/>
                <a:gd name="T8" fmla="*/ 204 w 308"/>
                <a:gd name="T9" fmla="*/ 0 h 303"/>
                <a:gd name="T10" fmla="*/ 209 w 308"/>
                <a:gd name="T11" fmla="*/ 0 h 303"/>
                <a:gd name="T12" fmla="*/ 209 w 308"/>
                <a:gd name="T13" fmla="*/ 205 h 303"/>
                <a:gd name="T14" fmla="*/ 103 w 308"/>
                <a:gd name="T15" fmla="*/ 205 h 303"/>
                <a:gd name="T16" fmla="*/ 95 w 308"/>
                <a:gd name="T17" fmla="*/ 205 h 303"/>
                <a:gd name="T18" fmla="*/ 0 w 308"/>
                <a:gd name="T19" fmla="*/ 205 h 303"/>
                <a:gd name="T20" fmla="*/ 0 w 308"/>
                <a:gd name="T21" fmla="*/ 205 h 303"/>
                <a:gd name="T22" fmla="*/ 199 w 308"/>
                <a:gd name="T23" fmla="*/ 13 h 303"/>
                <a:gd name="T24" fmla="*/ 10 w 308"/>
                <a:gd name="T25" fmla="*/ 13 h 303"/>
                <a:gd name="T26" fmla="*/ 10 w 308"/>
                <a:gd name="T27" fmla="*/ 192 h 303"/>
                <a:gd name="T28" fmla="*/ 199 w 308"/>
                <a:gd name="T29" fmla="*/ 192 h 303"/>
                <a:gd name="T30" fmla="*/ 199 w 308"/>
                <a:gd name="T31" fmla="*/ 13 h 30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308"/>
                <a:gd name="T49" fmla="*/ 0 h 303"/>
                <a:gd name="T50" fmla="*/ 308 w 308"/>
                <a:gd name="T51" fmla="*/ 303 h 303"/>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308" h="303">
                  <a:moveTo>
                    <a:pt x="0" y="303"/>
                  </a:moveTo>
                  <a:cubicBezTo>
                    <a:pt x="0" y="0"/>
                    <a:pt x="0" y="0"/>
                    <a:pt x="0" y="0"/>
                  </a:cubicBezTo>
                  <a:cubicBezTo>
                    <a:pt x="134" y="0"/>
                    <a:pt x="134" y="0"/>
                    <a:pt x="134" y="0"/>
                  </a:cubicBezTo>
                  <a:cubicBezTo>
                    <a:pt x="158" y="0"/>
                    <a:pt x="158" y="0"/>
                    <a:pt x="158" y="0"/>
                  </a:cubicBezTo>
                  <a:cubicBezTo>
                    <a:pt x="301" y="0"/>
                    <a:pt x="301" y="0"/>
                    <a:pt x="301" y="0"/>
                  </a:cubicBezTo>
                  <a:cubicBezTo>
                    <a:pt x="308" y="0"/>
                    <a:pt x="308" y="0"/>
                    <a:pt x="308" y="0"/>
                  </a:cubicBezTo>
                  <a:cubicBezTo>
                    <a:pt x="308" y="303"/>
                    <a:pt x="308" y="303"/>
                    <a:pt x="308" y="303"/>
                  </a:cubicBezTo>
                  <a:cubicBezTo>
                    <a:pt x="152" y="303"/>
                    <a:pt x="152" y="303"/>
                    <a:pt x="152" y="303"/>
                  </a:cubicBezTo>
                  <a:cubicBezTo>
                    <a:pt x="140" y="303"/>
                    <a:pt x="140" y="303"/>
                    <a:pt x="140" y="303"/>
                  </a:cubicBezTo>
                  <a:cubicBezTo>
                    <a:pt x="0" y="303"/>
                    <a:pt x="0" y="303"/>
                    <a:pt x="0" y="303"/>
                  </a:cubicBezTo>
                  <a:cubicBezTo>
                    <a:pt x="0" y="303"/>
                    <a:pt x="0" y="303"/>
                    <a:pt x="0" y="303"/>
                  </a:cubicBezTo>
                  <a:close/>
                  <a:moveTo>
                    <a:pt x="293" y="19"/>
                  </a:moveTo>
                  <a:cubicBezTo>
                    <a:pt x="278" y="19"/>
                    <a:pt x="30" y="19"/>
                    <a:pt x="15" y="19"/>
                  </a:cubicBezTo>
                  <a:cubicBezTo>
                    <a:pt x="15" y="36"/>
                    <a:pt x="15" y="266"/>
                    <a:pt x="15" y="284"/>
                  </a:cubicBezTo>
                  <a:cubicBezTo>
                    <a:pt x="30" y="284"/>
                    <a:pt x="278" y="284"/>
                    <a:pt x="293" y="284"/>
                  </a:cubicBezTo>
                  <a:cubicBezTo>
                    <a:pt x="293" y="266"/>
                    <a:pt x="293" y="36"/>
                    <a:pt x="293" y="1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81701" name="Freeform 458"/>
            <p:cNvSpPr>
              <a:spLocks noChangeAspect="1"/>
            </p:cNvSpPr>
            <p:nvPr/>
          </p:nvSpPr>
          <p:spPr bwMode="auto">
            <a:xfrm>
              <a:off x="752" y="2398"/>
              <a:ext cx="69" cy="17"/>
            </a:xfrm>
            <a:custGeom>
              <a:avLst/>
              <a:gdLst>
                <a:gd name="T0" fmla="*/ 59 w 69"/>
                <a:gd name="T1" fmla="*/ 0 h 17"/>
                <a:gd name="T2" fmla="*/ 69 w 69"/>
                <a:gd name="T3" fmla="*/ 8 h 17"/>
                <a:gd name="T4" fmla="*/ 59 w 69"/>
                <a:gd name="T5" fmla="*/ 17 h 17"/>
                <a:gd name="T6" fmla="*/ 0 w 69"/>
                <a:gd name="T7" fmla="*/ 17 h 17"/>
                <a:gd name="T8" fmla="*/ 0 w 69"/>
                <a:gd name="T9" fmla="*/ 0 h 17"/>
                <a:gd name="T10" fmla="*/ 59 w 69"/>
                <a:gd name="T11" fmla="*/ 0 h 17"/>
                <a:gd name="T12" fmla="*/ 59 w 69"/>
                <a:gd name="T13" fmla="*/ 0 h 17"/>
                <a:gd name="T14" fmla="*/ 59 w 69"/>
                <a:gd name="T15" fmla="*/ 0 h 17"/>
                <a:gd name="T16" fmla="*/ 0 60000 65536"/>
                <a:gd name="T17" fmla="*/ 0 60000 65536"/>
                <a:gd name="T18" fmla="*/ 0 60000 65536"/>
                <a:gd name="T19" fmla="*/ 0 60000 65536"/>
                <a:gd name="T20" fmla="*/ 0 60000 65536"/>
                <a:gd name="T21" fmla="*/ 0 60000 65536"/>
                <a:gd name="T22" fmla="*/ 0 60000 65536"/>
                <a:gd name="T23" fmla="*/ 0 60000 65536"/>
                <a:gd name="T24" fmla="*/ 0 w 69"/>
                <a:gd name="T25" fmla="*/ 0 h 17"/>
                <a:gd name="T26" fmla="*/ 69 w 69"/>
                <a:gd name="T27" fmla="*/ 17 h 1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69" h="17">
                  <a:moveTo>
                    <a:pt x="59" y="0"/>
                  </a:moveTo>
                  <a:lnTo>
                    <a:pt x="69" y="8"/>
                  </a:lnTo>
                  <a:lnTo>
                    <a:pt x="59" y="17"/>
                  </a:lnTo>
                  <a:lnTo>
                    <a:pt x="0" y="17"/>
                  </a:lnTo>
                  <a:lnTo>
                    <a:pt x="0" y="0"/>
                  </a:lnTo>
                  <a:lnTo>
                    <a:pt x="5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81702" name="Freeform 459"/>
            <p:cNvSpPr>
              <a:spLocks noChangeAspect="1"/>
            </p:cNvSpPr>
            <p:nvPr/>
          </p:nvSpPr>
          <p:spPr bwMode="auto">
            <a:xfrm>
              <a:off x="791" y="2373"/>
              <a:ext cx="52" cy="67"/>
            </a:xfrm>
            <a:custGeom>
              <a:avLst/>
              <a:gdLst>
                <a:gd name="T0" fmla="*/ 12 w 52"/>
                <a:gd name="T1" fmla="*/ 0 h 67"/>
                <a:gd name="T2" fmla="*/ 52 w 52"/>
                <a:gd name="T3" fmla="*/ 33 h 67"/>
                <a:gd name="T4" fmla="*/ 12 w 52"/>
                <a:gd name="T5" fmla="*/ 67 h 67"/>
                <a:gd name="T6" fmla="*/ 0 w 52"/>
                <a:gd name="T7" fmla="*/ 57 h 67"/>
                <a:gd name="T8" fmla="*/ 18 w 52"/>
                <a:gd name="T9" fmla="*/ 42 h 67"/>
                <a:gd name="T10" fmla="*/ 28 w 52"/>
                <a:gd name="T11" fmla="*/ 33 h 67"/>
                <a:gd name="T12" fmla="*/ 18 w 52"/>
                <a:gd name="T13" fmla="*/ 25 h 67"/>
                <a:gd name="T14" fmla="*/ 0 w 52"/>
                <a:gd name="T15" fmla="*/ 10 h 67"/>
                <a:gd name="T16" fmla="*/ 12 w 52"/>
                <a:gd name="T17" fmla="*/ 0 h 67"/>
                <a:gd name="T18" fmla="*/ 12 w 52"/>
                <a:gd name="T19" fmla="*/ 0 h 67"/>
                <a:gd name="T20" fmla="*/ 12 w 52"/>
                <a:gd name="T21" fmla="*/ 0 h 6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2"/>
                <a:gd name="T34" fmla="*/ 0 h 67"/>
                <a:gd name="T35" fmla="*/ 52 w 52"/>
                <a:gd name="T36" fmla="*/ 67 h 67"/>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2" h="67">
                  <a:moveTo>
                    <a:pt x="12" y="0"/>
                  </a:moveTo>
                  <a:lnTo>
                    <a:pt x="52" y="33"/>
                  </a:lnTo>
                  <a:lnTo>
                    <a:pt x="12" y="67"/>
                  </a:lnTo>
                  <a:lnTo>
                    <a:pt x="0" y="57"/>
                  </a:lnTo>
                  <a:lnTo>
                    <a:pt x="18" y="42"/>
                  </a:lnTo>
                  <a:lnTo>
                    <a:pt x="28" y="33"/>
                  </a:lnTo>
                  <a:lnTo>
                    <a:pt x="18" y="25"/>
                  </a:lnTo>
                  <a:lnTo>
                    <a:pt x="0" y="10"/>
                  </a:lnTo>
                  <a:lnTo>
                    <a:pt x="1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81703" name="Freeform 460"/>
            <p:cNvSpPr>
              <a:spLocks noChangeAspect="1"/>
            </p:cNvSpPr>
            <p:nvPr/>
          </p:nvSpPr>
          <p:spPr bwMode="auto">
            <a:xfrm>
              <a:off x="453" y="2371"/>
              <a:ext cx="99" cy="75"/>
            </a:xfrm>
            <a:custGeom>
              <a:avLst/>
              <a:gdLst>
                <a:gd name="T0" fmla="*/ 59 w 99"/>
                <a:gd name="T1" fmla="*/ 0 h 75"/>
                <a:gd name="T2" fmla="*/ 46 w 99"/>
                <a:gd name="T3" fmla="*/ 10 h 75"/>
                <a:gd name="T4" fmla="*/ 66 w 99"/>
                <a:gd name="T5" fmla="*/ 28 h 75"/>
                <a:gd name="T6" fmla="*/ 0 w 99"/>
                <a:gd name="T7" fmla="*/ 27 h 75"/>
                <a:gd name="T8" fmla="*/ 0 w 99"/>
                <a:gd name="T9" fmla="*/ 46 h 75"/>
                <a:gd name="T10" fmla="*/ 66 w 99"/>
                <a:gd name="T11" fmla="*/ 46 h 75"/>
                <a:gd name="T12" fmla="*/ 45 w 99"/>
                <a:gd name="T13" fmla="*/ 63 h 75"/>
                <a:gd name="T14" fmla="*/ 59 w 99"/>
                <a:gd name="T15" fmla="*/ 75 h 75"/>
                <a:gd name="T16" fmla="*/ 99 w 99"/>
                <a:gd name="T17" fmla="*/ 42 h 75"/>
                <a:gd name="T18" fmla="*/ 99 w 99"/>
                <a:gd name="T19" fmla="*/ 33 h 75"/>
                <a:gd name="T20" fmla="*/ 59 w 99"/>
                <a:gd name="T21" fmla="*/ 0 h 75"/>
                <a:gd name="T22" fmla="*/ 59 w 99"/>
                <a:gd name="T23" fmla="*/ 0 h 75"/>
                <a:gd name="T24" fmla="*/ 59 w 99"/>
                <a:gd name="T25" fmla="*/ 0 h 7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9"/>
                <a:gd name="T40" fmla="*/ 0 h 75"/>
                <a:gd name="T41" fmla="*/ 99 w 99"/>
                <a:gd name="T42" fmla="*/ 75 h 7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9" h="75">
                  <a:moveTo>
                    <a:pt x="59" y="0"/>
                  </a:moveTo>
                  <a:lnTo>
                    <a:pt x="46" y="10"/>
                  </a:lnTo>
                  <a:lnTo>
                    <a:pt x="66" y="28"/>
                  </a:lnTo>
                  <a:lnTo>
                    <a:pt x="0" y="27"/>
                  </a:lnTo>
                  <a:lnTo>
                    <a:pt x="0" y="46"/>
                  </a:lnTo>
                  <a:lnTo>
                    <a:pt x="66" y="46"/>
                  </a:lnTo>
                  <a:lnTo>
                    <a:pt x="45" y="63"/>
                  </a:lnTo>
                  <a:lnTo>
                    <a:pt x="59" y="75"/>
                  </a:lnTo>
                  <a:lnTo>
                    <a:pt x="99" y="42"/>
                  </a:lnTo>
                  <a:lnTo>
                    <a:pt x="99" y="33"/>
                  </a:lnTo>
                  <a:lnTo>
                    <a:pt x="5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81704" name="Rectangle 461"/>
            <p:cNvSpPr>
              <a:spLocks noChangeAspect="1" noChangeArrowheads="1"/>
            </p:cNvSpPr>
            <p:nvPr/>
          </p:nvSpPr>
          <p:spPr bwMode="auto">
            <a:xfrm>
              <a:off x="570" y="2400"/>
              <a:ext cx="33" cy="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81705" name="Freeform 462"/>
            <p:cNvSpPr>
              <a:spLocks noChangeAspect="1"/>
            </p:cNvSpPr>
            <p:nvPr/>
          </p:nvSpPr>
          <p:spPr bwMode="auto">
            <a:xfrm>
              <a:off x="570" y="2400"/>
              <a:ext cx="33" cy="12"/>
            </a:xfrm>
            <a:custGeom>
              <a:avLst/>
              <a:gdLst>
                <a:gd name="T0" fmla="*/ 0 w 33"/>
                <a:gd name="T1" fmla="*/ 12 h 12"/>
                <a:gd name="T2" fmla="*/ 33 w 33"/>
                <a:gd name="T3" fmla="*/ 12 h 12"/>
                <a:gd name="T4" fmla="*/ 33 w 33"/>
                <a:gd name="T5" fmla="*/ 0 h 12"/>
                <a:gd name="T6" fmla="*/ 0 w 33"/>
                <a:gd name="T7" fmla="*/ 0 h 12"/>
                <a:gd name="T8" fmla="*/ 0 60000 65536"/>
                <a:gd name="T9" fmla="*/ 0 60000 65536"/>
                <a:gd name="T10" fmla="*/ 0 60000 65536"/>
                <a:gd name="T11" fmla="*/ 0 60000 65536"/>
                <a:gd name="T12" fmla="*/ 0 w 33"/>
                <a:gd name="T13" fmla="*/ 0 h 12"/>
                <a:gd name="T14" fmla="*/ 33 w 33"/>
                <a:gd name="T15" fmla="*/ 12 h 12"/>
              </a:gdLst>
              <a:ahLst/>
              <a:cxnLst>
                <a:cxn ang="T8">
                  <a:pos x="T0" y="T1"/>
                </a:cxn>
                <a:cxn ang="T9">
                  <a:pos x="T2" y="T3"/>
                </a:cxn>
                <a:cxn ang="T10">
                  <a:pos x="T4" y="T5"/>
                </a:cxn>
                <a:cxn ang="T11">
                  <a:pos x="T6" y="T7"/>
                </a:cxn>
              </a:cxnLst>
              <a:rect l="T12" t="T13" r="T14" b="T15"/>
              <a:pathLst>
                <a:path w="33" h="12">
                  <a:moveTo>
                    <a:pt x="0" y="12"/>
                  </a:moveTo>
                  <a:lnTo>
                    <a:pt x="33" y="12"/>
                  </a:lnTo>
                  <a:lnTo>
                    <a:pt x="33"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81706" name="Rectangle 463"/>
            <p:cNvSpPr>
              <a:spLocks noChangeAspect="1" noChangeArrowheads="1"/>
            </p:cNvSpPr>
            <p:nvPr/>
          </p:nvSpPr>
          <p:spPr bwMode="auto">
            <a:xfrm>
              <a:off x="615" y="2400"/>
              <a:ext cx="33" cy="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81707" name="Freeform 464"/>
            <p:cNvSpPr>
              <a:spLocks noChangeAspect="1"/>
            </p:cNvSpPr>
            <p:nvPr/>
          </p:nvSpPr>
          <p:spPr bwMode="auto">
            <a:xfrm>
              <a:off x="615" y="2400"/>
              <a:ext cx="33" cy="12"/>
            </a:xfrm>
            <a:custGeom>
              <a:avLst/>
              <a:gdLst>
                <a:gd name="T0" fmla="*/ 0 w 33"/>
                <a:gd name="T1" fmla="*/ 12 h 12"/>
                <a:gd name="T2" fmla="*/ 33 w 33"/>
                <a:gd name="T3" fmla="*/ 12 h 12"/>
                <a:gd name="T4" fmla="*/ 33 w 33"/>
                <a:gd name="T5" fmla="*/ 0 h 12"/>
                <a:gd name="T6" fmla="*/ 0 w 33"/>
                <a:gd name="T7" fmla="*/ 0 h 12"/>
                <a:gd name="T8" fmla="*/ 0 60000 65536"/>
                <a:gd name="T9" fmla="*/ 0 60000 65536"/>
                <a:gd name="T10" fmla="*/ 0 60000 65536"/>
                <a:gd name="T11" fmla="*/ 0 60000 65536"/>
                <a:gd name="T12" fmla="*/ 0 w 33"/>
                <a:gd name="T13" fmla="*/ 0 h 12"/>
                <a:gd name="T14" fmla="*/ 33 w 33"/>
                <a:gd name="T15" fmla="*/ 12 h 12"/>
              </a:gdLst>
              <a:ahLst/>
              <a:cxnLst>
                <a:cxn ang="T8">
                  <a:pos x="T0" y="T1"/>
                </a:cxn>
                <a:cxn ang="T9">
                  <a:pos x="T2" y="T3"/>
                </a:cxn>
                <a:cxn ang="T10">
                  <a:pos x="T4" y="T5"/>
                </a:cxn>
                <a:cxn ang="T11">
                  <a:pos x="T6" y="T7"/>
                </a:cxn>
              </a:cxnLst>
              <a:rect l="T12" t="T13" r="T14" b="T15"/>
              <a:pathLst>
                <a:path w="33" h="12">
                  <a:moveTo>
                    <a:pt x="0" y="12"/>
                  </a:moveTo>
                  <a:lnTo>
                    <a:pt x="33" y="12"/>
                  </a:lnTo>
                  <a:lnTo>
                    <a:pt x="33"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81708" name="Rectangle 465"/>
            <p:cNvSpPr>
              <a:spLocks noChangeAspect="1" noChangeArrowheads="1"/>
            </p:cNvSpPr>
            <p:nvPr/>
          </p:nvSpPr>
          <p:spPr bwMode="auto">
            <a:xfrm>
              <a:off x="661" y="2400"/>
              <a:ext cx="32" cy="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81709" name="Freeform 466"/>
            <p:cNvSpPr>
              <a:spLocks noChangeAspect="1"/>
            </p:cNvSpPr>
            <p:nvPr/>
          </p:nvSpPr>
          <p:spPr bwMode="auto">
            <a:xfrm>
              <a:off x="661" y="2400"/>
              <a:ext cx="32" cy="12"/>
            </a:xfrm>
            <a:custGeom>
              <a:avLst/>
              <a:gdLst>
                <a:gd name="T0" fmla="*/ 0 w 32"/>
                <a:gd name="T1" fmla="*/ 12 h 12"/>
                <a:gd name="T2" fmla="*/ 32 w 32"/>
                <a:gd name="T3" fmla="*/ 12 h 12"/>
                <a:gd name="T4" fmla="*/ 32 w 32"/>
                <a:gd name="T5" fmla="*/ 0 h 12"/>
                <a:gd name="T6" fmla="*/ 0 w 32"/>
                <a:gd name="T7" fmla="*/ 0 h 12"/>
                <a:gd name="T8" fmla="*/ 0 60000 65536"/>
                <a:gd name="T9" fmla="*/ 0 60000 65536"/>
                <a:gd name="T10" fmla="*/ 0 60000 65536"/>
                <a:gd name="T11" fmla="*/ 0 60000 65536"/>
                <a:gd name="T12" fmla="*/ 0 w 32"/>
                <a:gd name="T13" fmla="*/ 0 h 12"/>
                <a:gd name="T14" fmla="*/ 32 w 32"/>
                <a:gd name="T15" fmla="*/ 12 h 12"/>
              </a:gdLst>
              <a:ahLst/>
              <a:cxnLst>
                <a:cxn ang="T8">
                  <a:pos x="T0" y="T1"/>
                </a:cxn>
                <a:cxn ang="T9">
                  <a:pos x="T2" y="T3"/>
                </a:cxn>
                <a:cxn ang="T10">
                  <a:pos x="T4" y="T5"/>
                </a:cxn>
                <a:cxn ang="T11">
                  <a:pos x="T6" y="T7"/>
                </a:cxn>
              </a:cxnLst>
              <a:rect l="T12" t="T13" r="T14" b="T15"/>
              <a:pathLst>
                <a:path w="32" h="12">
                  <a:moveTo>
                    <a:pt x="0" y="12"/>
                  </a:moveTo>
                  <a:lnTo>
                    <a:pt x="32" y="12"/>
                  </a:lnTo>
                  <a:lnTo>
                    <a:pt x="32"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81710" name="Rectangle 467"/>
            <p:cNvSpPr>
              <a:spLocks noChangeAspect="1" noChangeArrowheads="1"/>
            </p:cNvSpPr>
            <p:nvPr/>
          </p:nvSpPr>
          <p:spPr bwMode="auto">
            <a:xfrm>
              <a:off x="706" y="2400"/>
              <a:ext cx="33" cy="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81711" name="Freeform 468"/>
            <p:cNvSpPr>
              <a:spLocks noChangeAspect="1"/>
            </p:cNvSpPr>
            <p:nvPr/>
          </p:nvSpPr>
          <p:spPr bwMode="auto">
            <a:xfrm>
              <a:off x="706" y="2400"/>
              <a:ext cx="33" cy="12"/>
            </a:xfrm>
            <a:custGeom>
              <a:avLst/>
              <a:gdLst>
                <a:gd name="T0" fmla="*/ 0 w 33"/>
                <a:gd name="T1" fmla="*/ 12 h 12"/>
                <a:gd name="T2" fmla="*/ 33 w 33"/>
                <a:gd name="T3" fmla="*/ 12 h 12"/>
                <a:gd name="T4" fmla="*/ 33 w 33"/>
                <a:gd name="T5" fmla="*/ 0 h 12"/>
                <a:gd name="T6" fmla="*/ 0 w 33"/>
                <a:gd name="T7" fmla="*/ 0 h 12"/>
                <a:gd name="T8" fmla="*/ 0 60000 65536"/>
                <a:gd name="T9" fmla="*/ 0 60000 65536"/>
                <a:gd name="T10" fmla="*/ 0 60000 65536"/>
                <a:gd name="T11" fmla="*/ 0 60000 65536"/>
                <a:gd name="T12" fmla="*/ 0 w 33"/>
                <a:gd name="T13" fmla="*/ 0 h 12"/>
                <a:gd name="T14" fmla="*/ 33 w 33"/>
                <a:gd name="T15" fmla="*/ 12 h 12"/>
              </a:gdLst>
              <a:ahLst/>
              <a:cxnLst>
                <a:cxn ang="T8">
                  <a:pos x="T0" y="T1"/>
                </a:cxn>
                <a:cxn ang="T9">
                  <a:pos x="T2" y="T3"/>
                </a:cxn>
                <a:cxn ang="T10">
                  <a:pos x="T4" y="T5"/>
                </a:cxn>
                <a:cxn ang="T11">
                  <a:pos x="T6" y="T7"/>
                </a:cxn>
              </a:cxnLst>
              <a:rect l="T12" t="T13" r="T14" b="T15"/>
              <a:pathLst>
                <a:path w="33" h="12">
                  <a:moveTo>
                    <a:pt x="0" y="12"/>
                  </a:moveTo>
                  <a:lnTo>
                    <a:pt x="33" y="12"/>
                  </a:lnTo>
                  <a:lnTo>
                    <a:pt x="33"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81712" name="Rectangle 469"/>
            <p:cNvSpPr>
              <a:spLocks noChangeAspect="1" noChangeArrowheads="1"/>
            </p:cNvSpPr>
            <p:nvPr/>
          </p:nvSpPr>
          <p:spPr bwMode="auto">
            <a:xfrm>
              <a:off x="629" y="2423"/>
              <a:ext cx="58" cy="58"/>
            </a:xfrm>
            <a:prstGeom prst="rect">
              <a:avLst/>
            </a:prstGeom>
            <a:solidFill>
              <a:srgbClr val="9894C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81713" name="Rectangle 470"/>
            <p:cNvSpPr>
              <a:spLocks noChangeAspect="1" noChangeArrowheads="1"/>
            </p:cNvSpPr>
            <p:nvPr/>
          </p:nvSpPr>
          <p:spPr bwMode="auto">
            <a:xfrm>
              <a:off x="629" y="2423"/>
              <a:ext cx="58" cy="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81714" name="Freeform 471"/>
            <p:cNvSpPr>
              <a:spLocks noChangeAspect="1"/>
            </p:cNvSpPr>
            <p:nvPr/>
          </p:nvSpPr>
          <p:spPr bwMode="auto">
            <a:xfrm>
              <a:off x="571" y="2434"/>
              <a:ext cx="165" cy="33"/>
            </a:xfrm>
            <a:custGeom>
              <a:avLst/>
              <a:gdLst>
                <a:gd name="T0" fmla="*/ 165 w 165"/>
                <a:gd name="T1" fmla="*/ 1 h 33"/>
                <a:gd name="T2" fmla="*/ 115 w 165"/>
                <a:gd name="T3" fmla="*/ 0 h 33"/>
                <a:gd name="T4" fmla="*/ 114 w 165"/>
                <a:gd name="T5" fmla="*/ 0 h 33"/>
                <a:gd name="T6" fmla="*/ 113 w 165"/>
                <a:gd name="T7" fmla="*/ 1 h 33"/>
                <a:gd name="T8" fmla="*/ 55 w 165"/>
                <a:gd name="T9" fmla="*/ 22 h 33"/>
                <a:gd name="T10" fmla="*/ 57 w 165"/>
                <a:gd name="T11" fmla="*/ 28 h 33"/>
                <a:gd name="T12" fmla="*/ 57 w 165"/>
                <a:gd name="T13" fmla="*/ 22 h 33"/>
                <a:gd name="T14" fmla="*/ 0 w 165"/>
                <a:gd name="T15" fmla="*/ 22 h 33"/>
                <a:gd name="T16" fmla="*/ 0 w 165"/>
                <a:gd name="T17" fmla="*/ 33 h 33"/>
                <a:gd name="T18" fmla="*/ 57 w 165"/>
                <a:gd name="T19" fmla="*/ 33 h 33"/>
                <a:gd name="T20" fmla="*/ 59 w 165"/>
                <a:gd name="T21" fmla="*/ 33 h 33"/>
                <a:gd name="T22" fmla="*/ 59 w 165"/>
                <a:gd name="T23" fmla="*/ 33 h 33"/>
                <a:gd name="T24" fmla="*/ 117 w 165"/>
                <a:gd name="T25" fmla="*/ 11 h 33"/>
                <a:gd name="T26" fmla="*/ 115 w 165"/>
                <a:gd name="T27" fmla="*/ 6 h 33"/>
                <a:gd name="T28" fmla="*/ 115 w 165"/>
                <a:gd name="T29" fmla="*/ 12 h 33"/>
                <a:gd name="T30" fmla="*/ 165 w 165"/>
                <a:gd name="T31" fmla="*/ 12 h 33"/>
                <a:gd name="T32" fmla="*/ 165 w 165"/>
                <a:gd name="T33" fmla="*/ 1 h 3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65"/>
                <a:gd name="T52" fmla="*/ 0 h 33"/>
                <a:gd name="T53" fmla="*/ 165 w 165"/>
                <a:gd name="T54" fmla="*/ 33 h 3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65" h="33">
                  <a:moveTo>
                    <a:pt x="165" y="1"/>
                  </a:moveTo>
                  <a:lnTo>
                    <a:pt x="115" y="0"/>
                  </a:lnTo>
                  <a:lnTo>
                    <a:pt x="114" y="0"/>
                  </a:lnTo>
                  <a:lnTo>
                    <a:pt x="113" y="1"/>
                  </a:lnTo>
                  <a:lnTo>
                    <a:pt x="55" y="22"/>
                  </a:lnTo>
                  <a:lnTo>
                    <a:pt x="57" y="28"/>
                  </a:lnTo>
                  <a:lnTo>
                    <a:pt x="57" y="22"/>
                  </a:lnTo>
                  <a:lnTo>
                    <a:pt x="0" y="22"/>
                  </a:lnTo>
                  <a:lnTo>
                    <a:pt x="0" y="33"/>
                  </a:lnTo>
                  <a:lnTo>
                    <a:pt x="57" y="33"/>
                  </a:lnTo>
                  <a:lnTo>
                    <a:pt x="59" y="33"/>
                  </a:lnTo>
                  <a:lnTo>
                    <a:pt x="117" y="11"/>
                  </a:lnTo>
                  <a:lnTo>
                    <a:pt x="115" y="6"/>
                  </a:lnTo>
                  <a:lnTo>
                    <a:pt x="115" y="12"/>
                  </a:lnTo>
                  <a:lnTo>
                    <a:pt x="165" y="12"/>
                  </a:lnTo>
                  <a:lnTo>
                    <a:pt x="165"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81715" name="Freeform 472"/>
            <p:cNvSpPr>
              <a:spLocks noChangeAspect="1"/>
            </p:cNvSpPr>
            <p:nvPr/>
          </p:nvSpPr>
          <p:spPr bwMode="auto">
            <a:xfrm>
              <a:off x="571" y="2434"/>
              <a:ext cx="165" cy="33"/>
            </a:xfrm>
            <a:custGeom>
              <a:avLst/>
              <a:gdLst>
                <a:gd name="T0" fmla="*/ 165 w 165"/>
                <a:gd name="T1" fmla="*/ 1 h 33"/>
                <a:gd name="T2" fmla="*/ 115 w 165"/>
                <a:gd name="T3" fmla="*/ 0 h 33"/>
                <a:gd name="T4" fmla="*/ 114 w 165"/>
                <a:gd name="T5" fmla="*/ 0 h 33"/>
                <a:gd name="T6" fmla="*/ 113 w 165"/>
                <a:gd name="T7" fmla="*/ 1 h 33"/>
                <a:gd name="T8" fmla="*/ 55 w 165"/>
                <a:gd name="T9" fmla="*/ 22 h 33"/>
                <a:gd name="T10" fmla="*/ 57 w 165"/>
                <a:gd name="T11" fmla="*/ 28 h 33"/>
                <a:gd name="T12" fmla="*/ 57 w 165"/>
                <a:gd name="T13" fmla="*/ 22 h 33"/>
                <a:gd name="T14" fmla="*/ 0 w 165"/>
                <a:gd name="T15" fmla="*/ 22 h 33"/>
                <a:gd name="T16" fmla="*/ 0 w 165"/>
                <a:gd name="T17" fmla="*/ 33 h 33"/>
                <a:gd name="T18" fmla="*/ 57 w 165"/>
                <a:gd name="T19" fmla="*/ 33 h 33"/>
                <a:gd name="T20" fmla="*/ 59 w 165"/>
                <a:gd name="T21" fmla="*/ 33 h 33"/>
                <a:gd name="T22" fmla="*/ 59 w 165"/>
                <a:gd name="T23" fmla="*/ 33 h 33"/>
                <a:gd name="T24" fmla="*/ 117 w 165"/>
                <a:gd name="T25" fmla="*/ 11 h 33"/>
                <a:gd name="T26" fmla="*/ 115 w 165"/>
                <a:gd name="T27" fmla="*/ 6 h 33"/>
                <a:gd name="T28" fmla="*/ 115 w 165"/>
                <a:gd name="T29" fmla="*/ 12 h 33"/>
                <a:gd name="T30" fmla="*/ 165 w 165"/>
                <a:gd name="T31" fmla="*/ 12 h 33"/>
                <a:gd name="T32" fmla="*/ 165 w 165"/>
                <a:gd name="T33" fmla="*/ 1 h 3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65"/>
                <a:gd name="T52" fmla="*/ 0 h 33"/>
                <a:gd name="T53" fmla="*/ 165 w 165"/>
                <a:gd name="T54" fmla="*/ 33 h 3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65" h="33">
                  <a:moveTo>
                    <a:pt x="165" y="1"/>
                  </a:moveTo>
                  <a:lnTo>
                    <a:pt x="115" y="0"/>
                  </a:lnTo>
                  <a:lnTo>
                    <a:pt x="114" y="0"/>
                  </a:lnTo>
                  <a:lnTo>
                    <a:pt x="113" y="1"/>
                  </a:lnTo>
                  <a:lnTo>
                    <a:pt x="55" y="22"/>
                  </a:lnTo>
                  <a:lnTo>
                    <a:pt x="57" y="28"/>
                  </a:lnTo>
                  <a:lnTo>
                    <a:pt x="57" y="22"/>
                  </a:lnTo>
                  <a:lnTo>
                    <a:pt x="0" y="22"/>
                  </a:lnTo>
                  <a:lnTo>
                    <a:pt x="0" y="33"/>
                  </a:lnTo>
                  <a:lnTo>
                    <a:pt x="57" y="33"/>
                  </a:lnTo>
                  <a:lnTo>
                    <a:pt x="59" y="33"/>
                  </a:lnTo>
                  <a:lnTo>
                    <a:pt x="117" y="11"/>
                  </a:lnTo>
                  <a:lnTo>
                    <a:pt x="115" y="6"/>
                  </a:lnTo>
                  <a:lnTo>
                    <a:pt x="115" y="12"/>
                  </a:lnTo>
                  <a:lnTo>
                    <a:pt x="165" y="12"/>
                  </a:lnTo>
                  <a:lnTo>
                    <a:pt x="165" y="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grpSp>
      <p:grpSp>
        <p:nvGrpSpPr>
          <p:cNvPr id="181716" name="Group 473"/>
          <p:cNvGrpSpPr>
            <a:grpSpLocks/>
          </p:cNvGrpSpPr>
          <p:nvPr/>
        </p:nvGrpSpPr>
        <p:grpSpPr bwMode="auto">
          <a:xfrm>
            <a:off x="1943100" y="4137025"/>
            <a:ext cx="252413" cy="274638"/>
            <a:chOff x="2243" y="3532"/>
            <a:chExt cx="172" cy="202"/>
          </a:xfrm>
        </p:grpSpPr>
        <p:grpSp>
          <p:nvGrpSpPr>
            <p:cNvPr id="181717" name="Group 36"/>
            <p:cNvGrpSpPr>
              <a:grpSpLocks/>
            </p:cNvGrpSpPr>
            <p:nvPr/>
          </p:nvGrpSpPr>
          <p:grpSpPr bwMode="auto">
            <a:xfrm>
              <a:off x="2256" y="3552"/>
              <a:ext cx="159" cy="158"/>
              <a:chOff x="1596" y="1152"/>
              <a:chExt cx="518" cy="516"/>
            </a:xfrm>
          </p:grpSpPr>
          <p:sp>
            <p:nvSpPr>
              <p:cNvPr id="181718" name="Oval 37"/>
              <p:cNvSpPr>
                <a:spLocks noChangeArrowheads="1"/>
              </p:cNvSpPr>
              <p:nvPr/>
            </p:nvSpPr>
            <p:spPr bwMode="gray">
              <a:xfrm>
                <a:off x="1596" y="1154"/>
                <a:ext cx="518" cy="514"/>
              </a:xfrm>
              <a:prstGeom prst="ellipse">
                <a:avLst/>
              </a:prstGeom>
              <a:solidFill>
                <a:srgbClr val="1E7BB4"/>
              </a:solidFill>
              <a:ln w="28575" algn="ctr">
                <a:solidFill>
                  <a:srgbClr val="F8F8F8">
                    <a:alpha val="70195"/>
                  </a:srgbClr>
                </a:solidFill>
                <a:round/>
                <a:headEnd/>
                <a:tailEnd/>
              </a:ln>
            </p:spPr>
            <p:txBody>
              <a:bodyPr wrap="none" anchor="ct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zh-CN" sz="1600">
                  <a:latin typeface="华文细黑" pitchFamily="2" charset="-122"/>
                  <a:ea typeface="华文细黑" pitchFamily="2" charset="-122"/>
                </a:endParaRPr>
              </a:p>
            </p:txBody>
          </p:sp>
          <p:pic>
            <p:nvPicPr>
              <p:cNvPr id="181719" name="Picture 38" descr="cir_lighteffect0"/>
              <p:cNvPicPr>
                <a:picLocks noChangeArrowheads="1"/>
              </p:cNvPicPr>
              <p:nvPr/>
            </p:nvPicPr>
            <p:blipFill>
              <a:blip r:embed="rId5">
                <a:lum bright="18000" contrast="-12000"/>
                <a:extLst>
                  <a:ext uri="{28A0092B-C50C-407E-A947-70E740481C1C}">
                    <a14:useLocalDpi xmlns:a14="http://schemas.microsoft.com/office/drawing/2010/main" val="0"/>
                  </a:ext>
                </a:extLst>
              </a:blip>
              <a:srcRect/>
              <a:stretch>
                <a:fillRect/>
              </a:stretch>
            </p:blipFill>
            <p:spPr bwMode="gray">
              <a:xfrm>
                <a:off x="1609" y="1152"/>
                <a:ext cx="484" cy="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5" name="TextBox 24"/>
            <p:cNvSpPr txBox="1">
              <a:spLocks noChangeArrowheads="1"/>
            </p:cNvSpPr>
            <p:nvPr/>
          </p:nvSpPr>
          <p:spPr bwMode="auto">
            <a:xfrm>
              <a:off x="2243" y="3532"/>
              <a:ext cx="157" cy="202"/>
            </a:xfrm>
            <a:prstGeom prst="rect">
              <a:avLst/>
            </a:prstGeom>
            <a:noFill/>
            <a:ln w="9525">
              <a:noFill/>
              <a:miter lim="800000"/>
              <a:headEnd/>
              <a:tailEnd/>
            </a:ln>
          </p:spPr>
          <p:txBody>
            <a:bodyP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kumimoji="0" lang="en-US" altLang="zh-CN" sz="1200" b="1">
                  <a:solidFill>
                    <a:srgbClr val="FFFFFF"/>
                  </a:solidFill>
                  <a:effectLst>
                    <a:outerShdw blurRad="38100" dist="38100" dir="2700000" algn="tl">
                      <a:srgbClr val="C0C0C0"/>
                    </a:outerShdw>
                  </a:effectLst>
                  <a:latin typeface="华文细黑" pitchFamily="2" charset="-122"/>
                  <a:ea typeface="华文细黑" pitchFamily="2" charset="-122"/>
                </a:rPr>
                <a:t>3</a:t>
              </a:r>
            </a:p>
          </p:txBody>
        </p:sp>
      </p:grpSp>
      <p:sp>
        <p:nvSpPr>
          <p:cNvPr id="181721" name="Line 478"/>
          <p:cNvSpPr>
            <a:spLocks noChangeAspect="1" noChangeShapeType="1"/>
          </p:cNvSpPr>
          <p:nvPr/>
        </p:nvSpPr>
        <p:spPr bwMode="auto">
          <a:xfrm flipH="1">
            <a:off x="1314450" y="4848225"/>
            <a:ext cx="139700" cy="33337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81722" name="Line 479"/>
          <p:cNvSpPr>
            <a:spLocks noChangeAspect="1" noChangeShapeType="1"/>
          </p:cNvSpPr>
          <p:nvPr/>
        </p:nvSpPr>
        <p:spPr bwMode="auto">
          <a:xfrm>
            <a:off x="1454150" y="4827588"/>
            <a:ext cx="55563" cy="35401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pSp>
        <p:nvGrpSpPr>
          <p:cNvPr id="181723" name="Group 480"/>
          <p:cNvGrpSpPr>
            <a:grpSpLocks noChangeAspect="1"/>
          </p:cNvGrpSpPr>
          <p:nvPr/>
        </p:nvGrpSpPr>
        <p:grpSpPr bwMode="auto">
          <a:xfrm>
            <a:off x="1257300" y="5110163"/>
            <a:ext cx="139700" cy="122237"/>
            <a:chOff x="336" y="2225"/>
            <a:chExt cx="637" cy="463"/>
          </a:xfrm>
        </p:grpSpPr>
        <p:sp>
          <p:nvSpPr>
            <p:cNvPr id="181724" name="AutoShape 481"/>
            <p:cNvSpPr>
              <a:spLocks noChangeAspect="1" noChangeArrowheads="1" noTextEdit="1"/>
            </p:cNvSpPr>
            <p:nvPr/>
          </p:nvSpPr>
          <p:spPr bwMode="auto">
            <a:xfrm>
              <a:off x="336" y="2225"/>
              <a:ext cx="637" cy="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81725" name="Freeform 482"/>
            <p:cNvSpPr>
              <a:spLocks noChangeAspect="1"/>
            </p:cNvSpPr>
            <p:nvPr/>
          </p:nvSpPr>
          <p:spPr bwMode="auto">
            <a:xfrm>
              <a:off x="656" y="2410"/>
              <a:ext cx="317" cy="277"/>
            </a:xfrm>
            <a:custGeom>
              <a:avLst/>
              <a:gdLst>
                <a:gd name="T0" fmla="*/ 317 w 317"/>
                <a:gd name="T1" fmla="*/ 0 h 277"/>
                <a:gd name="T2" fmla="*/ 317 w 317"/>
                <a:gd name="T3" fmla="*/ 94 h 277"/>
                <a:gd name="T4" fmla="*/ 0 w 317"/>
                <a:gd name="T5" fmla="*/ 277 h 277"/>
                <a:gd name="T6" fmla="*/ 0 w 317"/>
                <a:gd name="T7" fmla="*/ 183 h 277"/>
                <a:gd name="T8" fmla="*/ 317 w 317"/>
                <a:gd name="T9" fmla="*/ 0 h 277"/>
                <a:gd name="T10" fmla="*/ 317 w 317"/>
                <a:gd name="T11" fmla="*/ 0 h 277"/>
                <a:gd name="T12" fmla="*/ 317 w 317"/>
                <a:gd name="T13" fmla="*/ 0 h 277"/>
                <a:gd name="T14" fmla="*/ 0 60000 65536"/>
                <a:gd name="T15" fmla="*/ 0 60000 65536"/>
                <a:gd name="T16" fmla="*/ 0 60000 65536"/>
                <a:gd name="T17" fmla="*/ 0 60000 65536"/>
                <a:gd name="T18" fmla="*/ 0 60000 65536"/>
                <a:gd name="T19" fmla="*/ 0 60000 65536"/>
                <a:gd name="T20" fmla="*/ 0 60000 65536"/>
                <a:gd name="T21" fmla="*/ 0 w 317"/>
                <a:gd name="T22" fmla="*/ 0 h 277"/>
                <a:gd name="T23" fmla="*/ 317 w 317"/>
                <a:gd name="T24" fmla="*/ 277 h 27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17" h="277">
                  <a:moveTo>
                    <a:pt x="317" y="0"/>
                  </a:moveTo>
                  <a:lnTo>
                    <a:pt x="317" y="94"/>
                  </a:lnTo>
                  <a:lnTo>
                    <a:pt x="0" y="277"/>
                  </a:lnTo>
                  <a:lnTo>
                    <a:pt x="0" y="183"/>
                  </a:lnTo>
                  <a:lnTo>
                    <a:pt x="317" y="0"/>
                  </a:lnTo>
                  <a:close/>
                </a:path>
              </a:pathLst>
            </a:custGeom>
            <a:solidFill>
              <a:srgbClr val="17317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81726" name="Freeform 483"/>
            <p:cNvSpPr>
              <a:spLocks noChangeAspect="1"/>
            </p:cNvSpPr>
            <p:nvPr/>
          </p:nvSpPr>
          <p:spPr bwMode="auto">
            <a:xfrm>
              <a:off x="337" y="2410"/>
              <a:ext cx="319" cy="277"/>
            </a:xfrm>
            <a:custGeom>
              <a:avLst/>
              <a:gdLst>
                <a:gd name="T0" fmla="*/ 319 w 319"/>
                <a:gd name="T1" fmla="*/ 183 h 277"/>
                <a:gd name="T2" fmla="*/ 319 w 319"/>
                <a:gd name="T3" fmla="*/ 277 h 277"/>
                <a:gd name="T4" fmla="*/ 0 w 319"/>
                <a:gd name="T5" fmla="*/ 94 h 277"/>
                <a:gd name="T6" fmla="*/ 0 w 319"/>
                <a:gd name="T7" fmla="*/ 0 h 277"/>
                <a:gd name="T8" fmla="*/ 319 w 319"/>
                <a:gd name="T9" fmla="*/ 183 h 277"/>
                <a:gd name="T10" fmla="*/ 319 w 319"/>
                <a:gd name="T11" fmla="*/ 183 h 277"/>
                <a:gd name="T12" fmla="*/ 319 w 319"/>
                <a:gd name="T13" fmla="*/ 183 h 277"/>
                <a:gd name="T14" fmla="*/ 0 60000 65536"/>
                <a:gd name="T15" fmla="*/ 0 60000 65536"/>
                <a:gd name="T16" fmla="*/ 0 60000 65536"/>
                <a:gd name="T17" fmla="*/ 0 60000 65536"/>
                <a:gd name="T18" fmla="*/ 0 60000 65536"/>
                <a:gd name="T19" fmla="*/ 0 60000 65536"/>
                <a:gd name="T20" fmla="*/ 0 60000 65536"/>
                <a:gd name="T21" fmla="*/ 0 w 319"/>
                <a:gd name="T22" fmla="*/ 0 h 277"/>
                <a:gd name="T23" fmla="*/ 319 w 319"/>
                <a:gd name="T24" fmla="*/ 277 h 27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19" h="277">
                  <a:moveTo>
                    <a:pt x="319" y="183"/>
                  </a:moveTo>
                  <a:lnTo>
                    <a:pt x="319" y="277"/>
                  </a:lnTo>
                  <a:lnTo>
                    <a:pt x="0" y="94"/>
                  </a:lnTo>
                  <a:lnTo>
                    <a:pt x="0" y="0"/>
                  </a:lnTo>
                  <a:lnTo>
                    <a:pt x="319" y="183"/>
                  </a:lnTo>
                  <a:close/>
                </a:path>
              </a:pathLst>
            </a:custGeom>
            <a:solidFill>
              <a:srgbClr val="36458A"/>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81727" name="Freeform 484"/>
            <p:cNvSpPr>
              <a:spLocks noChangeAspect="1"/>
            </p:cNvSpPr>
            <p:nvPr/>
          </p:nvSpPr>
          <p:spPr bwMode="auto">
            <a:xfrm>
              <a:off x="337" y="2226"/>
              <a:ext cx="636" cy="367"/>
            </a:xfrm>
            <a:custGeom>
              <a:avLst/>
              <a:gdLst>
                <a:gd name="T0" fmla="*/ 636 w 636"/>
                <a:gd name="T1" fmla="*/ 184 h 367"/>
                <a:gd name="T2" fmla="*/ 319 w 636"/>
                <a:gd name="T3" fmla="*/ 367 h 367"/>
                <a:gd name="T4" fmla="*/ 0 w 636"/>
                <a:gd name="T5" fmla="*/ 184 h 367"/>
                <a:gd name="T6" fmla="*/ 317 w 636"/>
                <a:gd name="T7" fmla="*/ 0 h 367"/>
                <a:gd name="T8" fmla="*/ 636 w 636"/>
                <a:gd name="T9" fmla="*/ 184 h 367"/>
                <a:gd name="T10" fmla="*/ 0 60000 65536"/>
                <a:gd name="T11" fmla="*/ 0 60000 65536"/>
                <a:gd name="T12" fmla="*/ 0 60000 65536"/>
                <a:gd name="T13" fmla="*/ 0 60000 65536"/>
                <a:gd name="T14" fmla="*/ 0 60000 65536"/>
                <a:gd name="T15" fmla="*/ 0 w 636"/>
                <a:gd name="T16" fmla="*/ 0 h 367"/>
                <a:gd name="T17" fmla="*/ 636 w 636"/>
                <a:gd name="T18" fmla="*/ 367 h 367"/>
              </a:gdLst>
              <a:ahLst/>
              <a:cxnLst>
                <a:cxn ang="T10">
                  <a:pos x="T0" y="T1"/>
                </a:cxn>
                <a:cxn ang="T11">
                  <a:pos x="T2" y="T3"/>
                </a:cxn>
                <a:cxn ang="T12">
                  <a:pos x="T4" y="T5"/>
                </a:cxn>
                <a:cxn ang="T13">
                  <a:pos x="T6" y="T7"/>
                </a:cxn>
                <a:cxn ang="T14">
                  <a:pos x="T8" y="T9"/>
                </a:cxn>
              </a:cxnLst>
              <a:rect l="T15" t="T16" r="T17" b="T18"/>
              <a:pathLst>
                <a:path w="636" h="367">
                  <a:moveTo>
                    <a:pt x="636" y="184"/>
                  </a:moveTo>
                  <a:lnTo>
                    <a:pt x="319" y="367"/>
                  </a:lnTo>
                  <a:lnTo>
                    <a:pt x="0" y="184"/>
                  </a:lnTo>
                  <a:lnTo>
                    <a:pt x="317" y="0"/>
                  </a:lnTo>
                  <a:lnTo>
                    <a:pt x="636" y="184"/>
                  </a:lnTo>
                  <a:close/>
                </a:path>
              </a:pathLst>
            </a:custGeom>
            <a:solidFill>
              <a:srgbClr val="4D61A4"/>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81728" name="Freeform 485"/>
            <p:cNvSpPr>
              <a:spLocks noChangeAspect="1"/>
            </p:cNvSpPr>
            <p:nvPr/>
          </p:nvSpPr>
          <p:spPr bwMode="auto">
            <a:xfrm>
              <a:off x="337" y="2226"/>
              <a:ext cx="636" cy="367"/>
            </a:xfrm>
            <a:custGeom>
              <a:avLst/>
              <a:gdLst>
                <a:gd name="T0" fmla="*/ 636 w 636"/>
                <a:gd name="T1" fmla="*/ 184 h 367"/>
                <a:gd name="T2" fmla="*/ 319 w 636"/>
                <a:gd name="T3" fmla="*/ 367 h 367"/>
                <a:gd name="T4" fmla="*/ 0 w 636"/>
                <a:gd name="T5" fmla="*/ 184 h 367"/>
                <a:gd name="T6" fmla="*/ 317 w 636"/>
                <a:gd name="T7" fmla="*/ 0 h 367"/>
                <a:gd name="T8" fmla="*/ 636 w 636"/>
                <a:gd name="T9" fmla="*/ 184 h 367"/>
                <a:gd name="T10" fmla="*/ 0 60000 65536"/>
                <a:gd name="T11" fmla="*/ 0 60000 65536"/>
                <a:gd name="T12" fmla="*/ 0 60000 65536"/>
                <a:gd name="T13" fmla="*/ 0 60000 65536"/>
                <a:gd name="T14" fmla="*/ 0 60000 65536"/>
                <a:gd name="T15" fmla="*/ 0 w 636"/>
                <a:gd name="T16" fmla="*/ 0 h 367"/>
                <a:gd name="T17" fmla="*/ 636 w 636"/>
                <a:gd name="T18" fmla="*/ 367 h 367"/>
              </a:gdLst>
              <a:ahLst/>
              <a:cxnLst>
                <a:cxn ang="T10">
                  <a:pos x="T0" y="T1"/>
                </a:cxn>
                <a:cxn ang="T11">
                  <a:pos x="T2" y="T3"/>
                </a:cxn>
                <a:cxn ang="T12">
                  <a:pos x="T4" y="T5"/>
                </a:cxn>
                <a:cxn ang="T13">
                  <a:pos x="T6" y="T7"/>
                </a:cxn>
                <a:cxn ang="T14">
                  <a:pos x="T8" y="T9"/>
                </a:cxn>
              </a:cxnLst>
              <a:rect l="T15" t="T16" r="T17" b="T18"/>
              <a:pathLst>
                <a:path w="636" h="367">
                  <a:moveTo>
                    <a:pt x="636" y="184"/>
                  </a:moveTo>
                  <a:lnTo>
                    <a:pt x="319" y="367"/>
                  </a:lnTo>
                  <a:lnTo>
                    <a:pt x="0" y="184"/>
                  </a:lnTo>
                  <a:lnTo>
                    <a:pt x="317" y="0"/>
                  </a:lnTo>
                  <a:lnTo>
                    <a:pt x="636" y="18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81729" name="Freeform 486"/>
            <p:cNvSpPr>
              <a:spLocks noChangeAspect="1" noEditPoints="1"/>
            </p:cNvSpPr>
            <p:nvPr/>
          </p:nvSpPr>
          <p:spPr bwMode="auto">
            <a:xfrm>
              <a:off x="751" y="2553"/>
              <a:ext cx="38" cy="53"/>
            </a:xfrm>
            <a:custGeom>
              <a:avLst/>
              <a:gdLst>
                <a:gd name="T0" fmla="*/ 33 w 56"/>
                <a:gd name="T1" fmla="*/ 3 h 79"/>
                <a:gd name="T2" fmla="*/ 38 w 56"/>
                <a:gd name="T3" fmla="*/ 16 h 79"/>
                <a:gd name="T4" fmla="*/ 33 w 56"/>
                <a:gd name="T5" fmla="*/ 35 h 79"/>
                <a:gd name="T6" fmla="*/ 19 w 56"/>
                <a:gd name="T7" fmla="*/ 49 h 79"/>
                <a:gd name="T8" fmla="*/ 5 w 56"/>
                <a:gd name="T9" fmla="*/ 50 h 79"/>
                <a:gd name="T10" fmla="*/ 0 w 56"/>
                <a:gd name="T11" fmla="*/ 38 h 79"/>
                <a:gd name="T12" fmla="*/ 5 w 56"/>
                <a:gd name="T13" fmla="*/ 18 h 79"/>
                <a:gd name="T14" fmla="*/ 19 w 56"/>
                <a:gd name="T15" fmla="*/ 3 h 79"/>
                <a:gd name="T16" fmla="*/ 33 w 56"/>
                <a:gd name="T17" fmla="*/ 3 h 79"/>
                <a:gd name="T18" fmla="*/ 33 w 56"/>
                <a:gd name="T19" fmla="*/ 3 h 79"/>
                <a:gd name="T20" fmla="*/ 27 w 56"/>
                <a:gd name="T21" fmla="*/ 32 h 79"/>
                <a:gd name="T22" fmla="*/ 29 w 56"/>
                <a:gd name="T23" fmla="*/ 21 h 79"/>
                <a:gd name="T24" fmla="*/ 27 w 56"/>
                <a:gd name="T25" fmla="*/ 11 h 79"/>
                <a:gd name="T26" fmla="*/ 19 w 56"/>
                <a:gd name="T27" fmla="*/ 11 h 79"/>
                <a:gd name="T28" fmla="*/ 11 w 56"/>
                <a:gd name="T29" fmla="*/ 21 h 79"/>
                <a:gd name="T30" fmla="*/ 9 w 56"/>
                <a:gd name="T31" fmla="*/ 32 h 79"/>
                <a:gd name="T32" fmla="*/ 11 w 56"/>
                <a:gd name="T33" fmla="*/ 41 h 79"/>
                <a:gd name="T34" fmla="*/ 19 w 56"/>
                <a:gd name="T35" fmla="*/ 41 h 79"/>
                <a:gd name="T36" fmla="*/ 27 w 56"/>
                <a:gd name="T37" fmla="*/ 32 h 7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56"/>
                <a:gd name="T58" fmla="*/ 0 h 79"/>
                <a:gd name="T59" fmla="*/ 56 w 56"/>
                <a:gd name="T60" fmla="*/ 79 h 79"/>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56" h="79">
                  <a:moveTo>
                    <a:pt x="48" y="4"/>
                  </a:moveTo>
                  <a:cubicBezTo>
                    <a:pt x="53" y="7"/>
                    <a:pt x="56" y="14"/>
                    <a:pt x="56" y="24"/>
                  </a:cubicBezTo>
                  <a:cubicBezTo>
                    <a:pt x="56" y="33"/>
                    <a:pt x="53" y="43"/>
                    <a:pt x="48" y="52"/>
                  </a:cubicBezTo>
                  <a:cubicBezTo>
                    <a:pt x="43" y="61"/>
                    <a:pt x="37" y="68"/>
                    <a:pt x="28" y="73"/>
                  </a:cubicBezTo>
                  <a:cubicBezTo>
                    <a:pt x="20" y="78"/>
                    <a:pt x="13" y="79"/>
                    <a:pt x="8" y="75"/>
                  </a:cubicBezTo>
                  <a:cubicBezTo>
                    <a:pt x="3" y="72"/>
                    <a:pt x="0" y="65"/>
                    <a:pt x="0" y="56"/>
                  </a:cubicBezTo>
                  <a:cubicBezTo>
                    <a:pt x="0" y="46"/>
                    <a:pt x="3" y="36"/>
                    <a:pt x="8" y="27"/>
                  </a:cubicBezTo>
                  <a:cubicBezTo>
                    <a:pt x="13" y="18"/>
                    <a:pt x="19" y="10"/>
                    <a:pt x="28" y="5"/>
                  </a:cubicBezTo>
                  <a:cubicBezTo>
                    <a:pt x="36" y="1"/>
                    <a:pt x="43" y="0"/>
                    <a:pt x="48" y="4"/>
                  </a:cubicBezTo>
                  <a:cubicBezTo>
                    <a:pt x="48" y="4"/>
                    <a:pt x="48" y="4"/>
                    <a:pt x="48" y="4"/>
                  </a:cubicBezTo>
                  <a:close/>
                  <a:moveTo>
                    <a:pt x="40" y="48"/>
                  </a:moveTo>
                  <a:cubicBezTo>
                    <a:pt x="42" y="42"/>
                    <a:pt x="43" y="37"/>
                    <a:pt x="43" y="31"/>
                  </a:cubicBezTo>
                  <a:cubicBezTo>
                    <a:pt x="43" y="24"/>
                    <a:pt x="42" y="20"/>
                    <a:pt x="40" y="17"/>
                  </a:cubicBezTo>
                  <a:cubicBezTo>
                    <a:pt x="37" y="14"/>
                    <a:pt x="33" y="14"/>
                    <a:pt x="28" y="17"/>
                  </a:cubicBezTo>
                  <a:cubicBezTo>
                    <a:pt x="23" y="20"/>
                    <a:pt x="19" y="25"/>
                    <a:pt x="16" y="31"/>
                  </a:cubicBezTo>
                  <a:cubicBezTo>
                    <a:pt x="14" y="36"/>
                    <a:pt x="13" y="42"/>
                    <a:pt x="13" y="48"/>
                  </a:cubicBezTo>
                  <a:cubicBezTo>
                    <a:pt x="13" y="54"/>
                    <a:pt x="14" y="59"/>
                    <a:pt x="16" y="61"/>
                  </a:cubicBezTo>
                  <a:cubicBezTo>
                    <a:pt x="19" y="64"/>
                    <a:pt x="23" y="64"/>
                    <a:pt x="28" y="61"/>
                  </a:cubicBezTo>
                  <a:cubicBezTo>
                    <a:pt x="33" y="58"/>
                    <a:pt x="37" y="54"/>
                    <a:pt x="40" y="4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81730" name="Freeform 487"/>
            <p:cNvSpPr>
              <a:spLocks noChangeAspect="1"/>
            </p:cNvSpPr>
            <p:nvPr/>
          </p:nvSpPr>
          <p:spPr bwMode="auto">
            <a:xfrm>
              <a:off x="795" y="2525"/>
              <a:ext cx="32" cy="62"/>
            </a:xfrm>
            <a:custGeom>
              <a:avLst/>
              <a:gdLst>
                <a:gd name="T0" fmla="*/ 31 w 32"/>
                <a:gd name="T1" fmla="*/ 0 h 62"/>
                <a:gd name="T2" fmla="*/ 32 w 32"/>
                <a:gd name="T3" fmla="*/ 43 h 62"/>
                <a:gd name="T4" fmla="*/ 23 w 32"/>
                <a:gd name="T5" fmla="*/ 49 h 62"/>
                <a:gd name="T6" fmla="*/ 8 w 32"/>
                <a:gd name="T7" fmla="*/ 28 h 62"/>
                <a:gd name="T8" fmla="*/ 8 w 32"/>
                <a:gd name="T9" fmla="*/ 57 h 62"/>
                <a:gd name="T10" fmla="*/ 0 w 32"/>
                <a:gd name="T11" fmla="*/ 62 h 62"/>
                <a:gd name="T12" fmla="*/ 0 w 32"/>
                <a:gd name="T13" fmla="*/ 18 h 62"/>
                <a:gd name="T14" fmla="*/ 8 w 32"/>
                <a:gd name="T15" fmla="*/ 13 h 62"/>
                <a:gd name="T16" fmla="*/ 24 w 32"/>
                <a:gd name="T17" fmla="*/ 34 h 62"/>
                <a:gd name="T18" fmla="*/ 24 w 32"/>
                <a:gd name="T19" fmla="*/ 5 h 62"/>
                <a:gd name="T20" fmla="*/ 31 w 32"/>
                <a:gd name="T21" fmla="*/ 0 h 62"/>
                <a:gd name="T22" fmla="*/ 31 w 32"/>
                <a:gd name="T23" fmla="*/ 0 h 62"/>
                <a:gd name="T24" fmla="*/ 31 w 32"/>
                <a:gd name="T25" fmla="*/ 0 h 6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32"/>
                <a:gd name="T40" fmla="*/ 0 h 62"/>
                <a:gd name="T41" fmla="*/ 32 w 32"/>
                <a:gd name="T42" fmla="*/ 62 h 6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32" h="62">
                  <a:moveTo>
                    <a:pt x="31" y="0"/>
                  </a:moveTo>
                  <a:lnTo>
                    <a:pt x="32" y="43"/>
                  </a:lnTo>
                  <a:lnTo>
                    <a:pt x="23" y="49"/>
                  </a:lnTo>
                  <a:lnTo>
                    <a:pt x="8" y="28"/>
                  </a:lnTo>
                  <a:lnTo>
                    <a:pt x="8" y="57"/>
                  </a:lnTo>
                  <a:lnTo>
                    <a:pt x="0" y="62"/>
                  </a:lnTo>
                  <a:lnTo>
                    <a:pt x="0" y="18"/>
                  </a:lnTo>
                  <a:lnTo>
                    <a:pt x="8" y="13"/>
                  </a:lnTo>
                  <a:lnTo>
                    <a:pt x="24" y="34"/>
                  </a:lnTo>
                  <a:lnTo>
                    <a:pt x="24" y="5"/>
                  </a:lnTo>
                  <a:lnTo>
                    <a:pt x="3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81731" name="Freeform 488"/>
            <p:cNvSpPr>
              <a:spLocks noChangeAspect="1"/>
            </p:cNvSpPr>
            <p:nvPr/>
          </p:nvSpPr>
          <p:spPr bwMode="auto">
            <a:xfrm>
              <a:off x="834" y="2502"/>
              <a:ext cx="32" cy="60"/>
            </a:xfrm>
            <a:custGeom>
              <a:avLst/>
              <a:gdLst>
                <a:gd name="T0" fmla="*/ 32 w 48"/>
                <a:gd name="T1" fmla="*/ 0 h 89"/>
                <a:gd name="T2" fmla="*/ 32 w 48"/>
                <a:gd name="T3" fmla="*/ 27 h 89"/>
                <a:gd name="T4" fmla="*/ 28 w 48"/>
                <a:gd name="T5" fmla="*/ 42 h 89"/>
                <a:gd name="T6" fmla="*/ 16 w 48"/>
                <a:gd name="T7" fmla="*/ 54 h 89"/>
                <a:gd name="T8" fmla="*/ 0 w 48"/>
                <a:gd name="T9" fmla="*/ 46 h 89"/>
                <a:gd name="T10" fmla="*/ 0 w 48"/>
                <a:gd name="T11" fmla="*/ 19 h 89"/>
                <a:gd name="T12" fmla="*/ 8 w 48"/>
                <a:gd name="T13" fmla="*/ 14 h 89"/>
                <a:gd name="T14" fmla="*/ 8 w 48"/>
                <a:gd name="T15" fmla="*/ 41 h 89"/>
                <a:gd name="T16" fmla="*/ 9 w 48"/>
                <a:gd name="T17" fmla="*/ 47 h 89"/>
                <a:gd name="T18" fmla="*/ 16 w 48"/>
                <a:gd name="T19" fmla="*/ 46 h 89"/>
                <a:gd name="T20" fmla="*/ 22 w 48"/>
                <a:gd name="T21" fmla="*/ 40 h 89"/>
                <a:gd name="T22" fmla="*/ 24 w 48"/>
                <a:gd name="T23" fmla="*/ 32 h 89"/>
                <a:gd name="T24" fmla="*/ 23 w 48"/>
                <a:gd name="T25" fmla="*/ 5 h 89"/>
                <a:gd name="T26" fmla="*/ 32 w 48"/>
                <a:gd name="T27" fmla="*/ 0 h 89"/>
                <a:gd name="T28" fmla="*/ 32 w 48"/>
                <a:gd name="T29" fmla="*/ 0 h 8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48"/>
                <a:gd name="T46" fmla="*/ 0 h 89"/>
                <a:gd name="T47" fmla="*/ 48 w 48"/>
                <a:gd name="T48" fmla="*/ 89 h 8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48" h="89">
                  <a:moveTo>
                    <a:pt x="48" y="0"/>
                  </a:moveTo>
                  <a:cubicBezTo>
                    <a:pt x="48" y="40"/>
                    <a:pt x="48" y="40"/>
                    <a:pt x="48" y="40"/>
                  </a:cubicBezTo>
                  <a:cubicBezTo>
                    <a:pt x="48" y="49"/>
                    <a:pt x="46" y="56"/>
                    <a:pt x="42" y="63"/>
                  </a:cubicBezTo>
                  <a:cubicBezTo>
                    <a:pt x="38" y="70"/>
                    <a:pt x="32" y="76"/>
                    <a:pt x="24" y="80"/>
                  </a:cubicBezTo>
                  <a:cubicBezTo>
                    <a:pt x="8" y="89"/>
                    <a:pt x="0" y="85"/>
                    <a:pt x="0" y="68"/>
                  </a:cubicBezTo>
                  <a:cubicBezTo>
                    <a:pt x="0" y="28"/>
                    <a:pt x="0" y="28"/>
                    <a:pt x="0" y="28"/>
                  </a:cubicBezTo>
                  <a:cubicBezTo>
                    <a:pt x="12" y="21"/>
                    <a:pt x="12" y="21"/>
                    <a:pt x="12" y="21"/>
                  </a:cubicBezTo>
                  <a:cubicBezTo>
                    <a:pt x="12" y="61"/>
                    <a:pt x="12" y="61"/>
                    <a:pt x="12" y="61"/>
                  </a:cubicBezTo>
                  <a:cubicBezTo>
                    <a:pt x="12" y="65"/>
                    <a:pt x="13" y="68"/>
                    <a:pt x="14" y="69"/>
                  </a:cubicBezTo>
                  <a:cubicBezTo>
                    <a:pt x="16" y="71"/>
                    <a:pt x="19" y="71"/>
                    <a:pt x="24" y="68"/>
                  </a:cubicBezTo>
                  <a:cubicBezTo>
                    <a:pt x="28" y="66"/>
                    <a:pt x="31" y="63"/>
                    <a:pt x="33" y="59"/>
                  </a:cubicBezTo>
                  <a:cubicBezTo>
                    <a:pt x="35" y="56"/>
                    <a:pt x="36" y="52"/>
                    <a:pt x="36" y="47"/>
                  </a:cubicBezTo>
                  <a:cubicBezTo>
                    <a:pt x="35" y="7"/>
                    <a:pt x="35" y="7"/>
                    <a:pt x="35" y="7"/>
                  </a:cubicBezTo>
                  <a:cubicBezTo>
                    <a:pt x="48" y="0"/>
                    <a:pt x="48" y="0"/>
                    <a:pt x="48" y="0"/>
                  </a:cubicBezTo>
                  <a:cubicBezTo>
                    <a:pt x="48" y="0"/>
                    <a:pt x="48" y="0"/>
                    <a:pt x="48"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81732" name="Freeform 489"/>
            <p:cNvSpPr>
              <a:spLocks noChangeAspect="1" noEditPoints="1"/>
            </p:cNvSpPr>
            <p:nvPr/>
          </p:nvSpPr>
          <p:spPr bwMode="auto">
            <a:xfrm>
              <a:off x="569" y="2334"/>
              <a:ext cx="34" cy="51"/>
            </a:xfrm>
            <a:custGeom>
              <a:avLst/>
              <a:gdLst>
                <a:gd name="T0" fmla="*/ 6 w 51"/>
                <a:gd name="T1" fmla="*/ 5 h 75"/>
                <a:gd name="T2" fmla="*/ 17 w 51"/>
                <a:gd name="T3" fmla="*/ 0 h 75"/>
                <a:gd name="T4" fmla="*/ 29 w 51"/>
                <a:gd name="T5" fmla="*/ 5 h 75"/>
                <a:gd name="T6" fmla="*/ 34 w 51"/>
                <a:gd name="T7" fmla="*/ 26 h 75"/>
                <a:gd name="T8" fmla="*/ 29 w 51"/>
                <a:gd name="T9" fmla="*/ 46 h 75"/>
                <a:gd name="T10" fmla="*/ 17 w 51"/>
                <a:gd name="T11" fmla="*/ 51 h 75"/>
                <a:gd name="T12" fmla="*/ 6 w 51"/>
                <a:gd name="T13" fmla="*/ 46 h 75"/>
                <a:gd name="T14" fmla="*/ 0 w 51"/>
                <a:gd name="T15" fmla="*/ 26 h 75"/>
                <a:gd name="T16" fmla="*/ 6 w 51"/>
                <a:gd name="T17" fmla="*/ 5 h 75"/>
                <a:gd name="T18" fmla="*/ 6 w 51"/>
                <a:gd name="T19" fmla="*/ 5 h 75"/>
                <a:gd name="T20" fmla="*/ 23 w 51"/>
                <a:gd name="T21" fmla="*/ 26 h 75"/>
                <a:gd name="T22" fmla="*/ 17 w 51"/>
                <a:gd name="T23" fmla="*/ 11 h 75"/>
                <a:gd name="T24" fmla="*/ 12 w 51"/>
                <a:gd name="T25" fmla="*/ 16 h 75"/>
                <a:gd name="T26" fmla="*/ 11 w 51"/>
                <a:gd name="T27" fmla="*/ 26 h 75"/>
                <a:gd name="T28" fmla="*/ 17 w 51"/>
                <a:gd name="T29" fmla="*/ 40 h 75"/>
                <a:gd name="T30" fmla="*/ 23 w 51"/>
                <a:gd name="T31" fmla="*/ 26 h 75"/>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51"/>
                <a:gd name="T49" fmla="*/ 0 h 75"/>
                <a:gd name="T50" fmla="*/ 51 w 51"/>
                <a:gd name="T51" fmla="*/ 75 h 75"/>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51" h="75">
                  <a:moveTo>
                    <a:pt x="9" y="8"/>
                  </a:moveTo>
                  <a:cubicBezTo>
                    <a:pt x="14" y="3"/>
                    <a:pt x="19" y="0"/>
                    <a:pt x="26" y="0"/>
                  </a:cubicBezTo>
                  <a:cubicBezTo>
                    <a:pt x="32" y="0"/>
                    <a:pt x="38" y="3"/>
                    <a:pt x="43" y="8"/>
                  </a:cubicBezTo>
                  <a:cubicBezTo>
                    <a:pt x="49" y="15"/>
                    <a:pt x="51" y="25"/>
                    <a:pt x="51" y="38"/>
                  </a:cubicBezTo>
                  <a:cubicBezTo>
                    <a:pt x="51" y="51"/>
                    <a:pt x="49" y="60"/>
                    <a:pt x="43" y="67"/>
                  </a:cubicBezTo>
                  <a:cubicBezTo>
                    <a:pt x="38" y="73"/>
                    <a:pt x="32" y="75"/>
                    <a:pt x="26" y="75"/>
                  </a:cubicBezTo>
                  <a:cubicBezTo>
                    <a:pt x="19" y="75"/>
                    <a:pt x="14" y="73"/>
                    <a:pt x="9" y="67"/>
                  </a:cubicBezTo>
                  <a:cubicBezTo>
                    <a:pt x="3" y="60"/>
                    <a:pt x="0" y="51"/>
                    <a:pt x="0" y="38"/>
                  </a:cubicBezTo>
                  <a:cubicBezTo>
                    <a:pt x="0" y="25"/>
                    <a:pt x="3" y="15"/>
                    <a:pt x="9" y="8"/>
                  </a:cubicBezTo>
                  <a:cubicBezTo>
                    <a:pt x="9" y="8"/>
                    <a:pt x="9" y="8"/>
                    <a:pt x="9" y="8"/>
                  </a:cubicBezTo>
                  <a:close/>
                  <a:moveTo>
                    <a:pt x="35" y="38"/>
                  </a:moveTo>
                  <a:cubicBezTo>
                    <a:pt x="35" y="23"/>
                    <a:pt x="32" y="16"/>
                    <a:pt x="26" y="16"/>
                  </a:cubicBezTo>
                  <a:cubicBezTo>
                    <a:pt x="22" y="16"/>
                    <a:pt x="19" y="19"/>
                    <a:pt x="18" y="24"/>
                  </a:cubicBezTo>
                  <a:cubicBezTo>
                    <a:pt x="17" y="27"/>
                    <a:pt x="17" y="32"/>
                    <a:pt x="17" y="38"/>
                  </a:cubicBezTo>
                  <a:cubicBezTo>
                    <a:pt x="17" y="52"/>
                    <a:pt x="20" y="59"/>
                    <a:pt x="26" y="59"/>
                  </a:cubicBezTo>
                  <a:cubicBezTo>
                    <a:pt x="32" y="59"/>
                    <a:pt x="35" y="52"/>
                    <a:pt x="35" y="3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81733" name="Freeform 490"/>
            <p:cNvSpPr>
              <a:spLocks noChangeAspect="1"/>
            </p:cNvSpPr>
            <p:nvPr/>
          </p:nvSpPr>
          <p:spPr bwMode="auto">
            <a:xfrm>
              <a:off x="609" y="2335"/>
              <a:ext cx="22" cy="49"/>
            </a:xfrm>
            <a:custGeom>
              <a:avLst/>
              <a:gdLst>
                <a:gd name="T0" fmla="*/ 0 w 32"/>
                <a:gd name="T1" fmla="*/ 11 h 73"/>
                <a:gd name="T2" fmla="*/ 8 w 32"/>
                <a:gd name="T3" fmla="*/ 9 h 73"/>
                <a:gd name="T4" fmla="*/ 12 w 32"/>
                <a:gd name="T5" fmla="*/ 0 h 73"/>
                <a:gd name="T6" fmla="*/ 22 w 32"/>
                <a:gd name="T7" fmla="*/ 0 h 73"/>
                <a:gd name="T8" fmla="*/ 22 w 32"/>
                <a:gd name="T9" fmla="*/ 49 h 73"/>
                <a:gd name="T10" fmla="*/ 10 w 32"/>
                <a:gd name="T11" fmla="*/ 49 h 73"/>
                <a:gd name="T12" fmla="*/ 10 w 32"/>
                <a:gd name="T13" fmla="*/ 21 h 73"/>
                <a:gd name="T14" fmla="*/ 0 w 32"/>
                <a:gd name="T15" fmla="*/ 21 h 73"/>
                <a:gd name="T16" fmla="*/ 0 w 32"/>
                <a:gd name="T17" fmla="*/ 11 h 73"/>
                <a:gd name="T18" fmla="*/ 0 w 32"/>
                <a:gd name="T19" fmla="*/ 11 h 7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2"/>
                <a:gd name="T31" fmla="*/ 0 h 73"/>
                <a:gd name="T32" fmla="*/ 32 w 32"/>
                <a:gd name="T33" fmla="*/ 73 h 7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2" h="73">
                  <a:moveTo>
                    <a:pt x="0" y="16"/>
                  </a:moveTo>
                  <a:cubicBezTo>
                    <a:pt x="5" y="16"/>
                    <a:pt x="9" y="15"/>
                    <a:pt x="12" y="13"/>
                  </a:cubicBezTo>
                  <a:cubicBezTo>
                    <a:pt x="16" y="10"/>
                    <a:pt x="18" y="6"/>
                    <a:pt x="18" y="0"/>
                  </a:cubicBezTo>
                  <a:cubicBezTo>
                    <a:pt x="32" y="0"/>
                    <a:pt x="32" y="0"/>
                    <a:pt x="32" y="0"/>
                  </a:cubicBezTo>
                  <a:cubicBezTo>
                    <a:pt x="32" y="73"/>
                    <a:pt x="32" y="73"/>
                    <a:pt x="32" y="73"/>
                  </a:cubicBezTo>
                  <a:cubicBezTo>
                    <a:pt x="14" y="73"/>
                    <a:pt x="14" y="73"/>
                    <a:pt x="14" y="73"/>
                  </a:cubicBezTo>
                  <a:cubicBezTo>
                    <a:pt x="14" y="31"/>
                    <a:pt x="14" y="31"/>
                    <a:pt x="14" y="31"/>
                  </a:cubicBezTo>
                  <a:cubicBezTo>
                    <a:pt x="0" y="31"/>
                    <a:pt x="0" y="31"/>
                    <a:pt x="0" y="31"/>
                  </a:cubicBezTo>
                  <a:cubicBezTo>
                    <a:pt x="0" y="16"/>
                    <a:pt x="0" y="16"/>
                    <a:pt x="0" y="16"/>
                  </a:cubicBezTo>
                  <a:cubicBezTo>
                    <a:pt x="0" y="16"/>
                    <a:pt x="0" y="16"/>
                    <a:pt x="0" y="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81734" name="Freeform 491"/>
            <p:cNvSpPr>
              <a:spLocks noChangeAspect="1" noEditPoints="1"/>
            </p:cNvSpPr>
            <p:nvPr/>
          </p:nvSpPr>
          <p:spPr bwMode="auto">
            <a:xfrm>
              <a:off x="641" y="2334"/>
              <a:ext cx="35" cy="51"/>
            </a:xfrm>
            <a:custGeom>
              <a:avLst/>
              <a:gdLst>
                <a:gd name="T0" fmla="*/ 6 w 51"/>
                <a:gd name="T1" fmla="*/ 5 h 75"/>
                <a:gd name="T2" fmla="*/ 17 w 51"/>
                <a:gd name="T3" fmla="*/ 0 h 75"/>
                <a:gd name="T4" fmla="*/ 29 w 51"/>
                <a:gd name="T5" fmla="*/ 5 h 75"/>
                <a:gd name="T6" fmla="*/ 35 w 51"/>
                <a:gd name="T7" fmla="*/ 26 h 75"/>
                <a:gd name="T8" fmla="*/ 29 w 51"/>
                <a:gd name="T9" fmla="*/ 46 h 75"/>
                <a:gd name="T10" fmla="*/ 17 w 51"/>
                <a:gd name="T11" fmla="*/ 51 h 75"/>
                <a:gd name="T12" fmla="*/ 6 w 51"/>
                <a:gd name="T13" fmla="*/ 46 h 75"/>
                <a:gd name="T14" fmla="*/ 0 w 51"/>
                <a:gd name="T15" fmla="*/ 26 h 75"/>
                <a:gd name="T16" fmla="*/ 6 w 51"/>
                <a:gd name="T17" fmla="*/ 5 h 75"/>
                <a:gd name="T18" fmla="*/ 6 w 51"/>
                <a:gd name="T19" fmla="*/ 5 h 75"/>
                <a:gd name="T20" fmla="*/ 24 w 51"/>
                <a:gd name="T21" fmla="*/ 26 h 75"/>
                <a:gd name="T22" fmla="*/ 18 w 51"/>
                <a:gd name="T23" fmla="*/ 11 h 75"/>
                <a:gd name="T24" fmla="*/ 12 w 51"/>
                <a:gd name="T25" fmla="*/ 16 h 75"/>
                <a:gd name="T26" fmla="*/ 11 w 51"/>
                <a:gd name="T27" fmla="*/ 26 h 75"/>
                <a:gd name="T28" fmla="*/ 17 w 51"/>
                <a:gd name="T29" fmla="*/ 40 h 75"/>
                <a:gd name="T30" fmla="*/ 24 w 51"/>
                <a:gd name="T31" fmla="*/ 26 h 75"/>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51"/>
                <a:gd name="T49" fmla="*/ 0 h 75"/>
                <a:gd name="T50" fmla="*/ 51 w 51"/>
                <a:gd name="T51" fmla="*/ 75 h 75"/>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51" h="75">
                  <a:moveTo>
                    <a:pt x="9" y="8"/>
                  </a:moveTo>
                  <a:cubicBezTo>
                    <a:pt x="13" y="3"/>
                    <a:pt x="19" y="0"/>
                    <a:pt x="25" y="0"/>
                  </a:cubicBezTo>
                  <a:cubicBezTo>
                    <a:pt x="32" y="0"/>
                    <a:pt x="38" y="3"/>
                    <a:pt x="42" y="8"/>
                  </a:cubicBezTo>
                  <a:cubicBezTo>
                    <a:pt x="48" y="15"/>
                    <a:pt x="51" y="25"/>
                    <a:pt x="51" y="38"/>
                  </a:cubicBezTo>
                  <a:cubicBezTo>
                    <a:pt x="51" y="51"/>
                    <a:pt x="48" y="60"/>
                    <a:pt x="42" y="67"/>
                  </a:cubicBezTo>
                  <a:cubicBezTo>
                    <a:pt x="38" y="73"/>
                    <a:pt x="32" y="75"/>
                    <a:pt x="25" y="75"/>
                  </a:cubicBezTo>
                  <a:cubicBezTo>
                    <a:pt x="19" y="75"/>
                    <a:pt x="13" y="73"/>
                    <a:pt x="9" y="67"/>
                  </a:cubicBezTo>
                  <a:cubicBezTo>
                    <a:pt x="3" y="60"/>
                    <a:pt x="0" y="51"/>
                    <a:pt x="0" y="38"/>
                  </a:cubicBezTo>
                  <a:cubicBezTo>
                    <a:pt x="0" y="25"/>
                    <a:pt x="3" y="15"/>
                    <a:pt x="9" y="8"/>
                  </a:cubicBezTo>
                  <a:cubicBezTo>
                    <a:pt x="9" y="8"/>
                    <a:pt x="9" y="8"/>
                    <a:pt x="9" y="8"/>
                  </a:cubicBezTo>
                  <a:close/>
                  <a:moveTo>
                    <a:pt x="35" y="38"/>
                  </a:moveTo>
                  <a:cubicBezTo>
                    <a:pt x="35" y="23"/>
                    <a:pt x="32" y="16"/>
                    <a:pt x="26" y="16"/>
                  </a:cubicBezTo>
                  <a:cubicBezTo>
                    <a:pt x="22" y="16"/>
                    <a:pt x="19" y="19"/>
                    <a:pt x="18" y="24"/>
                  </a:cubicBezTo>
                  <a:cubicBezTo>
                    <a:pt x="17" y="27"/>
                    <a:pt x="16" y="32"/>
                    <a:pt x="16" y="38"/>
                  </a:cubicBezTo>
                  <a:cubicBezTo>
                    <a:pt x="16" y="52"/>
                    <a:pt x="19" y="59"/>
                    <a:pt x="25" y="59"/>
                  </a:cubicBezTo>
                  <a:cubicBezTo>
                    <a:pt x="32" y="59"/>
                    <a:pt x="35" y="52"/>
                    <a:pt x="35" y="3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81735" name="Freeform 492"/>
            <p:cNvSpPr>
              <a:spLocks noChangeAspect="1"/>
            </p:cNvSpPr>
            <p:nvPr/>
          </p:nvSpPr>
          <p:spPr bwMode="auto">
            <a:xfrm>
              <a:off x="682" y="2335"/>
              <a:ext cx="22" cy="49"/>
            </a:xfrm>
            <a:custGeom>
              <a:avLst/>
              <a:gdLst>
                <a:gd name="T0" fmla="*/ 0 w 32"/>
                <a:gd name="T1" fmla="*/ 11 h 73"/>
                <a:gd name="T2" fmla="*/ 8 w 32"/>
                <a:gd name="T3" fmla="*/ 9 h 73"/>
                <a:gd name="T4" fmla="*/ 12 w 32"/>
                <a:gd name="T5" fmla="*/ 0 h 73"/>
                <a:gd name="T6" fmla="*/ 22 w 32"/>
                <a:gd name="T7" fmla="*/ 0 h 73"/>
                <a:gd name="T8" fmla="*/ 22 w 32"/>
                <a:gd name="T9" fmla="*/ 49 h 73"/>
                <a:gd name="T10" fmla="*/ 10 w 32"/>
                <a:gd name="T11" fmla="*/ 49 h 73"/>
                <a:gd name="T12" fmla="*/ 10 w 32"/>
                <a:gd name="T13" fmla="*/ 21 h 73"/>
                <a:gd name="T14" fmla="*/ 0 w 32"/>
                <a:gd name="T15" fmla="*/ 21 h 73"/>
                <a:gd name="T16" fmla="*/ 0 w 32"/>
                <a:gd name="T17" fmla="*/ 11 h 73"/>
                <a:gd name="T18" fmla="*/ 0 w 32"/>
                <a:gd name="T19" fmla="*/ 11 h 7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2"/>
                <a:gd name="T31" fmla="*/ 0 h 73"/>
                <a:gd name="T32" fmla="*/ 32 w 32"/>
                <a:gd name="T33" fmla="*/ 73 h 7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2" h="73">
                  <a:moveTo>
                    <a:pt x="0" y="16"/>
                  </a:moveTo>
                  <a:cubicBezTo>
                    <a:pt x="5" y="16"/>
                    <a:pt x="9" y="15"/>
                    <a:pt x="12" y="13"/>
                  </a:cubicBezTo>
                  <a:cubicBezTo>
                    <a:pt x="16" y="10"/>
                    <a:pt x="18" y="6"/>
                    <a:pt x="18" y="0"/>
                  </a:cubicBezTo>
                  <a:cubicBezTo>
                    <a:pt x="32" y="0"/>
                    <a:pt x="32" y="0"/>
                    <a:pt x="32" y="0"/>
                  </a:cubicBezTo>
                  <a:cubicBezTo>
                    <a:pt x="32" y="73"/>
                    <a:pt x="32" y="73"/>
                    <a:pt x="32" y="73"/>
                  </a:cubicBezTo>
                  <a:cubicBezTo>
                    <a:pt x="14" y="73"/>
                    <a:pt x="14" y="73"/>
                    <a:pt x="14" y="73"/>
                  </a:cubicBezTo>
                  <a:cubicBezTo>
                    <a:pt x="14" y="31"/>
                    <a:pt x="14" y="31"/>
                    <a:pt x="14" y="31"/>
                  </a:cubicBezTo>
                  <a:cubicBezTo>
                    <a:pt x="0" y="31"/>
                    <a:pt x="0" y="31"/>
                    <a:pt x="0" y="31"/>
                  </a:cubicBezTo>
                  <a:cubicBezTo>
                    <a:pt x="0" y="16"/>
                    <a:pt x="0" y="16"/>
                    <a:pt x="0" y="16"/>
                  </a:cubicBezTo>
                  <a:cubicBezTo>
                    <a:pt x="0" y="16"/>
                    <a:pt x="0" y="16"/>
                    <a:pt x="0" y="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81736" name="Freeform 493"/>
            <p:cNvSpPr>
              <a:spLocks noChangeAspect="1"/>
            </p:cNvSpPr>
            <p:nvPr/>
          </p:nvSpPr>
          <p:spPr bwMode="auto">
            <a:xfrm>
              <a:off x="718" y="2335"/>
              <a:ext cx="22" cy="49"/>
            </a:xfrm>
            <a:custGeom>
              <a:avLst/>
              <a:gdLst>
                <a:gd name="T0" fmla="*/ 0 w 32"/>
                <a:gd name="T1" fmla="*/ 11 h 73"/>
                <a:gd name="T2" fmla="*/ 8 w 32"/>
                <a:gd name="T3" fmla="*/ 9 h 73"/>
                <a:gd name="T4" fmla="*/ 12 w 32"/>
                <a:gd name="T5" fmla="*/ 0 h 73"/>
                <a:gd name="T6" fmla="*/ 22 w 32"/>
                <a:gd name="T7" fmla="*/ 0 h 73"/>
                <a:gd name="T8" fmla="*/ 22 w 32"/>
                <a:gd name="T9" fmla="*/ 49 h 73"/>
                <a:gd name="T10" fmla="*/ 10 w 32"/>
                <a:gd name="T11" fmla="*/ 49 h 73"/>
                <a:gd name="T12" fmla="*/ 10 w 32"/>
                <a:gd name="T13" fmla="*/ 21 h 73"/>
                <a:gd name="T14" fmla="*/ 0 w 32"/>
                <a:gd name="T15" fmla="*/ 21 h 73"/>
                <a:gd name="T16" fmla="*/ 0 w 32"/>
                <a:gd name="T17" fmla="*/ 11 h 73"/>
                <a:gd name="T18" fmla="*/ 0 w 32"/>
                <a:gd name="T19" fmla="*/ 11 h 7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2"/>
                <a:gd name="T31" fmla="*/ 0 h 73"/>
                <a:gd name="T32" fmla="*/ 32 w 32"/>
                <a:gd name="T33" fmla="*/ 73 h 7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2" h="73">
                  <a:moveTo>
                    <a:pt x="0" y="16"/>
                  </a:moveTo>
                  <a:cubicBezTo>
                    <a:pt x="5" y="16"/>
                    <a:pt x="9" y="15"/>
                    <a:pt x="12" y="13"/>
                  </a:cubicBezTo>
                  <a:cubicBezTo>
                    <a:pt x="16" y="10"/>
                    <a:pt x="18" y="6"/>
                    <a:pt x="18" y="0"/>
                  </a:cubicBezTo>
                  <a:cubicBezTo>
                    <a:pt x="32" y="0"/>
                    <a:pt x="32" y="0"/>
                    <a:pt x="32" y="0"/>
                  </a:cubicBezTo>
                  <a:cubicBezTo>
                    <a:pt x="32" y="73"/>
                    <a:pt x="32" y="73"/>
                    <a:pt x="32" y="73"/>
                  </a:cubicBezTo>
                  <a:cubicBezTo>
                    <a:pt x="14" y="73"/>
                    <a:pt x="14" y="73"/>
                    <a:pt x="14" y="73"/>
                  </a:cubicBezTo>
                  <a:cubicBezTo>
                    <a:pt x="14" y="31"/>
                    <a:pt x="14" y="31"/>
                    <a:pt x="14" y="31"/>
                  </a:cubicBezTo>
                  <a:cubicBezTo>
                    <a:pt x="0" y="31"/>
                    <a:pt x="0" y="31"/>
                    <a:pt x="0" y="31"/>
                  </a:cubicBezTo>
                  <a:cubicBezTo>
                    <a:pt x="0" y="16"/>
                    <a:pt x="0" y="16"/>
                    <a:pt x="0" y="16"/>
                  </a:cubicBezTo>
                  <a:cubicBezTo>
                    <a:pt x="0" y="16"/>
                    <a:pt x="0" y="16"/>
                    <a:pt x="0" y="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81737" name="Freeform 494"/>
            <p:cNvSpPr>
              <a:spLocks noChangeAspect="1" noEditPoints="1"/>
            </p:cNvSpPr>
            <p:nvPr/>
          </p:nvSpPr>
          <p:spPr bwMode="auto">
            <a:xfrm>
              <a:off x="550" y="2304"/>
              <a:ext cx="209" cy="205"/>
            </a:xfrm>
            <a:custGeom>
              <a:avLst/>
              <a:gdLst>
                <a:gd name="T0" fmla="*/ 0 w 308"/>
                <a:gd name="T1" fmla="*/ 205 h 303"/>
                <a:gd name="T2" fmla="*/ 0 w 308"/>
                <a:gd name="T3" fmla="*/ 0 h 303"/>
                <a:gd name="T4" fmla="*/ 91 w 308"/>
                <a:gd name="T5" fmla="*/ 0 h 303"/>
                <a:gd name="T6" fmla="*/ 107 w 308"/>
                <a:gd name="T7" fmla="*/ 0 h 303"/>
                <a:gd name="T8" fmla="*/ 204 w 308"/>
                <a:gd name="T9" fmla="*/ 0 h 303"/>
                <a:gd name="T10" fmla="*/ 209 w 308"/>
                <a:gd name="T11" fmla="*/ 0 h 303"/>
                <a:gd name="T12" fmla="*/ 209 w 308"/>
                <a:gd name="T13" fmla="*/ 205 h 303"/>
                <a:gd name="T14" fmla="*/ 103 w 308"/>
                <a:gd name="T15" fmla="*/ 205 h 303"/>
                <a:gd name="T16" fmla="*/ 95 w 308"/>
                <a:gd name="T17" fmla="*/ 205 h 303"/>
                <a:gd name="T18" fmla="*/ 0 w 308"/>
                <a:gd name="T19" fmla="*/ 205 h 303"/>
                <a:gd name="T20" fmla="*/ 0 w 308"/>
                <a:gd name="T21" fmla="*/ 205 h 303"/>
                <a:gd name="T22" fmla="*/ 199 w 308"/>
                <a:gd name="T23" fmla="*/ 13 h 303"/>
                <a:gd name="T24" fmla="*/ 10 w 308"/>
                <a:gd name="T25" fmla="*/ 13 h 303"/>
                <a:gd name="T26" fmla="*/ 10 w 308"/>
                <a:gd name="T27" fmla="*/ 192 h 303"/>
                <a:gd name="T28" fmla="*/ 199 w 308"/>
                <a:gd name="T29" fmla="*/ 192 h 303"/>
                <a:gd name="T30" fmla="*/ 199 w 308"/>
                <a:gd name="T31" fmla="*/ 13 h 30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308"/>
                <a:gd name="T49" fmla="*/ 0 h 303"/>
                <a:gd name="T50" fmla="*/ 308 w 308"/>
                <a:gd name="T51" fmla="*/ 303 h 303"/>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308" h="303">
                  <a:moveTo>
                    <a:pt x="0" y="303"/>
                  </a:moveTo>
                  <a:cubicBezTo>
                    <a:pt x="0" y="0"/>
                    <a:pt x="0" y="0"/>
                    <a:pt x="0" y="0"/>
                  </a:cubicBezTo>
                  <a:cubicBezTo>
                    <a:pt x="134" y="0"/>
                    <a:pt x="134" y="0"/>
                    <a:pt x="134" y="0"/>
                  </a:cubicBezTo>
                  <a:cubicBezTo>
                    <a:pt x="158" y="0"/>
                    <a:pt x="158" y="0"/>
                    <a:pt x="158" y="0"/>
                  </a:cubicBezTo>
                  <a:cubicBezTo>
                    <a:pt x="301" y="0"/>
                    <a:pt x="301" y="0"/>
                    <a:pt x="301" y="0"/>
                  </a:cubicBezTo>
                  <a:cubicBezTo>
                    <a:pt x="308" y="0"/>
                    <a:pt x="308" y="0"/>
                    <a:pt x="308" y="0"/>
                  </a:cubicBezTo>
                  <a:cubicBezTo>
                    <a:pt x="308" y="303"/>
                    <a:pt x="308" y="303"/>
                    <a:pt x="308" y="303"/>
                  </a:cubicBezTo>
                  <a:cubicBezTo>
                    <a:pt x="152" y="303"/>
                    <a:pt x="152" y="303"/>
                    <a:pt x="152" y="303"/>
                  </a:cubicBezTo>
                  <a:cubicBezTo>
                    <a:pt x="140" y="303"/>
                    <a:pt x="140" y="303"/>
                    <a:pt x="140" y="303"/>
                  </a:cubicBezTo>
                  <a:cubicBezTo>
                    <a:pt x="0" y="303"/>
                    <a:pt x="0" y="303"/>
                    <a:pt x="0" y="303"/>
                  </a:cubicBezTo>
                  <a:cubicBezTo>
                    <a:pt x="0" y="303"/>
                    <a:pt x="0" y="303"/>
                    <a:pt x="0" y="303"/>
                  </a:cubicBezTo>
                  <a:close/>
                  <a:moveTo>
                    <a:pt x="293" y="19"/>
                  </a:moveTo>
                  <a:cubicBezTo>
                    <a:pt x="278" y="19"/>
                    <a:pt x="30" y="19"/>
                    <a:pt x="15" y="19"/>
                  </a:cubicBezTo>
                  <a:cubicBezTo>
                    <a:pt x="15" y="36"/>
                    <a:pt x="15" y="266"/>
                    <a:pt x="15" y="284"/>
                  </a:cubicBezTo>
                  <a:cubicBezTo>
                    <a:pt x="30" y="284"/>
                    <a:pt x="278" y="284"/>
                    <a:pt x="293" y="284"/>
                  </a:cubicBezTo>
                  <a:cubicBezTo>
                    <a:pt x="293" y="266"/>
                    <a:pt x="293" y="36"/>
                    <a:pt x="293" y="1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81738" name="Freeform 495"/>
            <p:cNvSpPr>
              <a:spLocks noChangeAspect="1"/>
            </p:cNvSpPr>
            <p:nvPr/>
          </p:nvSpPr>
          <p:spPr bwMode="auto">
            <a:xfrm>
              <a:off x="752" y="2398"/>
              <a:ext cx="69" cy="17"/>
            </a:xfrm>
            <a:custGeom>
              <a:avLst/>
              <a:gdLst>
                <a:gd name="T0" fmla="*/ 59 w 69"/>
                <a:gd name="T1" fmla="*/ 0 h 17"/>
                <a:gd name="T2" fmla="*/ 69 w 69"/>
                <a:gd name="T3" fmla="*/ 8 h 17"/>
                <a:gd name="T4" fmla="*/ 59 w 69"/>
                <a:gd name="T5" fmla="*/ 17 h 17"/>
                <a:gd name="T6" fmla="*/ 0 w 69"/>
                <a:gd name="T7" fmla="*/ 17 h 17"/>
                <a:gd name="T8" fmla="*/ 0 w 69"/>
                <a:gd name="T9" fmla="*/ 0 h 17"/>
                <a:gd name="T10" fmla="*/ 59 w 69"/>
                <a:gd name="T11" fmla="*/ 0 h 17"/>
                <a:gd name="T12" fmla="*/ 59 w 69"/>
                <a:gd name="T13" fmla="*/ 0 h 17"/>
                <a:gd name="T14" fmla="*/ 59 w 69"/>
                <a:gd name="T15" fmla="*/ 0 h 17"/>
                <a:gd name="T16" fmla="*/ 0 60000 65536"/>
                <a:gd name="T17" fmla="*/ 0 60000 65536"/>
                <a:gd name="T18" fmla="*/ 0 60000 65536"/>
                <a:gd name="T19" fmla="*/ 0 60000 65536"/>
                <a:gd name="T20" fmla="*/ 0 60000 65536"/>
                <a:gd name="T21" fmla="*/ 0 60000 65536"/>
                <a:gd name="T22" fmla="*/ 0 60000 65536"/>
                <a:gd name="T23" fmla="*/ 0 60000 65536"/>
                <a:gd name="T24" fmla="*/ 0 w 69"/>
                <a:gd name="T25" fmla="*/ 0 h 17"/>
                <a:gd name="T26" fmla="*/ 69 w 69"/>
                <a:gd name="T27" fmla="*/ 17 h 1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69" h="17">
                  <a:moveTo>
                    <a:pt x="59" y="0"/>
                  </a:moveTo>
                  <a:lnTo>
                    <a:pt x="69" y="8"/>
                  </a:lnTo>
                  <a:lnTo>
                    <a:pt x="59" y="17"/>
                  </a:lnTo>
                  <a:lnTo>
                    <a:pt x="0" y="17"/>
                  </a:lnTo>
                  <a:lnTo>
                    <a:pt x="0" y="0"/>
                  </a:lnTo>
                  <a:lnTo>
                    <a:pt x="5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81739" name="Freeform 496"/>
            <p:cNvSpPr>
              <a:spLocks noChangeAspect="1"/>
            </p:cNvSpPr>
            <p:nvPr/>
          </p:nvSpPr>
          <p:spPr bwMode="auto">
            <a:xfrm>
              <a:off x="791" y="2373"/>
              <a:ext cx="52" cy="67"/>
            </a:xfrm>
            <a:custGeom>
              <a:avLst/>
              <a:gdLst>
                <a:gd name="T0" fmla="*/ 12 w 52"/>
                <a:gd name="T1" fmla="*/ 0 h 67"/>
                <a:gd name="T2" fmla="*/ 52 w 52"/>
                <a:gd name="T3" fmla="*/ 33 h 67"/>
                <a:gd name="T4" fmla="*/ 12 w 52"/>
                <a:gd name="T5" fmla="*/ 67 h 67"/>
                <a:gd name="T6" fmla="*/ 0 w 52"/>
                <a:gd name="T7" fmla="*/ 57 h 67"/>
                <a:gd name="T8" fmla="*/ 18 w 52"/>
                <a:gd name="T9" fmla="*/ 42 h 67"/>
                <a:gd name="T10" fmla="*/ 28 w 52"/>
                <a:gd name="T11" fmla="*/ 33 h 67"/>
                <a:gd name="T12" fmla="*/ 18 w 52"/>
                <a:gd name="T13" fmla="*/ 25 h 67"/>
                <a:gd name="T14" fmla="*/ 0 w 52"/>
                <a:gd name="T15" fmla="*/ 10 h 67"/>
                <a:gd name="T16" fmla="*/ 12 w 52"/>
                <a:gd name="T17" fmla="*/ 0 h 67"/>
                <a:gd name="T18" fmla="*/ 12 w 52"/>
                <a:gd name="T19" fmla="*/ 0 h 67"/>
                <a:gd name="T20" fmla="*/ 12 w 52"/>
                <a:gd name="T21" fmla="*/ 0 h 6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2"/>
                <a:gd name="T34" fmla="*/ 0 h 67"/>
                <a:gd name="T35" fmla="*/ 52 w 52"/>
                <a:gd name="T36" fmla="*/ 67 h 67"/>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2" h="67">
                  <a:moveTo>
                    <a:pt x="12" y="0"/>
                  </a:moveTo>
                  <a:lnTo>
                    <a:pt x="52" y="33"/>
                  </a:lnTo>
                  <a:lnTo>
                    <a:pt x="12" y="67"/>
                  </a:lnTo>
                  <a:lnTo>
                    <a:pt x="0" y="57"/>
                  </a:lnTo>
                  <a:lnTo>
                    <a:pt x="18" y="42"/>
                  </a:lnTo>
                  <a:lnTo>
                    <a:pt x="28" y="33"/>
                  </a:lnTo>
                  <a:lnTo>
                    <a:pt x="18" y="25"/>
                  </a:lnTo>
                  <a:lnTo>
                    <a:pt x="0" y="10"/>
                  </a:lnTo>
                  <a:lnTo>
                    <a:pt x="1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81740" name="Freeform 497"/>
            <p:cNvSpPr>
              <a:spLocks noChangeAspect="1"/>
            </p:cNvSpPr>
            <p:nvPr/>
          </p:nvSpPr>
          <p:spPr bwMode="auto">
            <a:xfrm>
              <a:off x="453" y="2371"/>
              <a:ext cx="99" cy="75"/>
            </a:xfrm>
            <a:custGeom>
              <a:avLst/>
              <a:gdLst>
                <a:gd name="T0" fmla="*/ 59 w 99"/>
                <a:gd name="T1" fmla="*/ 0 h 75"/>
                <a:gd name="T2" fmla="*/ 46 w 99"/>
                <a:gd name="T3" fmla="*/ 10 h 75"/>
                <a:gd name="T4" fmla="*/ 66 w 99"/>
                <a:gd name="T5" fmla="*/ 28 h 75"/>
                <a:gd name="T6" fmla="*/ 0 w 99"/>
                <a:gd name="T7" fmla="*/ 27 h 75"/>
                <a:gd name="T8" fmla="*/ 0 w 99"/>
                <a:gd name="T9" fmla="*/ 46 h 75"/>
                <a:gd name="T10" fmla="*/ 66 w 99"/>
                <a:gd name="T11" fmla="*/ 46 h 75"/>
                <a:gd name="T12" fmla="*/ 45 w 99"/>
                <a:gd name="T13" fmla="*/ 63 h 75"/>
                <a:gd name="T14" fmla="*/ 59 w 99"/>
                <a:gd name="T15" fmla="*/ 75 h 75"/>
                <a:gd name="T16" fmla="*/ 99 w 99"/>
                <a:gd name="T17" fmla="*/ 42 h 75"/>
                <a:gd name="T18" fmla="*/ 99 w 99"/>
                <a:gd name="T19" fmla="*/ 33 h 75"/>
                <a:gd name="T20" fmla="*/ 59 w 99"/>
                <a:gd name="T21" fmla="*/ 0 h 75"/>
                <a:gd name="T22" fmla="*/ 59 w 99"/>
                <a:gd name="T23" fmla="*/ 0 h 75"/>
                <a:gd name="T24" fmla="*/ 59 w 99"/>
                <a:gd name="T25" fmla="*/ 0 h 7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9"/>
                <a:gd name="T40" fmla="*/ 0 h 75"/>
                <a:gd name="T41" fmla="*/ 99 w 99"/>
                <a:gd name="T42" fmla="*/ 75 h 7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9" h="75">
                  <a:moveTo>
                    <a:pt x="59" y="0"/>
                  </a:moveTo>
                  <a:lnTo>
                    <a:pt x="46" y="10"/>
                  </a:lnTo>
                  <a:lnTo>
                    <a:pt x="66" y="28"/>
                  </a:lnTo>
                  <a:lnTo>
                    <a:pt x="0" y="27"/>
                  </a:lnTo>
                  <a:lnTo>
                    <a:pt x="0" y="46"/>
                  </a:lnTo>
                  <a:lnTo>
                    <a:pt x="66" y="46"/>
                  </a:lnTo>
                  <a:lnTo>
                    <a:pt x="45" y="63"/>
                  </a:lnTo>
                  <a:lnTo>
                    <a:pt x="59" y="75"/>
                  </a:lnTo>
                  <a:lnTo>
                    <a:pt x="99" y="42"/>
                  </a:lnTo>
                  <a:lnTo>
                    <a:pt x="99" y="33"/>
                  </a:lnTo>
                  <a:lnTo>
                    <a:pt x="5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81741" name="Rectangle 498"/>
            <p:cNvSpPr>
              <a:spLocks noChangeAspect="1" noChangeArrowheads="1"/>
            </p:cNvSpPr>
            <p:nvPr/>
          </p:nvSpPr>
          <p:spPr bwMode="auto">
            <a:xfrm>
              <a:off x="570" y="2400"/>
              <a:ext cx="33" cy="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81742" name="Freeform 499"/>
            <p:cNvSpPr>
              <a:spLocks noChangeAspect="1"/>
            </p:cNvSpPr>
            <p:nvPr/>
          </p:nvSpPr>
          <p:spPr bwMode="auto">
            <a:xfrm>
              <a:off x="570" y="2400"/>
              <a:ext cx="33" cy="12"/>
            </a:xfrm>
            <a:custGeom>
              <a:avLst/>
              <a:gdLst>
                <a:gd name="T0" fmla="*/ 0 w 33"/>
                <a:gd name="T1" fmla="*/ 12 h 12"/>
                <a:gd name="T2" fmla="*/ 33 w 33"/>
                <a:gd name="T3" fmla="*/ 12 h 12"/>
                <a:gd name="T4" fmla="*/ 33 w 33"/>
                <a:gd name="T5" fmla="*/ 0 h 12"/>
                <a:gd name="T6" fmla="*/ 0 w 33"/>
                <a:gd name="T7" fmla="*/ 0 h 12"/>
                <a:gd name="T8" fmla="*/ 0 60000 65536"/>
                <a:gd name="T9" fmla="*/ 0 60000 65536"/>
                <a:gd name="T10" fmla="*/ 0 60000 65536"/>
                <a:gd name="T11" fmla="*/ 0 60000 65536"/>
                <a:gd name="T12" fmla="*/ 0 w 33"/>
                <a:gd name="T13" fmla="*/ 0 h 12"/>
                <a:gd name="T14" fmla="*/ 33 w 33"/>
                <a:gd name="T15" fmla="*/ 12 h 12"/>
              </a:gdLst>
              <a:ahLst/>
              <a:cxnLst>
                <a:cxn ang="T8">
                  <a:pos x="T0" y="T1"/>
                </a:cxn>
                <a:cxn ang="T9">
                  <a:pos x="T2" y="T3"/>
                </a:cxn>
                <a:cxn ang="T10">
                  <a:pos x="T4" y="T5"/>
                </a:cxn>
                <a:cxn ang="T11">
                  <a:pos x="T6" y="T7"/>
                </a:cxn>
              </a:cxnLst>
              <a:rect l="T12" t="T13" r="T14" b="T15"/>
              <a:pathLst>
                <a:path w="33" h="12">
                  <a:moveTo>
                    <a:pt x="0" y="12"/>
                  </a:moveTo>
                  <a:lnTo>
                    <a:pt x="33" y="12"/>
                  </a:lnTo>
                  <a:lnTo>
                    <a:pt x="33"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81743" name="Rectangle 500"/>
            <p:cNvSpPr>
              <a:spLocks noChangeAspect="1" noChangeArrowheads="1"/>
            </p:cNvSpPr>
            <p:nvPr/>
          </p:nvSpPr>
          <p:spPr bwMode="auto">
            <a:xfrm>
              <a:off x="615" y="2400"/>
              <a:ext cx="33" cy="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81744" name="Freeform 501"/>
            <p:cNvSpPr>
              <a:spLocks noChangeAspect="1"/>
            </p:cNvSpPr>
            <p:nvPr/>
          </p:nvSpPr>
          <p:spPr bwMode="auto">
            <a:xfrm>
              <a:off x="615" y="2400"/>
              <a:ext cx="33" cy="12"/>
            </a:xfrm>
            <a:custGeom>
              <a:avLst/>
              <a:gdLst>
                <a:gd name="T0" fmla="*/ 0 w 33"/>
                <a:gd name="T1" fmla="*/ 12 h 12"/>
                <a:gd name="T2" fmla="*/ 33 w 33"/>
                <a:gd name="T3" fmla="*/ 12 h 12"/>
                <a:gd name="T4" fmla="*/ 33 w 33"/>
                <a:gd name="T5" fmla="*/ 0 h 12"/>
                <a:gd name="T6" fmla="*/ 0 w 33"/>
                <a:gd name="T7" fmla="*/ 0 h 12"/>
                <a:gd name="T8" fmla="*/ 0 60000 65536"/>
                <a:gd name="T9" fmla="*/ 0 60000 65536"/>
                <a:gd name="T10" fmla="*/ 0 60000 65536"/>
                <a:gd name="T11" fmla="*/ 0 60000 65536"/>
                <a:gd name="T12" fmla="*/ 0 w 33"/>
                <a:gd name="T13" fmla="*/ 0 h 12"/>
                <a:gd name="T14" fmla="*/ 33 w 33"/>
                <a:gd name="T15" fmla="*/ 12 h 12"/>
              </a:gdLst>
              <a:ahLst/>
              <a:cxnLst>
                <a:cxn ang="T8">
                  <a:pos x="T0" y="T1"/>
                </a:cxn>
                <a:cxn ang="T9">
                  <a:pos x="T2" y="T3"/>
                </a:cxn>
                <a:cxn ang="T10">
                  <a:pos x="T4" y="T5"/>
                </a:cxn>
                <a:cxn ang="T11">
                  <a:pos x="T6" y="T7"/>
                </a:cxn>
              </a:cxnLst>
              <a:rect l="T12" t="T13" r="T14" b="T15"/>
              <a:pathLst>
                <a:path w="33" h="12">
                  <a:moveTo>
                    <a:pt x="0" y="12"/>
                  </a:moveTo>
                  <a:lnTo>
                    <a:pt x="33" y="12"/>
                  </a:lnTo>
                  <a:lnTo>
                    <a:pt x="33"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81745" name="Rectangle 502"/>
            <p:cNvSpPr>
              <a:spLocks noChangeAspect="1" noChangeArrowheads="1"/>
            </p:cNvSpPr>
            <p:nvPr/>
          </p:nvSpPr>
          <p:spPr bwMode="auto">
            <a:xfrm>
              <a:off x="661" y="2400"/>
              <a:ext cx="32" cy="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81746" name="Freeform 503"/>
            <p:cNvSpPr>
              <a:spLocks noChangeAspect="1"/>
            </p:cNvSpPr>
            <p:nvPr/>
          </p:nvSpPr>
          <p:spPr bwMode="auto">
            <a:xfrm>
              <a:off x="661" y="2400"/>
              <a:ext cx="32" cy="12"/>
            </a:xfrm>
            <a:custGeom>
              <a:avLst/>
              <a:gdLst>
                <a:gd name="T0" fmla="*/ 0 w 32"/>
                <a:gd name="T1" fmla="*/ 12 h 12"/>
                <a:gd name="T2" fmla="*/ 32 w 32"/>
                <a:gd name="T3" fmla="*/ 12 h 12"/>
                <a:gd name="T4" fmla="*/ 32 w 32"/>
                <a:gd name="T5" fmla="*/ 0 h 12"/>
                <a:gd name="T6" fmla="*/ 0 w 32"/>
                <a:gd name="T7" fmla="*/ 0 h 12"/>
                <a:gd name="T8" fmla="*/ 0 60000 65536"/>
                <a:gd name="T9" fmla="*/ 0 60000 65536"/>
                <a:gd name="T10" fmla="*/ 0 60000 65536"/>
                <a:gd name="T11" fmla="*/ 0 60000 65536"/>
                <a:gd name="T12" fmla="*/ 0 w 32"/>
                <a:gd name="T13" fmla="*/ 0 h 12"/>
                <a:gd name="T14" fmla="*/ 32 w 32"/>
                <a:gd name="T15" fmla="*/ 12 h 12"/>
              </a:gdLst>
              <a:ahLst/>
              <a:cxnLst>
                <a:cxn ang="T8">
                  <a:pos x="T0" y="T1"/>
                </a:cxn>
                <a:cxn ang="T9">
                  <a:pos x="T2" y="T3"/>
                </a:cxn>
                <a:cxn ang="T10">
                  <a:pos x="T4" y="T5"/>
                </a:cxn>
                <a:cxn ang="T11">
                  <a:pos x="T6" y="T7"/>
                </a:cxn>
              </a:cxnLst>
              <a:rect l="T12" t="T13" r="T14" b="T15"/>
              <a:pathLst>
                <a:path w="32" h="12">
                  <a:moveTo>
                    <a:pt x="0" y="12"/>
                  </a:moveTo>
                  <a:lnTo>
                    <a:pt x="32" y="12"/>
                  </a:lnTo>
                  <a:lnTo>
                    <a:pt x="32"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81747" name="Rectangle 504"/>
            <p:cNvSpPr>
              <a:spLocks noChangeAspect="1" noChangeArrowheads="1"/>
            </p:cNvSpPr>
            <p:nvPr/>
          </p:nvSpPr>
          <p:spPr bwMode="auto">
            <a:xfrm>
              <a:off x="706" y="2400"/>
              <a:ext cx="33" cy="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81748" name="Freeform 505"/>
            <p:cNvSpPr>
              <a:spLocks noChangeAspect="1"/>
            </p:cNvSpPr>
            <p:nvPr/>
          </p:nvSpPr>
          <p:spPr bwMode="auto">
            <a:xfrm>
              <a:off x="706" y="2400"/>
              <a:ext cx="33" cy="12"/>
            </a:xfrm>
            <a:custGeom>
              <a:avLst/>
              <a:gdLst>
                <a:gd name="T0" fmla="*/ 0 w 33"/>
                <a:gd name="T1" fmla="*/ 12 h 12"/>
                <a:gd name="T2" fmla="*/ 33 w 33"/>
                <a:gd name="T3" fmla="*/ 12 h 12"/>
                <a:gd name="T4" fmla="*/ 33 w 33"/>
                <a:gd name="T5" fmla="*/ 0 h 12"/>
                <a:gd name="T6" fmla="*/ 0 w 33"/>
                <a:gd name="T7" fmla="*/ 0 h 12"/>
                <a:gd name="T8" fmla="*/ 0 60000 65536"/>
                <a:gd name="T9" fmla="*/ 0 60000 65536"/>
                <a:gd name="T10" fmla="*/ 0 60000 65536"/>
                <a:gd name="T11" fmla="*/ 0 60000 65536"/>
                <a:gd name="T12" fmla="*/ 0 w 33"/>
                <a:gd name="T13" fmla="*/ 0 h 12"/>
                <a:gd name="T14" fmla="*/ 33 w 33"/>
                <a:gd name="T15" fmla="*/ 12 h 12"/>
              </a:gdLst>
              <a:ahLst/>
              <a:cxnLst>
                <a:cxn ang="T8">
                  <a:pos x="T0" y="T1"/>
                </a:cxn>
                <a:cxn ang="T9">
                  <a:pos x="T2" y="T3"/>
                </a:cxn>
                <a:cxn ang="T10">
                  <a:pos x="T4" y="T5"/>
                </a:cxn>
                <a:cxn ang="T11">
                  <a:pos x="T6" y="T7"/>
                </a:cxn>
              </a:cxnLst>
              <a:rect l="T12" t="T13" r="T14" b="T15"/>
              <a:pathLst>
                <a:path w="33" h="12">
                  <a:moveTo>
                    <a:pt x="0" y="12"/>
                  </a:moveTo>
                  <a:lnTo>
                    <a:pt x="33" y="12"/>
                  </a:lnTo>
                  <a:lnTo>
                    <a:pt x="33"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81749" name="Rectangle 506"/>
            <p:cNvSpPr>
              <a:spLocks noChangeAspect="1" noChangeArrowheads="1"/>
            </p:cNvSpPr>
            <p:nvPr/>
          </p:nvSpPr>
          <p:spPr bwMode="auto">
            <a:xfrm>
              <a:off x="629" y="2423"/>
              <a:ext cx="58" cy="58"/>
            </a:xfrm>
            <a:prstGeom prst="rect">
              <a:avLst/>
            </a:prstGeom>
            <a:solidFill>
              <a:srgbClr val="9894C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81750" name="Rectangle 507"/>
            <p:cNvSpPr>
              <a:spLocks noChangeAspect="1" noChangeArrowheads="1"/>
            </p:cNvSpPr>
            <p:nvPr/>
          </p:nvSpPr>
          <p:spPr bwMode="auto">
            <a:xfrm>
              <a:off x="629" y="2423"/>
              <a:ext cx="58" cy="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81751" name="Freeform 508"/>
            <p:cNvSpPr>
              <a:spLocks noChangeAspect="1"/>
            </p:cNvSpPr>
            <p:nvPr/>
          </p:nvSpPr>
          <p:spPr bwMode="auto">
            <a:xfrm>
              <a:off x="571" y="2434"/>
              <a:ext cx="165" cy="33"/>
            </a:xfrm>
            <a:custGeom>
              <a:avLst/>
              <a:gdLst>
                <a:gd name="T0" fmla="*/ 165 w 165"/>
                <a:gd name="T1" fmla="*/ 1 h 33"/>
                <a:gd name="T2" fmla="*/ 115 w 165"/>
                <a:gd name="T3" fmla="*/ 0 h 33"/>
                <a:gd name="T4" fmla="*/ 114 w 165"/>
                <a:gd name="T5" fmla="*/ 0 h 33"/>
                <a:gd name="T6" fmla="*/ 113 w 165"/>
                <a:gd name="T7" fmla="*/ 1 h 33"/>
                <a:gd name="T8" fmla="*/ 55 w 165"/>
                <a:gd name="T9" fmla="*/ 22 h 33"/>
                <a:gd name="T10" fmla="*/ 57 w 165"/>
                <a:gd name="T11" fmla="*/ 28 h 33"/>
                <a:gd name="T12" fmla="*/ 57 w 165"/>
                <a:gd name="T13" fmla="*/ 22 h 33"/>
                <a:gd name="T14" fmla="*/ 0 w 165"/>
                <a:gd name="T15" fmla="*/ 22 h 33"/>
                <a:gd name="T16" fmla="*/ 0 w 165"/>
                <a:gd name="T17" fmla="*/ 33 h 33"/>
                <a:gd name="T18" fmla="*/ 57 w 165"/>
                <a:gd name="T19" fmla="*/ 33 h 33"/>
                <a:gd name="T20" fmla="*/ 59 w 165"/>
                <a:gd name="T21" fmla="*/ 33 h 33"/>
                <a:gd name="T22" fmla="*/ 59 w 165"/>
                <a:gd name="T23" fmla="*/ 33 h 33"/>
                <a:gd name="T24" fmla="*/ 117 w 165"/>
                <a:gd name="T25" fmla="*/ 11 h 33"/>
                <a:gd name="T26" fmla="*/ 115 w 165"/>
                <a:gd name="T27" fmla="*/ 6 h 33"/>
                <a:gd name="T28" fmla="*/ 115 w 165"/>
                <a:gd name="T29" fmla="*/ 12 h 33"/>
                <a:gd name="T30" fmla="*/ 165 w 165"/>
                <a:gd name="T31" fmla="*/ 12 h 33"/>
                <a:gd name="T32" fmla="*/ 165 w 165"/>
                <a:gd name="T33" fmla="*/ 1 h 3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65"/>
                <a:gd name="T52" fmla="*/ 0 h 33"/>
                <a:gd name="T53" fmla="*/ 165 w 165"/>
                <a:gd name="T54" fmla="*/ 33 h 3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65" h="33">
                  <a:moveTo>
                    <a:pt x="165" y="1"/>
                  </a:moveTo>
                  <a:lnTo>
                    <a:pt x="115" y="0"/>
                  </a:lnTo>
                  <a:lnTo>
                    <a:pt x="114" y="0"/>
                  </a:lnTo>
                  <a:lnTo>
                    <a:pt x="113" y="1"/>
                  </a:lnTo>
                  <a:lnTo>
                    <a:pt x="55" y="22"/>
                  </a:lnTo>
                  <a:lnTo>
                    <a:pt x="57" y="28"/>
                  </a:lnTo>
                  <a:lnTo>
                    <a:pt x="57" y="22"/>
                  </a:lnTo>
                  <a:lnTo>
                    <a:pt x="0" y="22"/>
                  </a:lnTo>
                  <a:lnTo>
                    <a:pt x="0" y="33"/>
                  </a:lnTo>
                  <a:lnTo>
                    <a:pt x="57" y="33"/>
                  </a:lnTo>
                  <a:lnTo>
                    <a:pt x="59" y="33"/>
                  </a:lnTo>
                  <a:lnTo>
                    <a:pt x="117" y="11"/>
                  </a:lnTo>
                  <a:lnTo>
                    <a:pt x="115" y="6"/>
                  </a:lnTo>
                  <a:lnTo>
                    <a:pt x="115" y="12"/>
                  </a:lnTo>
                  <a:lnTo>
                    <a:pt x="165" y="12"/>
                  </a:lnTo>
                  <a:lnTo>
                    <a:pt x="165"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81752" name="Freeform 509"/>
            <p:cNvSpPr>
              <a:spLocks noChangeAspect="1"/>
            </p:cNvSpPr>
            <p:nvPr/>
          </p:nvSpPr>
          <p:spPr bwMode="auto">
            <a:xfrm>
              <a:off x="571" y="2434"/>
              <a:ext cx="165" cy="33"/>
            </a:xfrm>
            <a:custGeom>
              <a:avLst/>
              <a:gdLst>
                <a:gd name="T0" fmla="*/ 165 w 165"/>
                <a:gd name="T1" fmla="*/ 1 h 33"/>
                <a:gd name="T2" fmla="*/ 115 w 165"/>
                <a:gd name="T3" fmla="*/ 0 h 33"/>
                <a:gd name="T4" fmla="*/ 114 w 165"/>
                <a:gd name="T5" fmla="*/ 0 h 33"/>
                <a:gd name="T6" fmla="*/ 113 w 165"/>
                <a:gd name="T7" fmla="*/ 1 h 33"/>
                <a:gd name="T8" fmla="*/ 55 w 165"/>
                <a:gd name="T9" fmla="*/ 22 h 33"/>
                <a:gd name="T10" fmla="*/ 57 w 165"/>
                <a:gd name="T11" fmla="*/ 28 h 33"/>
                <a:gd name="T12" fmla="*/ 57 w 165"/>
                <a:gd name="T13" fmla="*/ 22 h 33"/>
                <a:gd name="T14" fmla="*/ 0 w 165"/>
                <a:gd name="T15" fmla="*/ 22 h 33"/>
                <a:gd name="T16" fmla="*/ 0 w 165"/>
                <a:gd name="T17" fmla="*/ 33 h 33"/>
                <a:gd name="T18" fmla="*/ 57 w 165"/>
                <a:gd name="T19" fmla="*/ 33 h 33"/>
                <a:gd name="T20" fmla="*/ 59 w 165"/>
                <a:gd name="T21" fmla="*/ 33 h 33"/>
                <a:gd name="T22" fmla="*/ 59 w 165"/>
                <a:gd name="T23" fmla="*/ 33 h 33"/>
                <a:gd name="T24" fmla="*/ 117 w 165"/>
                <a:gd name="T25" fmla="*/ 11 h 33"/>
                <a:gd name="T26" fmla="*/ 115 w 165"/>
                <a:gd name="T27" fmla="*/ 6 h 33"/>
                <a:gd name="T28" fmla="*/ 115 w 165"/>
                <a:gd name="T29" fmla="*/ 12 h 33"/>
                <a:gd name="T30" fmla="*/ 165 w 165"/>
                <a:gd name="T31" fmla="*/ 12 h 33"/>
                <a:gd name="T32" fmla="*/ 165 w 165"/>
                <a:gd name="T33" fmla="*/ 1 h 3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65"/>
                <a:gd name="T52" fmla="*/ 0 h 33"/>
                <a:gd name="T53" fmla="*/ 165 w 165"/>
                <a:gd name="T54" fmla="*/ 33 h 3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65" h="33">
                  <a:moveTo>
                    <a:pt x="165" y="1"/>
                  </a:moveTo>
                  <a:lnTo>
                    <a:pt x="115" y="0"/>
                  </a:lnTo>
                  <a:lnTo>
                    <a:pt x="114" y="0"/>
                  </a:lnTo>
                  <a:lnTo>
                    <a:pt x="113" y="1"/>
                  </a:lnTo>
                  <a:lnTo>
                    <a:pt x="55" y="22"/>
                  </a:lnTo>
                  <a:lnTo>
                    <a:pt x="57" y="28"/>
                  </a:lnTo>
                  <a:lnTo>
                    <a:pt x="57" y="22"/>
                  </a:lnTo>
                  <a:lnTo>
                    <a:pt x="0" y="22"/>
                  </a:lnTo>
                  <a:lnTo>
                    <a:pt x="0" y="33"/>
                  </a:lnTo>
                  <a:lnTo>
                    <a:pt x="57" y="33"/>
                  </a:lnTo>
                  <a:lnTo>
                    <a:pt x="59" y="33"/>
                  </a:lnTo>
                  <a:lnTo>
                    <a:pt x="117" y="11"/>
                  </a:lnTo>
                  <a:lnTo>
                    <a:pt x="115" y="6"/>
                  </a:lnTo>
                  <a:lnTo>
                    <a:pt x="115" y="12"/>
                  </a:lnTo>
                  <a:lnTo>
                    <a:pt x="165" y="12"/>
                  </a:lnTo>
                  <a:lnTo>
                    <a:pt x="165" y="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grpSp>
      <p:grpSp>
        <p:nvGrpSpPr>
          <p:cNvPr id="181753" name="Group 510"/>
          <p:cNvGrpSpPr>
            <a:grpSpLocks noChangeAspect="1"/>
          </p:cNvGrpSpPr>
          <p:nvPr/>
        </p:nvGrpSpPr>
        <p:grpSpPr bwMode="auto">
          <a:xfrm>
            <a:off x="1427163" y="5110163"/>
            <a:ext cx="138112" cy="122237"/>
            <a:chOff x="336" y="2225"/>
            <a:chExt cx="637" cy="463"/>
          </a:xfrm>
        </p:grpSpPr>
        <p:sp>
          <p:nvSpPr>
            <p:cNvPr id="181754" name="AutoShape 511"/>
            <p:cNvSpPr>
              <a:spLocks noChangeAspect="1" noChangeArrowheads="1" noTextEdit="1"/>
            </p:cNvSpPr>
            <p:nvPr/>
          </p:nvSpPr>
          <p:spPr bwMode="auto">
            <a:xfrm>
              <a:off x="336" y="2225"/>
              <a:ext cx="637" cy="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81755" name="Freeform 512"/>
            <p:cNvSpPr>
              <a:spLocks noChangeAspect="1"/>
            </p:cNvSpPr>
            <p:nvPr/>
          </p:nvSpPr>
          <p:spPr bwMode="auto">
            <a:xfrm>
              <a:off x="656" y="2410"/>
              <a:ext cx="317" cy="277"/>
            </a:xfrm>
            <a:custGeom>
              <a:avLst/>
              <a:gdLst>
                <a:gd name="T0" fmla="*/ 317 w 317"/>
                <a:gd name="T1" fmla="*/ 0 h 277"/>
                <a:gd name="T2" fmla="*/ 317 w 317"/>
                <a:gd name="T3" fmla="*/ 94 h 277"/>
                <a:gd name="T4" fmla="*/ 0 w 317"/>
                <a:gd name="T5" fmla="*/ 277 h 277"/>
                <a:gd name="T6" fmla="*/ 0 w 317"/>
                <a:gd name="T7" fmla="*/ 183 h 277"/>
                <a:gd name="T8" fmla="*/ 317 w 317"/>
                <a:gd name="T9" fmla="*/ 0 h 277"/>
                <a:gd name="T10" fmla="*/ 317 w 317"/>
                <a:gd name="T11" fmla="*/ 0 h 277"/>
                <a:gd name="T12" fmla="*/ 317 w 317"/>
                <a:gd name="T13" fmla="*/ 0 h 277"/>
                <a:gd name="T14" fmla="*/ 0 60000 65536"/>
                <a:gd name="T15" fmla="*/ 0 60000 65536"/>
                <a:gd name="T16" fmla="*/ 0 60000 65536"/>
                <a:gd name="T17" fmla="*/ 0 60000 65536"/>
                <a:gd name="T18" fmla="*/ 0 60000 65536"/>
                <a:gd name="T19" fmla="*/ 0 60000 65536"/>
                <a:gd name="T20" fmla="*/ 0 60000 65536"/>
                <a:gd name="T21" fmla="*/ 0 w 317"/>
                <a:gd name="T22" fmla="*/ 0 h 277"/>
                <a:gd name="T23" fmla="*/ 317 w 317"/>
                <a:gd name="T24" fmla="*/ 277 h 27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17" h="277">
                  <a:moveTo>
                    <a:pt x="317" y="0"/>
                  </a:moveTo>
                  <a:lnTo>
                    <a:pt x="317" y="94"/>
                  </a:lnTo>
                  <a:lnTo>
                    <a:pt x="0" y="277"/>
                  </a:lnTo>
                  <a:lnTo>
                    <a:pt x="0" y="183"/>
                  </a:lnTo>
                  <a:lnTo>
                    <a:pt x="317" y="0"/>
                  </a:lnTo>
                  <a:close/>
                </a:path>
              </a:pathLst>
            </a:custGeom>
            <a:solidFill>
              <a:srgbClr val="17317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81756" name="Freeform 513"/>
            <p:cNvSpPr>
              <a:spLocks noChangeAspect="1"/>
            </p:cNvSpPr>
            <p:nvPr/>
          </p:nvSpPr>
          <p:spPr bwMode="auto">
            <a:xfrm>
              <a:off x="337" y="2410"/>
              <a:ext cx="319" cy="277"/>
            </a:xfrm>
            <a:custGeom>
              <a:avLst/>
              <a:gdLst>
                <a:gd name="T0" fmla="*/ 319 w 319"/>
                <a:gd name="T1" fmla="*/ 183 h 277"/>
                <a:gd name="T2" fmla="*/ 319 w 319"/>
                <a:gd name="T3" fmla="*/ 277 h 277"/>
                <a:gd name="T4" fmla="*/ 0 w 319"/>
                <a:gd name="T5" fmla="*/ 94 h 277"/>
                <a:gd name="T6" fmla="*/ 0 w 319"/>
                <a:gd name="T7" fmla="*/ 0 h 277"/>
                <a:gd name="T8" fmla="*/ 319 w 319"/>
                <a:gd name="T9" fmla="*/ 183 h 277"/>
                <a:gd name="T10" fmla="*/ 319 w 319"/>
                <a:gd name="T11" fmla="*/ 183 h 277"/>
                <a:gd name="T12" fmla="*/ 319 w 319"/>
                <a:gd name="T13" fmla="*/ 183 h 277"/>
                <a:gd name="T14" fmla="*/ 0 60000 65536"/>
                <a:gd name="T15" fmla="*/ 0 60000 65536"/>
                <a:gd name="T16" fmla="*/ 0 60000 65536"/>
                <a:gd name="T17" fmla="*/ 0 60000 65536"/>
                <a:gd name="T18" fmla="*/ 0 60000 65536"/>
                <a:gd name="T19" fmla="*/ 0 60000 65536"/>
                <a:gd name="T20" fmla="*/ 0 60000 65536"/>
                <a:gd name="T21" fmla="*/ 0 w 319"/>
                <a:gd name="T22" fmla="*/ 0 h 277"/>
                <a:gd name="T23" fmla="*/ 319 w 319"/>
                <a:gd name="T24" fmla="*/ 277 h 27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19" h="277">
                  <a:moveTo>
                    <a:pt x="319" y="183"/>
                  </a:moveTo>
                  <a:lnTo>
                    <a:pt x="319" y="277"/>
                  </a:lnTo>
                  <a:lnTo>
                    <a:pt x="0" y="94"/>
                  </a:lnTo>
                  <a:lnTo>
                    <a:pt x="0" y="0"/>
                  </a:lnTo>
                  <a:lnTo>
                    <a:pt x="319" y="183"/>
                  </a:lnTo>
                  <a:close/>
                </a:path>
              </a:pathLst>
            </a:custGeom>
            <a:solidFill>
              <a:srgbClr val="36458A"/>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81757" name="Freeform 514"/>
            <p:cNvSpPr>
              <a:spLocks noChangeAspect="1"/>
            </p:cNvSpPr>
            <p:nvPr/>
          </p:nvSpPr>
          <p:spPr bwMode="auto">
            <a:xfrm>
              <a:off x="337" y="2226"/>
              <a:ext cx="636" cy="367"/>
            </a:xfrm>
            <a:custGeom>
              <a:avLst/>
              <a:gdLst>
                <a:gd name="T0" fmla="*/ 636 w 636"/>
                <a:gd name="T1" fmla="*/ 184 h 367"/>
                <a:gd name="T2" fmla="*/ 319 w 636"/>
                <a:gd name="T3" fmla="*/ 367 h 367"/>
                <a:gd name="T4" fmla="*/ 0 w 636"/>
                <a:gd name="T5" fmla="*/ 184 h 367"/>
                <a:gd name="T6" fmla="*/ 317 w 636"/>
                <a:gd name="T7" fmla="*/ 0 h 367"/>
                <a:gd name="T8" fmla="*/ 636 w 636"/>
                <a:gd name="T9" fmla="*/ 184 h 367"/>
                <a:gd name="T10" fmla="*/ 0 60000 65536"/>
                <a:gd name="T11" fmla="*/ 0 60000 65536"/>
                <a:gd name="T12" fmla="*/ 0 60000 65536"/>
                <a:gd name="T13" fmla="*/ 0 60000 65536"/>
                <a:gd name="T14" fmla="*/ 0 60000 65536"/>
                <a:gd name="T15" fmla="*/ 0 w 636"/>
                <a:gd name="T16" fmla="*/ 0 h 367"/>
                <a:gd name="T17" fmla="*/ 636 w 636"/>
                <a:gd name="T18" fmla="*/ 367 h 367"/>
              </a:gdLst>
              <a:ahLst/>
              <a:cxnLst>
                <a:cxn ang="T10">
                  <a:pos x="T0" y="T1"/>
                </a:cxn>
                <a:cxn ang="T11">
                  <a:pos x="T2" y="T3"/>
                </a:cxn>
                <a:cxn ang="T12">
                  <a:pos x="T4" y="T5"/>
                </a:cxn>
                <a:cxn ang="T13">
                  <a:pos x="T6" y="T7"/>
                </a:cxn>
                <a:cxn ang="T14">
                  <a:pos x="T8" y="T9"/>
                </a:cxn>
              </a:cxnLst>
              <a:rect l="T15" t="T16" r="T17" b="T18"/>
              <a:pathLst>
                <a:path w="636" h="367">
                  <a:moveTo>
                    <a:pt x="636" y="184"/>
                  </a:moveTo>
                  <a:lnTo>
                    <a:pt x="319" y="367"/>
                  </a:lnTo>
                  <a:lnTo>
                    <a:pt x="0" y="184"/>
                  </a:lnTo>
                  <a:lnTo>
                    <a:pt x="317" y="0"/>
                  </a:lnTo>
                  <a:lnTo>
                    <a:pt x="636" y="184"/>
                  </a:lnTo>
                  <a:close/>
                </a:path>
              </a:pathLst>
            </a:custGeom>
            <a:solidFill>
              <a:srgbClr val="4D61A4"/>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81758" name="Freeform 515"/>
            <p:cNvSpPr>
              <a:spLocks noChangeAspect="1"/>
            </p:cNvSpPr>
            <p:nvPr/>
          </p:nvSpPr>
          <p:spPr bwMode="auto">
            <a:xfrm>
              <a:off x="337" y="2226"/>
              <a:ext cx="636" cy="367"/>
            </a:xfrm>
            <a:custGeom>
              <a:avLst/>
              <a:gdLst>
                <a:gd name="T0" fmla="*/ 636 w 636"/>
                <a:gd name="T1" fmla="*/ 184 h 367"/>
                <a:gd name="T2" fmla="*/ 319 w 636"/>
                <a:gd name="T3" fmla="*/ 367 h 367"/>
                <a:gd name="T4" fmla="*/ 0 w 636"/>
                <a:gd name="T5" fmla="*/ 184 h 367"/>
                <a:gd name="T6" fmla="*/ 317 w 636"/>
                <a:gd name="T7" fmla="*/ 0 h 367"/>
                <a:gd name="T8" fmla="*/ 636 w 636"/>
                <a:gd name="T9" fmla="*/ 184 h 367"/>
                <a:gd name="T10" fmla="*/ 0 60000 65536"/>
                <a:gd name="T11" fmla="*/ 0 60000 65536"/>
                <a:gd name="T12" fmla="*/ 0 60000 65536"/>
                <a:gd name="T13" fmla="*/ 0 60000 65536"/>
                <a:gd name="T14" fmla="*/ 0 60000 65536"/>
                <a:gd name="T15" fmla="*/ 0 w 636"/>
                <a:gd name="T16" fmla="*/ 0 h 367"/>
                <a:gd name="T17" fmla="*/ 636 w 636"/>
                <a:gd name="T18" fmla="*/ 367 h 367"/>
              </a:gdLst>
              <a:ahLst/>
              <a:cxnLst>
                <a:cxn ang="T10">
                  <a:pos x="T0" y="T1"/>
                </a:cxn>
                <a:cxn ang="T11">
                  <a:pos x="T2" y="T3"/>
                </a:cxn>
                <a:cxn ang="T12">
                  <a:pos x="T4" y="T5"/>
                </a:cxn>
                <a:cxn ang="T13">
                  <a:pos x="T6" y="T7"/>
                </a:cxn>
                <a:cxn ang="T14">
                  <a:pos x="T8" y="T9"/>
                </a:cxn>
              </a:cxnLst>
              <a:rect l="T15" t="T16" r="T17" b="T18"/>
              <a:pathLst>
                <a:path w="636" h="367">
                  <a:moveTo>
                    <a:pt x="636" y="184"/>
                  </a:moveTo>
                  <a:lnTo>
                    <a:pt x="319" y="367"/>
                  </a:lnTo>
                  <a:lnTo>
                    <a:pt x="0" y="184"/>
                  </a:lnTo>
                  <a:lnTo>
                    <a:pt x="317" y="0"/>
                  </a:lnTo>
                  <a:lnTo>
                    <a:pt x="636" y="18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81759" name="Freeform 516"/>
            <p:cNvSpPr>
              <a:spLocks noChangeAspect="1" noEditPoints="1"/>
            </p:cNvSpPr>
            <p:nvPr/>
          </p:nvSpPr>
          <p:spPr bwMode="auto">
            <a:xfrm>
              <a:off x="751" y="2553"/>
              <a:ext cx="38" cy="53"/>
            </a:xfrm>
            <a:custGeom>
              <a:avLst/>
              <a:gdLst>
                <a:gd name="T0" fmla="*/ 33 w 56"/>
                <a:gd name="T1" fmla="*/ 3 h 79"/>
                <a:gd name="T2" fmla="*/ 38 w 56"/>
                <a:gd name="T3" fmla="*/ 16 h 79"/>
                <a:gd name="T4" fmla="*/ 33 w 56"/>
                <a:gd name="T5" fmla="*/ 35 h 79"/>
                <a:gd name="T6" fmla="*/ 19 w 56"/>
                <a:gd name="T7" fmla="*/ 49 h 79"/>
                <a:gd name="T8" fmla="*/ 5 w 56"/>
                <a:gd name="T9" fmla="*/ 50 h 79"/>
                <a:gd name="T10" fmla="*/ 0 w 56"/>
                <a:gd name="T11" fmla="*/ 38 h 79"/>
                <a:gd name="T12" fmla="*/ 5 w 56"/>
                <a:gd name="T13" fmla="*/ 18 h 79"/>
                <a:gd name="T14" fmla="*/ 19 w 56"/>
                <a:gd name="T15" fmla="*/ 3 h 79"/>
                <a:gd name="T16" fmla="*/ 33 w 56"/>
                <a:gd name="T17" fmla="*/ 3 h 79"/>
                <a:gd name="T18" fmla="*/ 33 w 56"/>
                <a:gd name="T19" fmla="*/ 3 h 79"/>
                <a:gd name="T20" fmla="*/ 27 w 56"/>
                <a:gd name="T21" fmla="*/ 32 h 79"/>
                <a:gd name="T22" fmla="*/ 29 w 56"/>
                <a:gd name="T23" fmla="*/ 21 h 79"/>
                <a:gd name="T24" fmla="*/ 27 w 56"/>
                <a:gd name="T25" fmla="*/ 11 h 79"/>
                <a:gd name="T26" fmla="*/ 19 w 56"/>
                <a:gd name="T27" fmla="*/ 11 h 79"/>
                <a:gd name="T28" fmla="*/ 11 w 56"/>
                <a:gd name="T29" fmla="*/ 21 h 79"/>
                <a:gd name="T30" fmla="*/ 9 w 56"/>
                <a:gd name="T31" fmla="*/ 32 h 79"/>
                <a:gd name="T32" fmla="*/ 11 w 56"/>
                <a:gd name="T33" fmla="*/ 41 h 79"/>
                <a:gd name="T34" fmla="*/ 19 w 56"/>
                <a:gd name="T35" fmla="*/ 41 h 79"/>
                <a:gd name="T36" fmla="*/ 27 w 56"/>
                <a:gd name="T37" fmla="*/ 32 h 7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56"/>
                <a:gd name="T58" fmla="*/ 0 h 79"/>
                <a:gd name="T59" fmla="*/ 56 w 56"/>
                <a:gd name="T60" fmla="*/ 79 h 79"/>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56" h="79">
                  <a:moveTo>
                    <a:pt x="48" y="4"/>
                  </a:moveTo>
                  <a:cubicBezTo>
                    <a:pt x="53" y="7"/>
                    <a:pt x="56" y="14"/>
                    <a:pt x="56" y="24"/>
                  </a:cubicBezTo>
                  <a:cubicBezTo>
                    <a:pt x="56" y="33"/>
                    <a:pt x="53" y="43"/>
                    <a:pt x="48" y="52"/>
                  </a:cubicBezTo>
                  <a:cubicBezTo>
                    <a:pt x="43" y="61"/>
                    <a:pt x="37" y="68"/>
                    <a:pt x="28" y="73"/>
                  </a:cubicBezTo>
                  <a:cubicBezTo>
                    <a:pt x="20" y="78"/>
                    <a:pt x="13" y="79"/>
                    <a:pt x="8" y="75"/>
                  </a:cubicBezTo>
                  <a:cubicBezTo>
                    <a:pt x="3" y="72"/>
                    <a:pt x="0" y="65"/>
                    <a:pt x="0" y="56"/>
                  </a:cubicBezTo>
                  <a:cubicBezTo>
                    <a:pt x="0" y="46"/>
                    <a:pt x="3" y="36"/>
                    <a:pt x="8" y="27"/>
                  </a:cubicBezTo>
                  <a:cubicBezTo>
                    <a:pt x="13" y="18"/>
                    <a:pt x="19" y="10"/>
                    <a:pt x="28" y="5"/>
                  </a:cubicBezTo>
                  <a:cubicBezTo>
                    <a:pt x="36" y="1"/>
                    <a:pt x="43" y="0"/>
                    <a:pt x="48" y="4"/>
                  </a:cubicBezTo>
                  <a:cubicBezTo>
                    <a:pt x="48" y="4"/>
                    <a:pt x="48" y="4"/>
                    <a:pt x="48" y="4"/>
                  </a:cubicBezTo>
                  <a:close/>
                  <a:moveTo>
                    <a:pt x="40" y="48"/>
                  </a:moveTo>
                  <a:cubicBezTo>
                    <a:pt x="42" y="42"/>
                    <a:pt x="43" y="37"/>
                    <a:pt x="43" y="31"/>
                  </a:cubicBezTo>
                  <a:cubicBezTo>
                    <a:pt x="43" y="24"/>
                    <a:pt x="42" y="20"/>
                    <a:pt x="40" y="17"/>
                  </a:cubicBezTo>
                  <a:cubicBezTo>
                    <a:pt x="37" y="14"/>
                    <a:pt x="33" y="14"/>
                    <a:pt x="28" y="17"/>
                  </a:cubicBezTo>
                  <a:cubicBezTo>
                    <a:pt x="23" y="20"/>
                    <a:pt x="19" y="25"/>
                    <a:pt x="16" y="31"/>
                  </a:cubicBezTo>
                  <a:cubicBezTo>
                    <a:pt x="14" y="36"/>
                    <a:pt x="13" y="42"/>
                    <a:pt x="13" y="48"/>
                  </a:cubicBezTo>
                  <a:cubicBezTo>
                    <a:pt x="13" y="54"/>
                    <a:pt x="14" y="59"/>
                    <a:pt x="16" y="61"/>
                  </a:cubicBezTo>
                  <a:cubicBezTo>
                    <a:pt x="19" y="64"/>
                    <a:pt x="23" y="64"/>
                    <a:pt x="28" y="61"/>
                  </a:cubicBezTo>
                  <a:cubicBezTo>
                    <a:pt x="33" y="58"/>
                    <a:pt x="37" y="54"/>
                    <a:pt x="40" y="4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81760" name="Freeform 517"/>
            <p:cNvSpPr>
              <a:spLocks noChangeAspect="1"/>
            </p:cNvSpPr>
            <p:nvPr/>
          </p:nvSpPr>
          <p:spPr bwMode="auto">
            <a:xfrm>
              <a:off x="795" y="2525"/>
              <a:ext cx="32" cy="62"/>
            </a:xfrm>
            <a:custGeom>
              <a:avLst/>
              <a:gdLst>
                <a:gd name="T0" fmla="*/ 31 w 32"/>
                <a:gd name="T1" fmla="*/ 0 h 62"/>
                <a:gd name="T2" fmla="*/ 32 w 32"/>
                <a:gd name="T3" fmla="*/ 43 h 62"/>
                <a:gd name="T4" fmla="*/ 23 w 32"/>
                <a:gd name="T5" fmla="*/ 49 h 62"/>
                <a:gd name="T6" fmla="*/ 8 w 32"/>
                <a:gd name="T7" fmla="*/ 28 h 62"/>
                <a:gd name="T8" fmla="*/ 8 w 32"/>
                <a:gd name="T9" fmla="*/ 57 h 62"/>
                <a:gd name="T10" fmla="*/ 0 w 32"/>
                <a:gd name="T11" fmla="*/ 62 h 62"/>
                <a:gd name="T12" fmla="*/ 0 w 32"/>
                <a:gd name="T13" fmla="*/ 18 h 62"/>
                <a:gd name="T14" fmla="*/ 8 w 32"/>
                <a:gd name="T15" fmla="*/ 13 h 62"/>
                <a:gd name="T16" fmla="*/ 24 w 32"/>
                <a:gd name="T17" fmla="*/ 34 h 62"/>
                <a:gd name="T18" fmla="*/ 24 w 32"/>
                <a:gd name="T19" fmla="*/ 5 h 62"/>
                <a:gd name="T20" fmla="*/ 31 w 32"/>
                <a:gd name="T21" fmla="*/ 0 h 62"/>
                <a:gd name="T22" fmla="*/ 31 w 32"/>
                <a:gd name="T23" fmla="*/ 0 h 62"/>
                <a:gd name="T24" fmla="*/ 31 w 32"/>
                <a:gd name="T25" fmla="*/ 0 h 6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32"/>
                <a:gd name="T40" fmla="*/ 0 h 62"/>
                <a:gd name="T41" fmla="*/ 32 w 32"/>
                <a:gd name="T42" fmla="*/ 62 h 6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32" h="62">
                  <a:moveTo>
                    <a:pt x="31" y="0"/>
                  </a:moveTo>
                  <a:lnTo>
                    <a:pt x="32" y="43"/>
                  </a:lnTo>
                  <a:lnTo>
                    <a:pt x="23" y="49"/>
                  </a:lnTo>
                  <a:lnTo>
                    <a:pt x="8" y="28"/>
                  </a:lnTo>
                  <a:lnTo>
                    <a:pt x="8" y="57"/>
                  </a:lnTo>
                  <a:lnTo>
                    <a:pt x="0" y="62"/>
                  </a:lnTo>
                  <a:lnTo>
                    <a:pt x="0" y="18"/>
                  </a:lnTo>
                  <a:lnTo>
                    <a:pt x="8" y="13"/>
                  </a:lnTo>
                  <a:lnTo>
                    <a:pt x="24" y="34"/>
                  </a:lnTo>
                  <a:lnTo>
                    <a:pt x="24" y="5"/>
                  </a:lnTo>
                  <a:lnTo>
                    <a:pt x="3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81761" name="Freeform 518"/>
            <p:cNvSpPr>
              <a:spLocks noChangeAspect="1"/>
            </p:cNvSpPr>
            <p:nvPr/>
          </p:nvSpPr>
          <p:spPr bwMode="auto">
            <a:xfrm>
              <a:off x="834" y="2502"/>
              <a:ext cx="32" cy="60"/>
            </a:xfrm>
            <a:custGeom>
              <a:avLst/>
              <a:gdLst>
                <a:gd name="T0" fmla="*/ 32 w 48"/>
                <a:gd name="T1" fmla="*/ 0 h 89"/>
                <a:gd name="T2" fmla="*/ 32 w 48"/>
                <a:gd name="T3" fmla="*/ 27 h 89"/>
                <a:gd name="T4" fmla="*/ 28 w 48"/>
                <a:gd name="T5" fmla="*/ 42 h 89"/>
                <a:gd name="T6" fmla="*/ 16 w 48"/>
                <a:gd name="T7" fmla="*/ 54 h 89"/>
                <a:gd name="T8" fmla="*/ 0 w 48"/>
                <a:gd name="T9" fmla="*/ 46 h 89"/>
                <a:gd name="T10" fmla="*/ 0 w 48"/>
                <a:gd name="T11" fmla="*/ 19 h 89"/>
                <a:gd name="T12" fmla="*/ 8 w 48"/>
                <a:gd name="T13" fmla="*/ 14 h 89"/>
                <a:gd name="T14" fmla="*/ 8 w 48"/>
                <a:gd name="T15" fmla="*/ 41 h 89"/>
                <a:gd name="T16" fmla="*/ 9 w 48"/>
                <a:gd name="T17" fmla="*/ 47 h 89"/>
                <a:gd name="T18" fmla="*/ 16 w 48"/>
                <a:gd name="T19" fmla="*/ 46 h 89"/>
                <a:gd name="T20" fmla="*/ 22 w 48"/>
                <a:gd name="T21" fmla="*/ 40 h 89"/>
                <a:gd name="T22" fmla="*/ 24 w 48"/>
                <a:gd name="T23" fmla="*/ 32 h 89"/>
                <a:gd name="T24" fmla="*/ 23 w 48"/>
                <a:gd name="T25" fmla="*/ 5 h 89"/>
                <a:gd name="T26" fmla="*/ 32 w 48"/>
                <a:gd name="T27" fmla="*/ 0 h 89"/>
                <a:gd name="T28" fmla="*/ 32 w 48"/>
                <a:gd name="T29" fmla="*/ 0 h 8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48"/>
                <a:gd name="T46" fmla="*/ 0 h 89"/>
                <a:gd name="T47" fmla="*/ 48 w 48"/>
                <a:gd name="T48" fmla="*/ 89 h 8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48" h="89">
                  <a:moveTo>
                    <a:pt x="48" y="0"/>
                  </a:moveTo>
                  <a:cubicBezTo>
                    <a:pt x="48" y="40"/>
                    <a:pt x="48" y="40"/>
                    <a:pt x="48" y="40"/>
                  </a:cubicBezTo>
                  <a:cubicBezTo>
                    <a:pt x="48" y="49"/>
                    <a:pt x="46" y="56"/>
                    <a:pt x="42" y="63"/>
                  </a:cubicBezTo>
                  <a:cubicBezTo>
                    <a:pt x="38" y="70"/>
                    <a:pt x="32" y="76"/>
                    <a:pt x="24" y="80"/>
                  </a:cubicBezTo>
                  <a:cubicBezTo>
                    <a:pt x="8" y="89"/>
                    <a:pt x="0" y="85"/>
                    <a:pt x="0" y="68"/>
                  </a:cubicBezTo>
                  <a:cubicBezTo>
                    <a:pt x="0" y="28"/>
                    <a:pt x="0" y="28"/>
                    <a:pt x="0" y="28"/>
                  </a:cubicBezTo>
                  <a:cubicBezTo>
                    <a:pt x="12" y="21"/>
                    <a:pt x="12" y="21"/>
                    <a:pt x="12" y="21"/>
                  </a:cubicBezTo>
                  <a:cubicBezTo>
                    <a:pt x="12" y="61"/>
                    <a:pt x="12" y="61"/>
                    <a:pt x="12" y="61"/>
                  </a:cubicBezTo>
                  <a:cubicBezTo>
                    <a:pt x="12" y="65"/>
                    <a:pt x="13" y="68"/>
                    <a:pt x="14" y="69"/>
                  </a:cubicBezTo>
                  <a:cubicBezTo>
                    <a:pt x="16" y="71"/>
                    <a:pt x="19" y="71"/>
                    <a:pt x="24" y="68"/>
                  </a:cubicBezTo>
                  <a:cubicBezTo>
                    <a:pt x="28" y="66"/>
                    <a:pt x="31" y="63"/>
                    <a:pt x="33" y="59"/>
                  </a:cubicBezTo>
                  <a:cubicBezTo>
                    <a:pt x="35" y="56"/>
                    <a:pt x="36" y="52"/>
                    <a:pt x="36" y="47"/>
                  </a:cubicBezTo>
                  <a:cubicBezTo>
                    <a:pt x="35" y="7"/>
                    <a:pt x="35" y="7"/>
                    <a:pt x="35" y="7"/>
                  </a:cubicBezTo>
                  <a:cubicBezTo>
                    <a:pt x="48" y="0"/>
                    <a:pt x="48" y="0"/>
                    <a:pt x="48" y="0"/>
                  </a:cubicBezTo>
                  <a:cubicBezTo>
                    <a:pt x="48" y="0"/>
                    <a:pt x="48" y="0"/>
                    <a:pt x="48"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81762" name="Freeform 519"/>
            <p:cNvSpPr>
              <a:spLocks noChangeAspect="1" noEditPoints="1"/>
            </p:cNvSpPr>
            <p:nvPr/>
          </p:nvSpPr>
          <p:spPr bwMode="auto">
            <a:xfrm>
              <a:off x="569" y="2334"/>
              <a:ext cx="34" cy="51"/>
            </a:xfrm>
            <a:custGeom>
              <a:avLst/>
              <a:gdLst>
                <a:gd name="T0" fmla="*/ 6 w 51"/>
                <a:gd name="T1" fmla="*/ 5 h 75"/>
                <a:gd name="T2" fmla="*/ 17 w 51"/>
                <a:gd name="T3" fmla="*/ 0 h 75"/>
                <a:gd name="T4" fmla="*/ 29 w 51"/>
                <a:gd name="T5" fmla="*/ 5 h 75"/>
                <a:gd name="T6" fmla="*/ 34 w 51"/>
                <a:gd name="T7" fmla="*/ 26 h 75"/>
                <a:gd name="T8" fmla="*/ 29 w 51"/>
                <a:gd name="T9" fmla="*/ 46 h 75"/>
                <a:gd name="T10" fmla="*/ 17 w 51"/>
                <a:gd name="T11" fmla="*/ 51 h 75"/>
                <a:gd name="T12" fmla="*/ 6 w 51"/>
                <a:gd name="T13" fmla="*/ 46 h 75"/>
                <a:gd name="T14" fmla="*/ 0 w 51"/>
                <a:gd name="T15" fmla="*/ 26 h 75"/>
                <a:gd name="T16" fmla="*/ 6 w 51"/>
                <a:gd name="T17" fmla="*/ 5 h 75"/>
                <a:gd name="T18" fmla="*/ 6 w 51"/>
                <a:gd name="T19" fmla="*/ 5 h 75"/>
                <a:gd name="T20" fmla="*/ 23 w 51"/>
                <a:gd name="T21" fmla="*/ 26 h 75"/>
                <a:gd name="T22" fmla="*/ 17 w 51"/>
                <a:gd name="T23" fmla="*/ 11 h 75"/>
                <a:gd name="T24" fmla="*/ 12 w 51"/>
                <a:gd name="T25" fmla="*/ 16 h 75"/>
                <a:gd name="T26" fmla="*/ 11 w 51"/>
                <a:gd name="T27" fmla="*/ 26 h 75"/>
                <a:gd name="T28" fmla="*/ 17 w 51"/>
                <a:gd name="T29" fmla="*/ 40 h 75"/>
                <a:gd name="T30" fmla="*/ 23 w 51"/>
                <a:gd name="T31" fmla="*/ 26 h 75"/>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51"/>
                <a:gd name="T49" fmla="*/ 0 h 75"/>
                <a:gd name="T50" fmla="*/ 51 w 51"/>
                <a:gd name="T51" fmla="*/ 75 h 75"/>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51" h="75">
                  <a:moveTo>
                    <a:pt x="9" y="8"/>
                  </a:moveTo>
                  <a:cubicBezTo>
                    <a:pt x="14" y="3"/>
                    <a:pt x="19" y="0"/>
                    <a:pt x="26" y="0"/>
                  </a:cubicBezTo>
                  <a:cubicBezTo>
                    <a:pt x="32" y="0"/>
                    <a:pt x="38" y="3"/>
                    <a:pt x="43" y="8"/>
                  </a:cubicBezTo>
                  <a:cubicBezTo>
                    <a:pt x="49" y="15"/>
                    <a:pt x="51" y="25"/>
                    <a:pt x="51" y="38"/>
                  </a:cubicBezTo>
                  <a:cubicBezTo>
                    <a:pt x="51" y="51"/>
                    <a:pt x="49" y="60"/>
                    <a:pt x="43" y="67"/>
                  </a:cubicBezTo>
                  <a:cubicBezTo>
                    <a:pt x="38" y="73"/>
                    <a:pt x="32" y="75"/>
                    <a:pt x="26" y="75"/>
                  </a:cubicBezTo>
                  <a:cubicBezTo>
                    <a:pt x="19" y="75"/>
                    <a:pt x="14" y="73"/>
                    <a:pt x="9" y="67"/>
                  </a:cubicBezTo>
                  <a:cubicBezTo>
                    <a:pt x="3" y="60"/>
                    <a:pt x="0" y="51"/>
                    <a:pt x="0" y="38"/>
                  </a:cubicBezTo>
                  <a:cubicBezTo>
                    <a:pt x="0" y="25"/>
                    <a:pt x="3" y="15"/>
                    <a:pt x="9" y="8"/>
                  </a:cubicBezTo>
                  <a:cubicBezTo>
                    <a:pt x="9" y="8"/>
                    <a:pt x="9" y="8"/>
                    <a:pt x="9" y="8"/>
                  </a:cubicBezTo>
                  <a:close/>
                  <a:moveTo>
                    <a:pt x="35" y="38"/>
                  </a:moveTo>
                  <a:cubicBezTo>
                    <a:pt x="35" y="23"/>
                    <a:pt x="32" y="16"/>
                    <a:pt x="26" y="16"/>
                  </a:cubicBezTo>
                  <a:cubicBezTo>
                    <a:pt x="22" y="16"/>
                    <a:pt x="19" y="19"/>
                    <a:pt x="18" y="24"/>
                  </a:cubicBezTo>
                  <a:cubicBezTo>
                    <a:pt x="17" y="27"/>
                    <a:pt x="17" y="32"/>
                    <a:pt x="17" y="38"/>
                  </a:cubicBezTo>
                  <a:cubicBezTo>
                    <a:pt x="17" y="52"/>
                    <a:pt x="20" y="59"/>
                    <a:pt x="26" y="59"/>
                  </a:cubicBezTo>
                  <a:cubicBezTo>
                    <a:pt x="32" y="59"/>
                    <a:pt x="35" y="52"/>
                    <a:pt x="35" y="3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81763" name="Freeform 520"/>
            <p:cNvSpPr>
              <a:spLocks noChangeAspect="1"/>
            </p:cNvSpPr>
            <p:nvPr/>
          </p:nvSpPr>
          <p:spPr bwMode="auto">
            <a:xfrm>
              <a:off x="609" y="2335"/>
              <a:ext cx="22" cy="49"/>
            </a:xfrm>
            <a:custGeom>
              <a:avLst/>
              <a:gdLst>
                <a:gd name="T0" fmla="*/ 0 w 32"/>
                <a:gd name="T1" fmla="*/ 11 h 73"/>
                <a:gd name="T2" fmla="*/ 8 w 32"/>
                <a:gd name="T3" fmla="*/ 9 h 73"/>
                <a:gd name="T4" fmla="*/ 12 w 32"/>
                <a:gd name="T5" fmla="*/ 0 h 73"/>
                <a:gd name="T6" fmla="*/ 22 w 32"/>
                <a:gd name="T7" fmla="*/ 0 h 73"/>
                <a:gd name="T8" fmla="*/ 22 w 32"/>
                <a:gd name="T9" fmla="*/ 49 h 73"/>
                <a:gd name="T10" fmla="*/ 10 w 32"/>
                <a:gd name="T11" fmla="*/ 49 h 73"/>
                <a:gd name="T12" fmla="*/ 10 w 32"/>
                <a:gd name="T13" fmla="*/ 21 h 73"/>
                <a:gd name="T14" fmla="*/ 0 w 32"/>
                <a:gd name="T15" fmla="*/ 21 h 73"/>
                <a:gd name="T16" fmla="*/ 0 w 32"/>
                <a:gd name="T17" fmla="*/ 11 h 73"/>
                <a:gd name="T18" fmla="*/ 0 w 32"/>
                <a:gd name="T19" fmla="*/ 11 h 7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2"/>
                <a:gd name="T31" fmla="*/ 0 h 73"/>
                <a:gd name="T32" fmla="*/ 32 w 32"/>
                <a:gd name="T33" fmla="*/ 73 h 7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2" h="73">
                  <a:moveTo>
                    <a:pt x="0" y="16"/>
                  </a:moveTo>
                  <a:cubicBezTo>
                    <a:pt x="5" y="16"/>
                    <a:pt x="9" y="15"/>
                    <a:pt x="12" y="13"/>
                  </a:cubicBezTo>
                  <a:cubicBezTo>
                    <a:pt x="16" y="10"/>
                    <a:pt x="18" y="6"/>
                    <a:pt x="18" y="0"/>
                  </a:cubicBezTo>
                  <a:cubicBezTo>
                    <a:pt x="32" y="0"/>
                    <a:pt x="32" y="0"/>
                    <a:pt x="32" y="0"/>
                  </a:cubicBezTo>
                  <a:cubicBezTo>
                    <a:pt x="32" y="73"/>
                    <a:pt x="32" y="73"/>
                    <a:pt x="32" y="73"/>
                  </a:cubicBezTo>
                  <a:cubicBezTo>
                    <a:pt x="14" y="73"/>
                    <a:pt x="14" y="73"/>
                    <a:pt x="14" y="73"/>
                  </a:cubicBezTo>
                  <a:cubicBezTo>
                    <a:pt x="14" y="31"/>
                    <a:pt x="14" y="31"/>
                    <a:pt x="14" y="31"/>
                  </a:cubicBezTo>
                  <a:cubicBezTo>
                    <a:pt x="0" y="31"/>
                    <a:pt x="0" y="31"/>
                    <a:pt x="0" y="31"/>
                  </a:cubicBezTo>
                  <a:cubicBezTo>
                    <a:pt x="0" y="16"/>
                    <a:pt x="0" y="16"/>
                    <a:pt x="0" y="16"/>
                  </a:cubicBezTo>
                  <a:cubicBezTo>
                    <a:pt x="0" y="16"/>
                    <a:pt x="0" y="16"/>
                    <a:pt x="0" y="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81764" name="Freeform 521"/>
            <p:cNvSpPr>
              <a:spLocks noChangeAspect="1" noEditPoints="1"/>
            </p:cNvSpPr>
            <p:nvPr/>
          </p:nvSpPr>
          <p:spPr bwMode="auto">
            <a:xfrm>
              <a:off x="641" y="2334"/>
              <a:ext cx="35" cy="51"/>
            </a:xfrm>
            <a:custGeom>
              <a:avLst/>
              <a:gdLst>
                <a:gd name="T0" fmla="*/ 6 w 51"/>
                <a:gd name="T1" fmla="*/ 5 h 75"/>
                <a:gd name="T2" fmla="*/ 17 w 51"/>
                <a:gd name="T3" fmla="*/ 0 h 75"/>
                <a:gd name="T4" fmla="*/ 29 w 51"/>
                <a:gd name="T5" fmla="*/ 5 h 75"/>
                <a:gd name="T6" fmla="*/ 35 w 51"/>
                <a:gd name="T7" fmla="*/ 26 h 75"/>
                <a:gd name="T8" fmla="*/ 29 w 51"/>
                <a:gd name="T9" fmla="*/ 46 h 75"/>
                <a:gd name="T10" fmla="*/ 17 w 51"/>
                <a:gd name="T11" fmla="*/ 51 h 75"/>
                <a:gd name="T12" fmla="*/ 6 w 51"/>
                <a:gd name="T13" fmla="*/ 46 h 75"/>
                <a:gd name="T14" fmla="*/ 0 w 51"/>
                <a:gd name="T15" fmla="*/ 26 h 75"/>
                <a:gd name="T16" fmla="*/ 6 w 51"/>
                <a:gd name="T17" fmla="*/ 5 h 75"/>
                <a:gd name="T18" fmla="*/ 6 w 51"/>
                <a:gd name="T19" fmla="*/ 5 h 75"/>
                <a:gd name="T20" fmla="*/ 24 w 51"/>
                <a:gd name="T21" fmla="*/ 26 h 75"/>
                <a:gd name="T22" fmla="*/ 18 w 51"/>
                <a:gd name="T23" fmla="*/ 11 h 75"/>
                <a:gd name="T24" fmla="*/ 12 w 51"/>
                <a:gd name="T25" fmla="*/ 16 h 75"/>
                <a:gd name="T26" fmla="*/ 11 w 51"/>
                <a:gd name="T27" fmla="*/ 26 h 75"/>
                <a:gd name="T28" fmla="*/ 17 w 51"/>
                <a:gd name="T29" fmla="*/ 40 h 75"/>
                <a:gd name="T30" fmla="*/ 24 w 51"/>
                <a:gd name="T31" fmla="*/ 26 h 75"/>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51"/>
                <a:gd name="T49" fmla="*/ 0 h 75"/>
                <a:gd name="T50" fmla="*/ 51 w 51"/>
                <a:gd name="T51" fmla="*/ 75 h 75"/>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51" h="75">
                  <a:moveTo>
                    <a:pt x="9" y="8"/>
                  </a:moveTo>
                  <a:cubicBezTo>
                    <a:pt x="13" y="3"/>
                    <a:pt x="19" y="0"/>
                    <a:pt x="25" y="0"/>
                  </a:cubicBezTo>
                  <a:cubicBezTo>
                    <a:pt x="32" y="0"/>
                    <a:pt x="38" y="3"/>
                    <a:pt x="42" y="8"/>
                  </a:cubicBezTo>
                  <a:cubicBezTo>
                    <a:pt x="48" y="15"/>
                    <a:pt x="51" y="25"/>
                    <a:pt x="51" y="38"/>
                  </a:cubicBezTo>
                  <a:cubicBezTo>
                    <a:pt x="51" y="51"/>
                    <a:pt x="48" y="60"/>
                    <a:pt x="42" y="67"/>
                  </a:cubicBezTo>
                  <a:cubicBezTo>
                    <a:pt x="38" y="73"/>
                    <a:pt x="32" y="75"/>
                    <a:pt x="25" y="75"/>
                  </a:cubicBezTo>
                  <a:cubicBezTo>
                    <a:pt x="19" y="75"/>
                    <a:pt x="13" y="73"/>
                    <a:pt x="9" y="67"/>
                  </a:cubicBezTo>
                  <a:cubicBezTo>
                    <a:pt x="3" y="60"/>
                    <a:pt x="0" y="51"/>
                    <a:pt x="0" y="38"/>
                  </a:cubicBezTo>
                  <a:cubicBezTo>
                    <a:pt x="0" y="25"/>
                    <a:pt x="3" y="15"/>
                    <a:pt x="9" y="8"/>
                  </a:cubicBezTo>
                  <a:cubicBezTo>
                    <a:pt x="9" y="8"/>
                    <a:pt x="9" y="8"/>
                    <a:pt x="9" y="8"/>
                  </a:cubicBezTo>
                  <a:close/>
                  <a:moveTo>
                    <a:pt x="35" y="38"/>
                  </a:moveTo>
                  <a:cubicBezTo>
                    <a:pt x="35" y="23"/>
                    <a:pt x="32" y="16"/>
                    <a:pt x="26" y="16"/>
                  </a:cubicBezTo>
                  <a:cubicBezTo>
                    <a:pt x="22" y="16"/>
                    <a:pt x="19" y="19"/>
                    <a:pt x="18" y="24"/>
                  </a:cubicBezTo>
                  <a:cubicBezTo>
                    <a:pt x="17" y="27"/>
                    <a:pt x="16" y="32"/>
                    <a:pt x="16" y="38"/>
                  </a:cubicBezTo>
                  <a:cubicBezTo>
                    <a:pt x="16" y="52"/>
                    <a:pt x="19" y="59"/>
                    <a:pt x="25" y="59"/>
                  </a:cubicBezTo>
                  <a:cubicBezTo>
                    <a:pt x="32" y="59"/>
                    <a:pt x="35" y="52"/>
                    <a:pt x="35" y="3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81765" name="Freeform 522"/>
            <p:cNvSpPr>
              <a:spLocks noChangeAspect="1"/>
            </p:cNvSpPr>
            <p:nvPr/>
          </p:nvSpPr>
          <p:spPr bwMode="auto">
            <a:xfrm>
              <a:off x="682" y="2335"/>
              <a:ext cx="22" cy="49"/>
            </a:xfrm>
            <a:custGeom>
              <a:avLst/>
              <a:gdLst>
                <a:gd name="T0" fmla="*/ 0 w 32"/>
                <a:gd name="T1" fmla="*/ 11 h 73"/>
                <a:gd name="T2" fmla="*/ 8 w 32"/>
                <a:gd name="T3" fmla="*/ 9 h 73"/>
                <a:gd name="T4" fmla="*/ 12 w 32"/>
                <a:gd name="T5" fmla="*/ 0 h 73"/>
                <a:gd name="T6" fmla="*/ 22 w 32"/>
                <a:gd name="T7" fmla="*/ 0 h 73"/>
                <a:gd name="T8" fmla="*/ 22 w 32"/>
                <a:gd name="T9" fmla="*/ 49 h 73"/>
                <a:gd name="T10" fmla="*/ 10 w 32"/>
                <a:gd name="T11" fmla="*/ 49 h 73"/>
                <a:gd name="T12" fmla="*/ 10 w 32"/>
                <a:gd name="T13" fmla="*/ 21 h 73"/>
                <a:gd name="T14" fmla="*/ 0 w 32"/>
                <a:gd name="T15" fmla="*/ 21 h 73"/>
                <a:gd name="T16" fmla="*/ 0 w 32"/>
                <a:gd name="T17" fmla="*/ 11 h 73"/>
                <a:gd name="T18" fmla="*/ 0 w 32"/>
                <a:gd name="T19" fmla="*/ 11 h 7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2"/>
                <a:gd name="T31" fmla="*/ 0 h 73"/>
                <a:gd name="T32" fmla="*/ 32 w 32"/>
                <a:gd name="T33" fmla="*/ 73 h 7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2" h="73">
                  <a:moveTo>
                    <a:pt x="0" y="16"/>
                  </a:moveTo>
                  <a:cubicBezTo>
                    <a:pt x="5" y="16"/>
                    <a:pt x="9" y="15"/>
                    <a:pt x="12" y="13"/>
                  </a:cubicBezTo>
                  <a:cubicBezTo>
                    <a:pt x="16" y="10"/>
                    <a:pt x="18" y="6"/>
                    <a:pt x="18" y="0"/>
                  </a:cubicBezTo>
                  <a:cubicBezTo>
                    <a:pt x="32" y="0"/>
                    <a:pt x="32" y="0"/>
                    <a:pt x="32" y="0"/>
                  </a:cubicBezTo>
                  <a:cubicBezTo>
                    <a:pt x="32" y="73"/>
                    <a:pt x="32" y="73"/>
                    <a:pt x="32" y="73"/>
                  </a:cubicBezTo>
                  <a:cubicBezTo>
                    <a:pt x="14" y="73"/>
                    <a:pt x="14" y="73"/>
                    <a:pt x="14" y="73"/>
                  </a:cubicBezTo>
                  <a:cubicBezTo>
                    <a:pt x="14" y="31"/>
                    <a:pt x="14" y="31"/>
                    <a:pt x="14" y="31"/>
                  </a:cubicBezTo>
                  <a:cubicBezTo>
                    <a:pt x="0" y="31"/>
                    <a:pt x="0" y="31"/>
                    <a:pt x="0" y="31"/>
                  </a:cubicBezTo>
                  <a:cubicBezTo>
                    <a:pt x="0" y="16"/>
                    <a:pt x="0" y="16"/>
                    <a:pt x="0" y="16"/>
                  </a:cubicBezTo>
                  <a:cubicBezTo>
                    <a:pt x="0" y="16"/>
                    <a:pt x="0" y="16"/>
                    <a:pt x="0" y="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81766" name="Freeform 523"/>
            <p:cNvSpPr>
              <a:spLocks noChangeAspect="1"/>
            </p:cNvSpPr>
            <p:nvPr/>
          </p:nvSpPr>
          <p:spPr bwMode="auto">
            <a:xfrm>
              <a:off x="718" y="2335"/>
              <a:ext cx="22" cy="49"/>
            </a:xfrm>
            <a:custGeom>
              <a:avLst/>
              <a:gdLst>
                <a:gd name="T0" fmla="*/ 0 w 32"/>
                <a:gd name="T1" fmla="*/ 11 h 73"/>
                <a:gd name="T2" fmla="*/ 8 w 32"/>
                <a:gd name="T3" fmla="*/ 9 h 73"/>
                <a:gd name="T4" fmla="*/ 12 w 32"/>
                <a:gd name="T5" fmla="*/ 0 h 73"/>
                <a:gd name="T6" fmla="*/ 22 w 32"/>
                <a:gd name="T7" fmla="*/ 0 h 73"/>
                <a:gd name="T8" fmla="*/ 22 w 32"/>
                <a:gd name="T9" fmla="*/ 49 h 73"/>
                <a:gd name="T10" fmla="*/ 10 w 32"/>
                <a:gd name="T11" fmla="*/ 49 h 73"/>
                <a:gd name="T12" fmla="*/ 10 w 32"/>
                <a:gd name="T13" fmla="*/ 21 h 73"/>
                <a:gd name="T14" fmla="*/ 0 w 32"/>
                <a:gd name="T15" fmla="*/ 21 h 73"/>
                <a:gd name="T16" fmla="*/ 0 w 32"/>
                <a:gd name="T17" fmla="*/ 11 h 73"/>
                <a:gd name="T18" fmla="*/ 0 w 32"/>
                <a:gd name="T19" fmla="*/ 11 h 7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2"/>
                <a:gd name="T31" fmla="*/ 0 h 73"/>
                <a:gd name="T32" fmla="*/ 32 w 32"/>
                <a:gd name="T33" fmla="*/ 73 h 7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2" h="73">
                  <a:moveTo>
                    <a:pt x="0" y="16"/>
                  </a:moveTo>
                  <a:cubicBezTo>
                    <a:pt x="5" y="16"/>
                    <a:pt x="9" y="15"/>
                    <a:pt x="12" y="13"/>
                  </a:cubicBezTo>
                  <a:cubicBezTo>
                    <a:pt x="16" y="10"/>
                    <a:pt x="18" y="6"/>
                    <a:pt x="18" y="0"/>
                  </a:cubicBezTo>
                  <a:cubicBezTo>
                    <a:pt x="32" y="0"/>
                    <a:pt x="32" y="0"/>
                    <a:pt x="32" y="0"/>
                  </a:cubicBezTo>
                  <a:cubicBezTo>
                    <a:pt x="32" y="73"/>
                    <a:pt x="32" y="73"/>
                    <a:pt x="32" y="73"/>
                  </a:cubicBezTo>
                  <a:cubicBezTo>
                    <a:pt x="14" y="73"/>
                    <a:pt x="14" y="73"/>
                    <a:pt x="14" y="73"/>
                  </a:cubicBezTo>
                  <a:cubicBezTo>
                    <a:pt x="14" y="31"/>
                    <a:pt x="14" y="31"/>
                    <a:pt x="14" y="31"/>
                  </a:cubicBezTo>
                  <a:cubicBezTo>
                    <a:pt x="0" y="31"/>
                    <a:pt x="0" y="31"/>
                    <a:pt x="0" y="31"/>
                  </a:cubicBezTo>
                  <a:cubicBezTo>
                    <a:pt x="0" y="16"/>
                    <a:pt x="0" y="16"/>
                    <a:pt x="0" y="16"/>
                  </a:cubicBezTo>
                  <a:cubicBezTo>
                    <a:pt x="0" y="16"/>
                    <a:pt x="0" y="16"/>
                    <a:pt x="0" y="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81767" name="Freeform 524"/>
            <p:cNvSpPr>
              <a:spLocks noChangeAspect="1" noEditPoints="1"/>
            </p:cNvSpPr>
            <p:nvPr/>
          </p:nvSpPr>
          <p:spPr bwMode="auto">
            <a:xfrm>
              <a:off x="550" y="2304"/>
              <a:ext cx="209" cy="205"/>
            </a:xfrm>
            <a:custGeom>
              <a:avLst/>
              <a:gdLst>
                <a:gd name="T0" fmla="*/ 0 w 308"/>
                <a:gd name="T1" fmla="*/ 205 h 303"/>
                <a:gd name="T2" fmla="*/ 0 w 308"/>
                <a:gd name="T3" fmla="*/ 0 h 303"/>
                <a:gd name="T4" fmla="*/ 91 w 308"/>
                <a:gd name="T5" fmla="*/ 0 h 303"/>
                <a:gd name="T6" fmla="*/ 107 w 308"/>
                <a:gd name="T7" fmla="*/ 0 h 303"/>
                <a:gd name="T8" fmla="*/ 204 w 308"/>
                <a:gd name="T9" fmla="*/ 0 h 303"/>
                <a:gd name="T10" fmla="*/ 209 w 308"/>
                <a:gd name="T11" fmla="*/ 0 h 303"/>
                <a:gd name="T12" fmla="*/ 209 w 308"/>
                <a:gd name="T13" fmla="*/ 205 h 303"/>
                <a:gd name="T14" fmla="*/ 103 w 308"/>
                <a:gd name="T15" fmla="*/ 205 h 303"/>
                <a:gd name="T16" fmla="*/ 95 w 308"/>
                <a:gd name="T17" fmla="*/ 205 h 303"/>
                <a:gd name="T18" fmla="*/ 0 w 308"/>
                <a:gd name="T19" fmla="*/ 205 h 303"/>
                <a:gd name="T20" fmla="*/ 0 w 308"/>
                <a:gd name="T21" fmla="*/ 205 h 303"/>
                <a:gd name="T22" fmla="*/ 199 w 308"/>
                <a:gd name="T23" fmla="*/ 13 h 303"/>
                <a:gd name="T24" fmla="*/ 10 w 308"/>
                <a:gd name="T25" fmla="*/ 13 h 303"/>
                <a:gd name="T26" fmla="*/ 10 w 308"/>
                <a:gd name="T27" fmla="*/ 192 h 303"/>
                <a:gd name="T28" fmla="*/ 199 w 308"/>
                <a:gd name="T29" fmla="*/ 192 h 303"/>
                <a:gd name="T30" fmla="*/ 199 w 308"/>
                <a:gd name="T31" fmla="*/ 13 h 30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308"/>
                <a:gd name="T49" fmla="*/ 0 h 303"/>
                <a:gd name="T50" fmla="*/ 308 w 308"/>
                <a:gd name="T51" fmla="*/ 303 h 303"/>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308" h="303">
                  <a:moveTo>
                    <a:pt x="0" y="303"/>
                  </a:moveTo>
                  <a:cubicBezTo>
                    <a:pt x="0" y="0"/>
                    <a:pt x="0" y="0"/>
                    <a:pt x="0" y="0"/>
                  </a:cubicBezTo>
                  <a:cubicBezTo>
                    <a:pt x="134" y="0"/>
                    <a:pt x="134" y="0"/>
                    <a:pt x="134" y="0"/>
                  </a:cubicBezTo>
                  <a:cubicBezTo>
                    <a:pt x="158" y="0"/>
                    <a:pt x="158" y="0"/>
                    <a:pt x="158" y="0"/>
                  </a:cubicBezTo>
                  <a:cubicBezTo>
                    <a:pt x="301" y="0"/>
                    <a:pt x="301" y="0"/>
                    <a:pt x="301" y="0"/>
                  </a:cubicBezTo>
                  <a:cubicBezTo>
                    <a:pt x="308" y="0"/>
                    <a:pt x="308" y="0"/>
                    <a:pt x="308" y="0"/>
                  </a:cubicBezTo>
                  <a:cubicBezTo>
                    <a:pt x="308" y="303"/>
                    <a:pt x="308" y="303"/>
                    <a:pt x="308" y="303"/>
                  </a:cubicBezTo>
                  <a:cubicBezTo>
                    <a:pt x="152" y="303"/>
                    <a:pt x="152" y="303"/>
                    <a:pt x="152" y="303"/>
                  </a:cubicBezTo>
                  <a:cubicBezTo>
                    <a:pt x="140" y="303"/>
                    <a:pt x="140" y="303"/>
                    <a:pt x="140" y="303"/>
                  </a:cubicBezTo>
                  <a:cubicBezTo>
                    <a:pt x="0" y="303"/>
                    <a:pt x="0" y="303"/>
                    <a:pt x="0" y="303"/>
                  </a:cubicBezTo>
                  <a:cubicBezTo>
                    <a:pt x="0" y="303"/>
                    <a:pt x="0" y="303"/>
                    <a:pt x="0" y="303"/>
                  </a:cubicBezTo>
                  <a:close/>
                  <a:moveTo>
                    <a:pt x="293" y="19"/>
                  </a:moveTo>
                  <a:cubicBezTo>
                    <a:pt x="278" y="19"/>
                    <a:pt x="30" y="19"/>
                    <a:pt x="15" y="19"/>
                  </a:cubicBezTo>
                  <a:cubicBezTo>
                    <a:pt x="15" y="36"/>
                    <a:pt x="15" y="266"/>
                    <a:pt x="15" y="284"/>
                  </a:cubicBezTo>
                  <a:cubicBezTo>
                    <a:pt x="30" y="284"/>
                    <a:pt x="278" y="284"/>
                    <a:pt x="293" y="284"/>
                  </a:cubicBezTo>
                  <a:cubicBezTo>
                    <a:pt x="293" y="266"/>
                    <a:pt x="293" y="36"/>
                    <a:pt x="293" y="1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81768" name="Freeform 525"/>
            <p:cNvSpPr>
              <a:spLocks noChangeAspect="1"/>
            </p:cNvSpPr>
            <p:nvPr/>
          </p:nvSpPr>
          <p:spPr bwMode="auto">
            <a:xfrm>
              <a:off x="752" y="2398"/>
              <a:ext cx="69" cy="17"/>
            </a:xfrm>
            <a:custGeom>
              <a:avLst/>
              <a:gdLst>
                <a:gd name="T0" fmla="*/ 59 w 69"/>
                <a:gd name="T1" fmla="*/ 0 h 17"/>
                <a:gd name="T2" fmla="*/ 69 w 69"/>
                <a:gd name="T3" fmla="*/ 8 h 17"/>
                <a:gd name="T4" fmla="*/ 59 w 69"/>
                <a:gd name="T5" fmla="*/ 17 h 17"/>
                <a:gd name="T6" fmla="*/ 0 w 69"/>
                <a:gd name="T7" fmla="*/ 17 h 17"/>
                <a:gd name="T8" fmla="*/ 0 w 69"/>
                <a:gd name="T9" fmla="*/ 0 h 17"/>
                <a:gd name="T10" fmla="*/ 59 w 69"/>
                <a:gd name="T11" fmla="*/ 0 h 17"/>
                <a:gd name="T12" fmla="*/ 59 w 69"/>
                <a:gd name="T13" fmla="*/ 0 h 17"/>
                <a:gd name="T14" fmla="*/ 59 w 69"/>
                <a:gd name="T15" fmla="*/ 0 h 17"/>
                <a:gd name="T16" fmla="*/ 0 60000 65536"/>
                <a:gd name="T17" fmla="*/ 0 60000 65536"/>
                <a:gd name="T18" fmla="*/ 0 60000 65536"/>
                <a:gd name="T19" fmla="*/ 0 60000 65536"/>
                <a:gd name="T20" fmla="*/ 0 60000 65536"/>
                <a:gd name="T21" fmla="*/ 0 60000 65536"/>
                <a:gd name="T22" fmla="*/ 0 60000 65536"/>
                <a:gd name="T23" fmla="*/ 0 60000 65536"/>
                <a:gd name="T24" fmla="*/ 0 w 69"/>
                <a:gd name="T25" fmla="*/ 0 h 17"/>
                <a:gd name="T26" fmla="*/ 69 w 69"/>
                <a:gd name="T27" fmla="*/ 17 h 1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69" h="17">
                  <a:moveTo>
                    <a:pt x="59" y="0"/>
                  </a:moveTo>
                  <a:lnTo>
                    <a:pt x="69" y="8"/>
                  </a:lnTo>
                  <a:lnTo>
                    <a:pt x="59" y="17"/>
                  </a:lnTo>
                  <a:lnTo>
                    <a:pt x="0" y="17"/>
                  </a:lnTo>
                  <a:lnTo>
                    <a:pt x="0" y="0"/>
                  </a:lnTo>
                  <a:lnTo>
                    <a:pt x="5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81769" name="Freeform 526"/>
            <p:cNvSpPr>
              <a:spLocks noChangeAspect="1"/>
            </p:cNvSpPr>
            <p:nvPr/>
          </p:nvSpPr>
          <p:spPr bwMode="auto">
            <a:xfrm>
              <a:off x="791" y="2373"/>
              <a:ext cx="52" cy="67"/>
            </a:xfrm>
            <a:custGeom>
              <a:avLst/>
              <a:gdLst>
                <a:gd name="T0" fmla="*/ 12 w 52"/>
                <a:gd name="T1" fmla="*/ 0 h 67"/>
                <a:gd name="T2" fmla="*/ 52 w 52"/>
                <a:gd name="T3" fmla="*/ 33 h 67"/>
                <a:gd name="T4" fmla="*/ 12 w 52"/>
                <a:gd name="T5" fmla="*/ 67 h 67"/>
                <a:gd name="T6" fmla="*/ 0 w 52"/>
                <a:gd name="T7" fmla="*/ 57 h 67"/>
                <a:gd name="T8" fmla="*/ 18 w 52"/>
                <a:gd name="T9" fmla="*/ 42 h 67"/>
                <a:gd name="T10" fmla="*/ 28 w 52"/>
                <a:gd name="T11" fmla="*/ 33 h 67"/>
                <a:gd name="T12" fmla="*/ 18 w 52"/>
                <a:gd name="T13" fmla="*/ 25 h 67"/>
                <a:gd name="T14" fmla="*/ 0 w 52"/>
                <a:gd name="T15" fmla="*/ 10 h 67"/>
                <a:gd name="T16" fmla="*/ 12 w 52"/>
                <a:gd name="T17" fmla="*/ 0 h 67"/>
                <a:gd name="T18" fmla="*/ 12 w 52"/>
                <a:gd name="T19" fmla="*/ 0 h 67"/>
                <a:gd name="T20" fmla="*/ 12 w 52"/>
                <a:gd name="T21" fmla="*/ 0 h 6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2"/>
                <a:gd name="T34" fmla="*/ 0 h 67"/>
                <a:gd name="T35" fmla="*/ 52 w 52"/>
                <a:gd name="T36" fmla="*/ 67 h 67"/>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2" h="67">
                  <a:moveTo>
                    <a:pt x="12" y="0"/>
                  </a:moveTo>
                  <a:lnTo>
                    <a:pt x="52" y="33"/>
                  </a:lnTo>
                  <a:lnTo>
                    <a:pt x="12" y="67"/>
                  </a:lnTo>
                  <a:lnTo>
                    <a:pt x="0" y="57"/>
                  </a:lnTo>
                  <a:lnTo>
                    <a:pt x="18" y="42"/>
                  </a:lnTo>
                  <a:lnTo>
                    <a:pt x="28" y="33"/>
                  </a:lnTo>
                  <a:lnTo>
                    <a:pt x="18" y="25"/>
                  </a:lnTo>
                  <a:lnTo>
                    <a:pt x="0" y="10"/>
                  </a:lnTo>
                  <a:lnTo>
                    <a:pt x="1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81770" name="Freeform 527"/>
            <p:cNvSpPr>
              <a:spLocks noChangeAspect="1"/>
            </p:cNvSpPr>
            <p:nvPr/>
          </p:nvSpPr>
          <p:spPr bwMode="auto">
            <a:xfrm>
              <a:off x="453" y="2371"/>
              <a:ext cx="99" cy="75"/>
            </a:xfrm>
            <a:custGeom>
              <a:avLst/>
              <a:gdLst>
                <a:gd name="T0" fmla="*/ 59 w 99"/>
                <a:gd name="T1" fmla="*/ 0 h 75"/>
                <a:gd name="T2" fmla="*/ 46 w 99"/>
                <a:gd name="T3" fmla="*/ 10 h 75"/>
                <a:gd name="T4" fmla="*/ 66 w 99"/>
                <a:gd name="T5" fmla="*/ 28 h 75"/>
                <a:gd name="T6" fmla="*/ 0 w 99"/>
                <a:gd name="T7" fmla="*/ 27 h 75"/>
                <a:gd name="T8" fmla="*/ 0 w 99"/>
                <a:gd name="T9" fmla="*/ 46 h 75"/>
                <a:gd name="T10" fmla="*/ 66 w 99"/>
                <a:gd name="T11" fmla="*/ 46 h 75"/>
                <a:gd name="T12" fmla="*/ 45 w 99"/>
                <a:gd name="T13" fmla="*/ 63 h 75"/>
                <a:gd name="T14" fmla="*/ 59 w 99"/>
                <a:gd name="T15" fmla="*/ 75 h 75"/>
                <a:gd name="T16" fmla="*/ 99 w 99"/>
                <a:gd name="T17" fmla="*/ 42 h 75"/>
                <a:gd name="T18" fmla="*/ 99 w 99"/>
                <a:gd name="T19" fmla="*/ 33 h 75"/>
                <a:gd name="T20" fmla="*/ 59 w 99"/>
                <a:gd name="T21" fmla="*/ 0 h 75"/>
                <a:gd name="T22" fmla="*/ 59 w 99"/>
                <a:gd name="T23" fmla="*/ 0 h 75"/>
                <a:gd name="T24" fmla="*/ 59 w 99"/>
                <a:gd name="T25" fmla="*/ 0 h 7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9"/>
                <a:gd name="T40" fmla="*/ 0 h 75"/>
                <a:gd name="T41" fmla="*/ 99 w 99"/>
                <a:gd name="T42" fmla="*/ 75 h 7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9" h="75">
                  <a:moveTo>
                    <a:pt x="59" y="0"/>
                  </a:moveTo>
                  <a:lnTo>
                    <a:pt x="46" y="10"/>
                  </a:lnTo>
                  <a:lnTo>
                    <a:pt x="66" y="28"/>
                  </a:lnTo>
                  <a:lnTo>
                    <a:pt x="0" y="27"/>
                  </a:lnTo>
                  <a:lnTo>
                    <a:pt x="0" y="46"/>
                  </a:lnTo>
                  <a:lnTo>
                    <a:pt x="66" y="46"/>
                  </a:lnTo>
                  <a:lnTo>
                    <a:pt x="45" y="63"/>
                  </a:lnTo>
                  <a:lnTo>
                    <a:pt x="59" y="75"/>
                  </a:lnTo>
                  <a:lnTo>
                    <a:pt x="99" y="42"/>
                  </a:lnTo>
                  <a:lnTo>
                    <a:pt x="99" y="33"/>
                  </a:lnTo>
                  <a:lnTo>
                    <a:pt x="5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81771" name="Rectangle 528"/>
            <p:cNvSpPr>
              <a:spLocks noChangeAspect="1" noChangeArrowheads="1"/>
            </p:cNvSpPr>
            <p:nvPr/>
          </p:nvSpPr>
          <p:spPr bwMode="auto">
            <a:xfrm>
              <a:off x="570" y="2400"/>
              <a:ext cx="33" cy="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81772" name="Freeform 529"/>
            <p:cNvSpPr>
              <a:spLocks noChangeAspect="1"/>
            </p:cNvSpPr>
            <p:nvPr/>
          </p:nvSpPr>
          <p:spPr bwMode="auto">
            <a:xfrm>
              <a:off x="570" y="2400"/>
              <a:ext cx="33" cy="12"/>
            </a:xfrm>
            <a:custGeom>
              <a:avLst/>
              <a:gdLst>
                <a:gd name="T0" fmla="*/ 0 w 33"/>
                <a:gd name="T1" fmla="*/ 12 h 12"/>
                <a:gd name="T2" fmla="*/ 33 w 33"/>
                <a:gd name="T3" fmla="*/ 12 h 12"/>
                <a:gd name="T4" fmla="*/ 33 w 33"/>
                <a:gd name="T5" fmla="*/ 0 h 12"/>
                <a:gd name="T6" fmla="*/ 0 w 33"/>
                <a:gd name="T7" fmla="*/ 0 h 12"/>
                <a:gd name="T8" fmla="*/ 0 60000 65536"/>
                <a:gd name="T9" fmla="*/ 0 60000 65536"/>
                <a:gd name="T10" fmla="*/ 0 60000 65536"/>
                <a:gd name="T11" fmla="*/ 0 60000 65536"/>
                <a:gd name="T12" fmla="*/ 0 w 33"/>
                <a:gd name="T13" fmla="*/ 0 h 12"/>
                <a:gd name="T14" fmla="*/ 33 w 33"/>
                <a:gd name="T15" fmla="*/ 12 h 12"/>
              </a:gdLst>
              <a:ahLst/>
              <a:cxnLst>
                <a:cxn ang="T8">
                  <a:pos x="T0" y="T1"/>
                </a:cxn>
                <a:cxn ang="T9">
                  <a:pos x="T2" y="T3"/>
                </a:cxn>
                <a:cxn ang="T10">
                  <a:pos x="T4" y="T5"/>
                </a:cxn>
                <a:cxn ang="T11">
                  <a:pos x="T6" y="T7"/>
                </a:cxn>
              </a:cxnLst>
              <a:rect l="T12" t="T13" r="T14" b="T15"/>
              <a:pathLst>
                <a:path w="33" h="12">
                  <a:moveTo>
                    <a:pt x="0" y="12"/>
                  </a:moveTo>
                  <a:lnTo>
                    <a:pt x="33" y="12"/>
                  </a:lnTo>
                  <a:lnTo>
                    <a:pt x="33"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81773" name="Rectangle 530"/>
            <p:cNvSpPr>
              <a:spLocks noChangeAspect="1" noChangeArrowheads="1"/>
            </p:cNvSpPr>
            <p:nvPr/>
          </p:nvSpPr>
          <p:spPr bwMode="auto">
            <a:xfrm>
              <a:off x="615" y="2400"/>
              <a:ext cx="33" cy="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81774" name="Freeform 531"/>
            <p:cNvSpPr>
              <a:spLocks noChangeAspect="1"/>
            </p:cNvSpPr>
            <p:nvPr/>
          </p:nvSpPr>
          <p:spPr bwMode="auto">
            <a:xfrm>
              <a:off x="615" y="2400"/>
              <a:ext cx="33" cy="12"/>
            </a:xfrm>
            <a:custGeom>
              <a:avLst/>
              <a:gdLst>
                <a:gd name="T0" fmla="*/ 0 w 33"/>
                <a:gd name="T1" fmla="*/ 12 h 12"/>
                <a:gd name="T2" fmla="*/ 33 w 33"/>
                <a:gd name="T3" fmla="*/ 12 h 12"/>
                <a:gd name="T4" fmla="*/ 33 w 33"/>
                <a:gd name="T5" fmla="*/ 0 h 12"/>
                <a:gd name="T6" fmla="*/ 0 w 33"/>
                <a:gd name="T7" fmla="*/ 0 h 12"/>
                <a:gd name="T8" fmla="*/ 0 60000 65536"/>
                <a:gd name="T9" fmla="*/ 0 60000 65536"/>
                <a:gd name="T10" fmla="*/ 0 60000 65536"/>
                <a:gd name="T11" fmla="*/ 0 60000 65536"/>
                <a:gd name="T12" fmla="*/ 0 w 33"/>
                <a:gd name="T13" fmla="*/ 0 h 12"/>
                <a:gd name="T14" fmla="*/ 33 w 33"/>
                <a:gd name="T15" fmla="*/ 12 h 12"/>
              </a:gdLst>
              <a:ahLst/>
              <a:cxnLst>
                <a:cxn ang="T8">
                  <a:pos x="T0" y="T1"/>
                </a:cxn>
                <a:cxn ang="T9">
                  <a:pos x="T2" y="T3"/>
                </a:cxn>
                <a:cxn ang="T10">
                  <a:pos x="T4" y="T5"/>
                </a:cxn>
                <a:cxn ang="T11">
                  <a:pos x="T6" y="T7"/>
                </a:cxn>
              </a:cxnLst>
              <a:rect l="T12" t="T13" r="T14" b="T15"/>
              <a:pathLst>
                <a:path w="33" h="12">
                  <a:moveTo>
                    <a:pt x="0" y="12"/>
                  </a:moveTo>
                  <a:lnTo>
                    <a:pt x="33" y="12"/>
                  </a:lnTo>
                  <a:lnTo>
                    <a:pt x="33"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81775" name="Rectangle 532"/>
            <p:cNvSpPr>
              <a:spLocks noChangeAspect="1" noChangeArrowheads="1"/>
            </p:cNvSpPr>
            <p:nvPr/>
          </p:nvSpPr>
          <p:spPr bwMode="auto">
            <a:xfrm>
              <a:off x="661" y="2400"/>
              <a:ext cx="32" cy="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81776" name="Freeform 533"/>
            <p:cNvSpPr>
              <a:spLocks noChangeAspect="1"/>
            </p:cNvSpPr>
            <p:nvPr/>
          </p:nvSpPr>
          <p:spPr bwMode="auto">
            <a:xfrm>
              <a:off x="661" y="2400"/>
              <a:ext cx="32" cy="12"/>
            </a:xfrm>
            <a:custGeom>
              <a:avLst/>
              <a:gdLst>
                <a:gd name="T0" fmla="*/ 0 w 32"/>
                <a:gd name="T1" fmla="*/ 12 h 12"/>
                <a:gd name="T2" fmla="*/ 32 w 32"/>
                <a:gd name="T3" fmla="*/ 12 h 12"/>
                <a:gd name="T4" fmla="*/ 32 w 32"/>
                <a:gd name="T5" fmla="*/ 0 h 12"/>
                <a:gd name="T6" fmla="*/ 0 w 32"/>
                <a:gd name="T7" fmla="*/ 0 h 12"/>
                <a:gd name="T8" fmla="*/ 0 60000 65536"/>
                <a:gd name="T9" fmla="*/ 0 60000 65536"/>
                <a:gd name="T10" fmla="*/ 0 60000 65536"/>
                <a:gd name="T11" fmla="*/ 0 60000 65536"/>
                <a:gd name="T12" fmla="*/ 0 w 32"/>
                <a:gd name="T13" fmla="*/ 0 h 12"/>
                <a:gd name="T14" fmla="*/ 32 w 32"/>
                <a:gd name="T15" fmla="*/ 12 h 12"/>
              </a:gdLst>
              <a:ahLst/>
              <a:cxnLst>
                <a:cxn ang="T8">
                  <a:pos x="T0" y="T1"/>
                </a:cxn>
                <a:cxn ang="T9">
                  <a:pos x="T2" y="T3"/>
                </a:cxn>
                <a:cxn ang="T10">
                  <a:pos x="T4" y="T5"/>
                </a:cxn>
                <a:cxn ang="T11">
                  <a:pos x="T6" y="T7"/>
                </a:cxn>
              </a:cxnLst>
              <a:rect l="T12" t="T13" r="T14" b="T15"/>
              <a:pathLst>
                <a:path w="32" h="12">
                  <a:moveTo>
                    <a:pt x="0" y="12"/>
                  </a:moveTo>
                  <a:lnTo>
                    <a:pt x="32" y="12"/>
                  </a:lnTo>
                  <a:lnTo>
                    <a:pt x="32"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81777" name="Rectangle 534"/>
            <p:cNvSpPr>
              <a:spLocks noChangeAspect="1" noChangeArrowheads="1"/>
            </p:cNvSpPr>
            <p:nvPr/>
          </p:nvSpPr>
          <p:spPr bwMode="auto">
            <a:xfrm>
              <a:off x="706" y="2400"/>
              <a:ext cx="33" cy="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81778" name="Freeform 535"/>
            <p:cNvSpPr>
              <a:spLocks noChangeAspect="1"/>
            </p:cNvSpPr>
            <p:nvPr/>
          </p:nvSpPr>
          <p:spPr bwMode="auto">
            <a:xfrm>
              <a:off x="706" y="2400"/>
              <a:ext cx="33" cy="12"/>
            </a:xfrm>
            <a:custGeom>
              <a:avLst/>
              <a:gdLst>
                <a:gd name="T0" fmla="*/ 0 w 33"/>
                <a:gd name="T1" fmla="*/ 12 h 12"/>
                <a:gd name="T2" fmla="*/ 33 w 33"/>
                <a:gd name="T3" fmla="*/ 12 h 12"/>
                <a:gd name="T4" fmla="*/ 33 w 33"/>
                <a:gd name="T5" fmla="*/ 0 h 12"/>
                <a:gd name="T6" fmla="*/ 0 w 33"/>
                <a:gd name="T7" fmla="*/ 0 h 12"/>
                <a:gd name="T8" fmla="*/ 0 60000 65536"/>
                <a:gd name="T9" fmla="*/ 0 60000 65536"/>
                <a:gd name="T10" fmla="*/ 0 60000 65536"/>
                <a:gd name="T11" fmla="*/ 0 60000 65536"/>
                <a:gd name="T12" fmla="*/ 0 w 33"/>
                <a:gd name="T13" fmla="*/ 0 h 12"/>
                <a:gd name="T14" fmla="*/ 33 w 33"/>
                <a:gd name="T15" fmla="*/ 12 h 12"/>
              </a:gdLst>
              <a:ahLst/>
              <a:cxnLst>
                <a:cxn ang="T8">
                  <a:pos x="T0" y="T1"/>
                </a:cxn>
                <a:cxn ang="T9">
                  <a:pos x="T2" y="T3"/>
                </a:cxn>
                <a:cxn ang="T10">
                  <a:pos x="T4" y="T5"/>
                </a:cxn>
                <a:cxn ang="T11">
                  <a:pos x="T6" y="T7"/>
                </a:cxn>
              </a:cxnLst>
              <a:rect l="T12" t="T13" r="T14" b="T15"/>
              <a:pathLst>
                <a:path w="33" h="12">
                  <a:moveTo>
                    <a:pt x="0" y="12"/>
                  </a:moveTo>
                  <a:lnTo>
                    <a:pt x="33" y="12"/>
                  </a:lnTo>
                  <a:lnTo>
                    <a:pt x="33"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81779" name="Rectangle 536"/>
            <p:cNvSpPr>
              <a:spLocks noChangeAspect="1" noChangeArrowheads="1"/>
            </p:cNvSpPr>
            <p:nvPr/>
          </p:nvSpPr>
          <p:spPr bwMode="auto">
            <a:xfrm>
              <a:off x="629" y="2423"/>
              <a:ext cx="58" cy="58"/>
            </a:xfrm>
            <a:prstGeom prst="rect">
              <a:avLst/>
            </a:prstGeom>
            <a:solidFill>
              <a:srgbClr val="9894C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81780" name="Rectangle 537"/>
            <p:cNvSpPr>
              <a:spLocks noChangeAspect="1" noChangeArrowheads="1"/>
            </p:cNvSpPr>
            <p:nvPr/>
          </p:nvSpPr>
          <p:spPr bwMode="auto">
            <a:xfrm>
              <a:off x="629" y="2423"/>
              <a:ext cx="58" cy="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81781" name="Freeform 538"/>
            <p:cNvSpPr>
              <a:spLocks noChangeAspect="1"/>
            </p:cNvSpPr>
            <p:nvPr/>
          </p:nvSpPr>
          <p:spPr bwMode="auto">
            <a:xfrm>
              <a:off x="571" y="2434"/>
              <a:ext cx="165" cy="33"/>
            </a:xfrm>
            <a:custGeom>
              <a:avLst/>
              <a:gdLst>
                <a:gd name="T0" fmla="*/ 165 w 165"/>
                <a:gd name="T1" fmla="*/ 1 h 33"/>
                <a:gd name="T2" fmla="*/ 115 w 165"/>
                <a:gd name="T3" fmla="*/ 0 h 33"/>
                <a:gd name="T4" fmla="*/ 114 w 165"/>
                <a:gd name="T5" fmla="*/ 0 h 33"/>
                <a:gd name="T6" fmla="*/ 113 w 165"/>
                <a:gd name="T7" fmla="*/ 1 h 33"/>
                <a:gd name="T8" fmla="*/ 55 w 165"/>
                <a:gd name="T9" fmla="*/ 22 h 33"/>
                <a:gd name="T10" fmla="*/ 57 w 165"/>
                <a:gd name="T11" fmla="*/ 28 h 33"/>
                <a:gd name="T12" fmla="*/ 57 w 165"/>
                <a:gd name="T13" fmla="*/ 22 h 33"/>
                <a:gd name="T14" fmla="*/ 0 w 165"/>
                <a:gd name="T15" fmla="*/ 22 h 33"/>
                <a:gd name="T16" fmla="*/ 0 w 165"/>
                <a:gd name="T17" fmla="*/ 33 h 33"/>
                <a:gd name="T18" fmla="*/ 57 w 165"/>
                <a:gd name="T19" fmla="*/ 33 h 33"/>
                <a:gd name="T20" fmla="*/ 59 w 165"/>
                <a:gd name="T21" fmla="*/ 33 h 33"/>
                <a:gd name="T22" fmla="*/ 59 w 165"/>
                <a:gd name="T23" fmla="*/ 33 h 33"/>
                <a:gd name="T24" fmla="*/ 117 w 165"/>
                <a:gd name="T25" fmla="*/ 11 h 33"/>
                <a:gd name="T26" fmla="*/ 115 w 165"/>
                <a:gd name="T27" fmla="*/ 6 h 33"/>
                <a:gd name="T28" fmla="*/ 115 w 165"/>
                <a:gd name="T29" fmla="*/ 12 h 33"/>
                <a:gd name="T30" fmla="*/ 165 w 165"/>
                <a:gd name="T31" fmla="*/ 12 h 33"/>
                <a:gd name="T32" fmla="*/ 165 w 165"/>
                <a:gd name="T33" fmla="*/ 1 h 3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65"/>
                <a:gd name="T52" fmla="*/ 0 h 33"/>
                <a:gd name="T53" fmla="*/ 165 w 165"/>
                <a:gd name="T54" fmla="*/ 33 h 3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65" h="33">
                  <a:moveTo>
                    <a:pt x="165" y="1"/>
                  </a:moveTo>
                  <a:lnTo>
                    <a:pt x="115" y="0"/>
                  </a:lnTo>
                  <a:lnTo>
                    <a:pt x="114" y="0"/>
                  </a:lnTo>
                  <a:lnTo>
                    <a:pt x="113" y="1"/>
                  </a:lnTo>
                  <a:lnTo>
                    <a:pt x="55" y="22"/>
                  </a:lnTo>
                  <a:lnTo>
                    <a:pt x="57" y="28"/>
                  </a:lnTo>
                  <a:lnTo>
                    <a:pt x="57" y="22"/>
                  </a:lnTo>
                  <a:lnTo>
                    <a:pt x="0" y="22"/>
                  </a:lnTo>
                  <a:lnTo>
                    <a:pt x="0" y="33"/>
                  </a:lnTo>
                  <a:lnTo>
                    <a:pt x="57" y="33"/>
                  </a:lnTo>
                  <a:lnTo>
                    <a:pt x="59" y="33"/>
                  </a:lnTo>
                  <a:lnTo>
                    <a:pt x="117" y="11"/>
                  </a:lnTo>
                  <a:lnTo>
                    <a:pt x="115" y="6"/>
                  </a:lnTo>
                  <a:lnTo>
                    <a:pt x="115" y="12"/>
                  </a:lnTo>
                  <a:lnTo>
                    <a:pt x="165" y="12"/>
                  </a:lnTo>
                  <a:lnTo>
                    <a:pt x="165"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81782" name="Freeform 539"/>
            <p:cNvSpPr>
              <a:spLocks noChangeAspect="1"/>
            </p:cNvSpPr>
            <p:nvPr/>
          </p:nvSpPr>
          <p:spPr bwMode="auto">
            <a:xfrm>
              <a:off x="571" y="2434"/>
              <a:ext cx="165" cy="33"/>
            </a:xfrm>
            <a:custGeom>
              <a:avLst/>
              <a:gdLst>
                <a:gd name="T0" fmla="*/ 165 w 165"/>
                <a:gd name="T1" fmla="*/ 1 h 33"/>
                <a:gd name="T2" fmla="*/ 115 w 165"/>
                <a:gd name="T3" fmla="*/ 0 h 33"/>
                <a:gd name="T4" fmla="*/ 114 w 165"/>
                <a:gd name="T5" fmla="*/ 0 h 33"/>
                <a:gd name="T6" fmla="*/ 113 w 165"/>
                <a:gd name="T7" fmla="*/ 1 h 33"/>
                <a:gd name="T8" fmla="*/ 55 w 165"/>
                <a:gd name="T9" fmla="*/ 22 h 33"/>
                <a:gd name="T10" fmla="*/ 57 w 165"/>
                <a:gd name="T11" fmla="*/ 28 h 33"/>
                <a:gd name="T12" fmla="*/ 57 w 165"/>
                <a:gd name="T13" fmla="*/ 22 h 33"/>
                <a:gd name="T14" fmla="*/ 0 w 165"/>
                <a:gd name="T15" fmla="*/ 22 h 33"/>
                <a:gd name="T16" fmla="*/ 0 w 165"/>
                <a:gd name="T17" fmla="*/ 33 h 33"/>
                <a:gd name="T18" fmla="*/ 57 w 165"/>
                <a:gd name="T19" fmla="*/ 33 h 33"/>
                <a:gd name="T20" fmla="*/ 59 w 165"/>
                <a:gd name="T21" fmla="*/ 33 h 33"/>
                <a:gd name="T22" fmla="*/ 59 w 165"/>
                <a:gd name="T23" fmla="*/ 33 h 33"/>
                <a:gd name="T24" fmla="*/ 117 w 165"/>
                <a:gd name="T25" fmla="*/ 11 h 33"/>
                <a:gd name="T26" fmla="*/ 115 w 165"/>
                <a:gd name="T27" fmla="*/ 6 h 33"/>
                <a:gd name="T28" fmla="*/ 115 w 165"/>
                <a:gd name="T29" fmla="*/ 12 h 33"/>
                <a:gd name="T30" fmla="*/ 165 w 165"/>
                <a:gd name="T31" fmla="*/ 12 h 33"/>
                <a:gd name="T32" fmla="*/ 165 w 165"/>
                <a:gd name="T33" fmla="*/ 1 h 3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65"/>
                <a:gd name="T52" fmla="*/ 0 h 33"/>
                <a:gd name="T53" fmla="*/ 165 w 165"/>
                <a:gd name="T54" fmla="*/ 33 h 3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65" h="33">
                  <a:moveTo>
                    <a:pt x="165" y="1"/>
                  </a:moveTo>
                  <a:lnTo>
                    <a:pt x="115" y="0"/>
                  </a:lnTo>
                  <a:lnTo>
                    <a:pt x="114" y="0"/>
                  </a:lnTo>
                  <a:lnTo>
                    <a:pt x="113" y="1"/>
                  </a:lnTo>
                  <a:lnTo>
                    <a:pt x="55" y="22"/>
                  </a:lnTo>
                  <a:lnTo>
                    <a:pt x="57" y="28"/>
                  </a:lnTo>
                  <a:lnTo>
                    <a:pt x="57" y="22"/>
                  </a:lnTo>
                  <a:lnTo>
                    <a:pt x="0" y="22"/>
                  </a:lnTo>
                  <a:lnTo>
                    <a:pt x="0" y="33"/>
                  </a:lnTo>
                  <a:lnTo>
                    <a:pt x="57" y="33"/>
                  </a:lnTo>
                  <a:lnTo>
                    <a:pt x="59" y="33"/>
                  </a:lnTo>
                  <a:lnTo>
                    <a:pt x="117" y="11"/>
                  </a:lnTo>
                  <a:lnTo>
                    <a:pt x="115" y="6"/>
                  </a:lnTo>
                  <a:lnTo>
                    <a:pt x="115" y="12"/>
                  </a:lnTo>
                  <a:lnTo>
                    <a:pt x="165" y="12"/>
                  </a:lnTo>
                  <a:lnTo>
                    <a:pt x="165" y="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grpSp>
      <p:sp>
        <p:nvSpPr>
          <p:cNvPr id="181783" name="Line 540"/>
          <p:cNvSpPr>
            <a:spLocks noChangeAspect="1" noChangeShapeType="1"/>
          </p:cNvSpPr>
          <p:nvPr/>
        </p:nvSpPr>
        <p:spPr bwMode="auto">
          <a:xfrm flipH="1">
            <a:off x="1003300" y="4494213"/>
            <a:ext cx="225425" cy="33337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81784" name="Line 541"/>
          <p:cNvSpPr>
            <a:spLocks noChangeAspect="1" noChangeShapeType="1"/>
          </p:cNvSpPr>
          <p:nvPr/>
        </p:nvSpPr>
        <p:spPr bwMode="auto">
          <a:xfrm>
            <a:off x="1228725" y="4475163"/>
            <a:ext cx="225425" cy="35242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pSp>
        <p:nvGrpSpPr>
          <p:cNvPr id="181785" name="Group 542"/>
          <p:cNvGrpSpPr>
            <a:grpSpLocks noChangeAspect="1"/>
          </p:cNvGrpSpPr>
          <p:nvPr/>
        </p:nvGrpSpPr>
        <p:grpSpPr bwMode="auto">
          <a:xfrm>
            <a:off x="890588" y="4776788"/>
            <a:ext cx="225425" cy="192087"/>
            <a:chOff x="376" y="451"/>
            <a:chExt cx="624" cy="451"/>
          </a:xfrm>
        </p:grpSpPr>
        <p:sp>
          <p:nvSpPr>
            <p:cNvPr id="181786" name="AutoShape 543"/>
            <p:cNvSpPr>
              <a:spLocks noChangeAspect="1" noChangeArrowheads="1" noTextEdit="1"/>
            </p:cNvSpPr>
            <p:nvPr/>
          </p:nvSpPr>
          <p:spPr bwMode="auto">
            <a:xfrm>
              <a:off x="376" y="451"/>
              <a:ext cx="624" cy="4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81787" name="Freeform 544"/>
            <p:cNvSpPr>
              <a:spLocks noChangeAspect="1"/>
            </p:cNvSpPr>
            <p:nvPr/>
          </p:nvSpPr>
          <p:spPr bwMode="auto">
            <a:xfrm>
              <a:off x="689" y="631"/>
              <a:ext cx="310" cy="272"/>
            </a:xfrm>
            <a:custGeom>
              <a:avLst/>
              <a:gdLst>
                <a:gd name="T0" fmla="*/ 310 w 310"/>
                <a:gd name="T1" fmla="*/ 0 h 272"/>
                <a:gd name="T2" fmla="*/ 310 w 310"/>
                <a:gd name="T3" fmla="*/ 92 h 272"/>
                <a:gd name="T4" fmla="*/ 0 w 310"/>
                <a:gd name="T5" fmla="*/ 272 h 272"/>
                <a:gd name="T6" fmla="*/ 0 w 310"/>
                <a:gd name="T7" fmla="*/ 180 h 272"/>
                <a:gd name="T8" fmla="*/ 310 w 310"/>
                <a:gd name="T9" fmla="*/ 0 h 272"/>
                <a:gd name="T10" fmla="*/ 310 w 310"/>
                <a:gd name="T11" fmla="*/ 0 h 272"/>
                <a:gd name="T12" fmla="*/ 310 w 310"/>
                <a:gd name="T13" fmla="*/ 0 h 272"/>
                <a:gd name="T14" fmla="*/ 0 60000 65536"/>
                <a:gd name="T15" fmla="*/ 0 60000 65536"/>
                <a:gd name="T16" fmla="*/ 0 60000 65536"/>
                <a:gd name="T17" fmla="*/ 0 60000 65536"/>
                <a:gd name="T18" fmla="*/ 0 60000 65536"/>
                <a:gd name="T19" fmla="*/ 0 60000 65536"/>
                <a:gd name="T20" fmla="*/ 0 60000 65536"/>
                <a:gd name="T21" fmla="*/ 0 w 310"/>
                <a:gd name="T22" fmla="*/ 0 h 272"/>
                <a:gd name="T23" fmla="*/ 310 w 310"/>
                <a:gd name="T24" fmla="*/ 272 h 27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10" h="272">
                  <a:moveTo>
                    <a:pt x="310" y="0"/>
                  </a:moveTo>
                  <a:lnTo>
                    <a:pt x="310" y="92"/>
                  </a:lnTo>
                  <a:lnTo>
                    <a:pt x="0" y="272"/>
                  </a:lnTo>
                  <a:lnTo>
                    <a:pt x="0" y="180"/>
                  </a:lnTo>
                  <a:lnTo>
                    <a:pt x="310" y="0"/>
                  </a:lnTo>
                  <a:close/>
                </a:path>
              </a:pathLst>
            </a:custGeom>
            <a:solidFill>
              <a:srgbClr val="18317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81788" name="Freeform 545"/>
            <p:cNvSpPr>
              <a:spLocks noChangeAspect="1"/>
            </p:cNvSpPr>
            <p:nvPr/>
          </p:nvSpPr>
          <p:spPr bwMode="auto">
            <a:xfrm>
              <a:off x="377" y="631"/>
              <a:ext cx="312" cy="272"/>
            </a:xfrm>
            <a:custGeom>
              <a:avLst/>
              <a:gdLst>
                <a:gd name="T0" fmla="*/ 312 w 312"/>
                <a:gd name="T1" fmla="*/ 180 h 272"/>
                <a:gd name="T2" fmla="*/ 312 w 312"/>
                <a:gd name="T3" fmla="*/ 272 h 272"/>
                <a:gd name="T4" fmla="*/ 0 w 312"/>
                <a:gd name="T5" fmla="*/ 92 h 272"/>
                <a:gd name="T6" fmla="*/ 0 w 312"/>
                <a:gd name="T7" fmla="*/ 0 h 272"/>
                <a:gd name="T8" fmla="*/ 312 w 312"/>
                <a:gd name="T9" fmla="*/ 180 h 272"/>
                <a:gd name="T10" fmla="*/ 312 w 312"/>
                <a:gd name="T11" fmla="*/ 180 h 272"/>
                <a:gd name="T12" fmla="*/ 312 w 312"/>
                <a:gd name="T13" fmla="*/ 180 h 272"/>
                <a:gd name="T14" fmla="*/ 0 60000 65536"/>
                <a:gd name="T15" fmla="*/ 0 60000 65536"/>
                <a:gd name="T16" fmla="*/ 0 60000 65536"/>
                <a:gd name="T17" fmla="*/ 0 60000 65536"/>
                <a:gd name="T18" fmla="*/ 0 60000 65536"/>
                <a:gd name="T19" fmla="*/ 0 60000 65536"/>
                <a:gd name="T20" fmla="*/ 0 60000 65536"/>
                <a:gd name="T21" fmla="*/ 0 w 312"/>
                <a:gd name="T22" fmla="*/ 0 h 272"/>
                <a:gd name="T23" fmla="*/ 312 w 312"/>
                <a:gd name="T24" fmla="*/ 272 h 27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12" h="272">
                  <a:moveTo>
                    <a:pt x="312" y="180"/>
                  </a:moveTo>
                  <a:lnTo>
                    <a:pt x="312" y="272"/>
                  </a:lnTo>
                  <a:lnTo>
                    <a:pt x="0" y="92"/>
                  </a:lnTo>
                  <a:lnTo>
                    <a:pt x="0" y="0"/>
                  </a:lnTo>
                  <a:lnTo>
                    <a:pt x="312" y="180"/>
                  </a:lnTo>
                  <a:close/>
                </a:path>
              </a:pathLst>
            </a:custGeom>
            <a:solidFill>
              <a:srgbClr val="36468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81789" name="Freeform 546"/>
            <p:cNvSpPr>
              <a:spLocks noChangeAspect="1"/>
            </p:cNvSpPr>
            <p:nvPr/>
          </p:nvSpPr>
          <p:spPr bwMode="auto">
            <a:xfrm>
              <a:off x="377" y="451"/>
              <a:ext cx="622" cy="360"/>
            </a:xfrm>
            <a:custGeom>
              <a:avLst/>
              <a:gdLst>
                <a:gd name="T0" fmla="*/ 622 w 622"/>
                <a:gd name="T1" fmla="*/ 180 h 360"/>
                <a:gd name="T2" fmla="*/ 312 w 622"/>
                <a:gd name="T3" fmla="*/ 360 h 360"/>
                <a:gd name="T4" fmla="*/ 0 w 622"/>
                <a:gd name="T5" fmla="*/ 180 h 360"/>
                <a:gd name="T6" fmla="*/ 310 w 622"/>
                <a:gd name="T7" fmla="*/ 0 h 360"/>
                <a:gd name="T8" fmla="*/ 622 w 622"/>
                <a:gd name="T9" fmla="*/ 180 h 360"/>
                <a:gd name="T10" fmla="*/ 622 w 622"/>
                <a:gd name="T11" fmla="*/ 180 h 360"/>
                <a:gd name="T12" fmla="*/ 622 w 622"/>
                <a:gd name="T13" fmla="*/ 180 h 360"/>
                <a:gd name="T14" fmla="*/ 0 60000 65536"/>
                <a:gd name="T15" fmla="*/ 0 60000 65536"/>
                <a:gd name="T16" fmla="*/ 0 60000 65536"/>
                <a:gd name="T17" fmla="*/ 0 60000 65536"/>
                <a:gd name="T18" fmla="*/ 0 60000 65536"/>
                <a:gd name="T19" fmla="*/ 0 60000 65536"/>
                <a:gd name="T20" fmla="*/ 0 60000 65536"/>
                <a:gd name="T21" fmla="*/ 0 w 622"/>
                <a:gd name="T22" fmla="*/ 0 h 360"/>
                <a:gd name="T23" fmla="*/ 622 w 622"/>
                <a:gd name="T24" fmla="*/ 360 h 36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22" h="360">
                  <a:moveTo>
                    <a:pt x="622" y="180"/>
                  </a:moveTo>
                  <a:lnTo>
                    <a:pt x="312" y="360"/>
                  </a:lnTo>
                  <a:lnTo>
                    <a:pt x="0" y="180"/>
                  </a:lnTo>
                  <a:lnTo>
                    <a:pt x="310" y="0"/>
                  </a:lnTo>
                  <a:lnTo>
                    <a:pt x="622" y="180"/>
                  </a:lnTo>
                  <a:close/>
                </a:path>
              </a:pathLst>
            </a:custGeom>
            <a:solidFill>
              <a:srgbClr val="4E61A4"/>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81790" name="Freeform 547"/>
            <p:cNvSpPr>
              <a:spLocks noChangeAspect="1"/>
            </p:cNvSpPr>
            <p:nvPr/>
          </p:nvSpPr>
          <p:spPr bwMode="auto">
            <a:xfrm>
              <a:off x="493" y="496"/>
              <a:ext cx="371" cy="235"/>
            </a:xfrm>
            <a:custGeom>
              <a:avLst/>
              <a:gdLst>
                <a:gd name="T0" fmla="*/ 340 w 457"/>
                <a:gd name="T1" fmla="*/ 164 h 289"/>
                <a:gd name="T2" fmla="*/ 339 w 457"/>
                <a:gd name="T3" fmla="*/ 167 h 289"/>
                <a:gd name="T4" fmla="*/ 242 w 457"/>
                <a:gd name="T5" fmla="*/ 142 h 289"/>
                <a:gd name="T6" fmla="*/ 241 w 457"/>
                <a:gd name="T7" fmla="*/ 141 h 289"/>
                <a:gd name="T8" fmla="*/ 343 w 457"/>
                <a:gd name="T9" fmla="*/ 137 h 289"/>
                <a:gd name="T10" fmla="*/ 343 w 457"/>
                <a:gd name="T11" fmla="*/ 141 h 289"/>
                <a:gd name="T12" fmla="*/ 356 w 457"/>
                <a:gd name="T13" fmla="*/ 135 h 289"/>
                <a:gd name="T14" fmla="*/ 371 w 457"/>
                <a:gd name="T15" fmla="*/ 131 h 289"/>
                <a:gd name="T16" fmla="*/ 356 w 457"/>
                <a:gd name="T17" fmla="*/ 128 h 289"/>
                <a:gd name="T18" fmla="*/ 343 w 457"/>
                <a:gd name="T19" fmla="*/ 124 h 289"/>
                <a:gd name="T20" fmla="*/ 343 w 457"/>
                <a:gd name="T21" fmla="*/ 127 h 289"/>
                <a:gd name="T22" fmla="*/ 238 w 457"/>
                <a:gd name="T23" fmla="*/ 131 h 289"/>
                <a:gd name="T24" fmla="*/ 237 w 457"/>
                <a:gd name="T25" fmla="*/ 130 h 289"/>
                <a:gd name="T26" fmla="*/ 328 w 457"/>
                <a:gd name="T27" fmla="*/ 99 h 289"/>
                <a:gd name="T28" fmla="*/ 329 w 457"/>
                <a:gd name="T29" fmla="*/ 102 h 289"/>
                <a:gd name="T30" fmla="*/ 340 w 457"/>
                <a:gd name="T31" fmla="*/ 94 h 289"/>
                <a:gd name="T32" fmla="*/ 353 w 457"/>
                <a:gd name="T33" fmla="*/ 85 h 289"/>
                <a:gd name="T34" fmla="*/ 338 w 457"/>
                <a:gd name="T35" fmla="*/ 86 h 289"/>
                <a:gd name="T36" fmla="*/ 323 w 457"/>
                <a:gd name="T37" fmla="*/ 86 h 289"/>
                <a:gd name="T38" fmla="*/ 324 w 457"/>
                <a:gd name="T39" fmla="*/ 89 h 289"/>
                <a:gd name="T40" fmla="*/ 235 w 457"/>
                <a:gd name="T41" fmla="*/ 119 h 289"/>
                <a:gd name="T42" fmla="*/ 310 w 457"/>
                <a:gd name="T43" fmla="*/ 71 h 289"/>
                <a:gd name="T44" fmla="*/ 312 w 457"/>
                <a:gd name="T45" fmla="*/ 73 h 289"/>
                <a:gd name="T46" fmla="*/ 320 w 457"/>
                <a:gd name="T47" fmla="*/ 62 h 289"/>
                <a:gd name="T48" fmla="*/ 330 w 457"/>
                <a:gd name="T49" fmla="*/ 51 h 289"/>
                <a:gd name="T50" fmla="*/ 317 w 457"/>
                <a:gd name="T51" fmla="*/ 56 h 289"/>
                <a:gd name="T52" fmla="*/ 302 w 457"/>
                <a:gd name="T53" fmla="*/ 59 h 289"/>
                <a:gd name="T54" fmla="*/ 304 w 457"/>
                <a:gd name="T55" fmla="*/ 62 h 289"/>
                <a:gd name="T56" fmla="*/ 230 w 457"/>
                <a:gd name="T57" fmla="*/ 109 h 289"/>
                <a:gd name="T58" fmla="*/ 192 w 457"/>
                <a:gd name="T59" fmla="*/ 0 h 289"/>
                <a:gd name="T60" fmla="*/ 146 w 457"/>
                <a:gd name="T61" fmla="*/ 133 h 289"/>
                <a:gd name="T62" fmla="*/ 135 w 457"/>
                <a:gd name="T63" fmla="*/ 131 h 289"/>
                <a:gd name="T64" fmla="*/ 120 w 457"/>
                <a:gd name="T65" fmla="*/ 128 h 289"/>
                <a:gd name="T66" fmla="*/ 121 w 457"/>
                <a:gd name="T67" fmla="*/ 131 h 289"/>
                <a:gd name="T68" fmla="*/ 0 w 457"/>
                <a:gd name="T69" fmla="*/ 146 h 289"/>
                <a:gd name="T70" fmla="*/ 2 w 457"/>
                <a:gd name="T71" fmla="*/ 157 h 289"/>
                <a:gd name="T72" fmla="*/ 123 w 457"/>
                <a:gd name="T73" fmla="*/ 141 h 289"/>
                <a:gd name="T74" fmla="*/ 123 w 457"/>
                <a:gd name="T75" fmla="*/ 145 h 289"/>
                <a:gd name="T76" fmla="*/ 136 w 457"/>
                <a:gd name="T77" fmla="*/ 138 h 289"/>
                <a:gd name="T78" fmla="*/ 146 w 457"/>
                <a:gd name="T79" fmla="*/ 134 h 289"/>
                <a:gd name="T80" fmla="*/ 111 w 457"/>
                <a:gd name="T81" fmla="*/ 235 h 289"/>
                <a:gd name="T82" fmla="*/ 274 w 457"/>
                <a:gd name="T83" fmla="*/ 235 h 289"/>
                <a:gd name="T84" fmla="*/ 246 w 457"/>
                <a:gd name="T85" fmla="*/ 155 h 289"/>
                <a:gd name="T86" fmla="*/ 337 w 457"/>
                <a:gd name="T87" fmla="*/ 177 h 289"/>
                <a:gd name="T88" fmla="*/ 336 w 457"/>
                <a:gd name="T89" fmla="*/ 181 h 289"/>
                <a:gd name="T90" fmla="*/ 351 w 457"/>
                <a:gd name="T91" fmla="*/ 179 h 289"/>
                <a:gd name="T92" fmla="*/ 366 w 457"/>
                <a:gd name="T93" fmla="*/ 179 h 289"/>
                <a:gd name="T94" fmla="*/ 352 w 457"/>
                <a:gd name="T95" fmla="*/ 172 h 289"/>
                <a:gd name="T96" fmla="*/ 340 w 457"/>
                <a:gd name="T97" fmla="*/ 164 h 289"/>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457"/>
                <a:gd name="T148" fmla="*/ 0 h 289"/>
                <a:gd name="T149" fmla="*/ 457 w 457"/>
                <a:gd name="T150" fmla="*/ 289 h 289"/>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457" h="289">
                  <a:moveTo>
                    <a:pt x="419" y="202"/>
                  </a:moveTo>
                  <a:cubicBezTo>
                    <a:pt x="418" y="205"/>
                    <a:pt x="418" y="205"/>
                    <a:pt x="418" y="205"/>
                  </a:cubicBezTo>
                  <a:cubicBezTo>
                    <a:pt x="298" y="175"/>
                    <a:pt x="298" y="175"/>
                    <a:pt x="298" y="175"/>
                  </a:cubicBezTo>
                  <a:cubicBezTo>
                    <a:pt x="297" y="174"/>
                    <a:pt x="297" y="174"/>
                    <a:pt x="297" y="174"/>
                  </a:cubicBezTo>
                  <a:cubicBezTo>
                    <a:pt x="422" y="169"/>
                    <a:pt x="422" y="169"/>
                    <a:pt x="422" y="169"/>
                  </a:cubicBezTo>
                  <a:cubicBezTo>
                    <a:pt x="423" y="173"/>
                    <a:pt x="423" y="173"/>
                    <a:pt x="423" y="173"/>
                  </a:cubicBezTo>
                  <a:cubicBezTo>
                    <a:pt x="425" y="172"/>
                    <a:pt x="432" y="168"/>
                    <a:pt x="439" y="166"/>
                  </a:cubicBezTo>
                  <a:cubicBezTo>
                    <a:pt x="446" y="163"/>
                    <a:pt x="453" y="162"/>
                    <a:pt x="457" y="161"/>
                  </a:cubicBezTo>
                  <a:cubicBezTo>
                    <a:pt x="453" y="161"/>
                    <a:pt x="446" y="159"/>
                    <a:pt x="439" y="157"/>
                  </a:cubicBezTo>
                  <a:cubicBezTo>
                    <a:pt x="432" y="156"/>
                    <a:pt x="427" y="154"/>
                    <a:pt x="422" y="152"/>
                  </a:cubicBezTo>
                  <a:cubicBezTo>
                    <a:pt x="422" y="156"/>
                    <a:pt x="422" y="156"/>
                    <a:pt x="422" y="156"/>
                  </a:cubicBezTo>
                  <a:cubicBezTo>
                    <a:pt x="293" y="161"/>
                    <a:pt x="293" y="161"/>
                    <a:pt x="293" y="161"/>
                  </a:cubicBezTo>
                  <a:cubicBezTo>
                    <a:pt x="292" y="160"/>
                    <a:pt x="292" y="160"/>
                    <a:pt x="292" y="160"/>
                  </a:cubicBezTo>
                  <a:cubicBezTo>
                    <a:pt x="404" y="122"/>
                    <a:pt x="404" y="122"/>
                    <a:pt x="404" y="122"/>
                  </a:cubicBezTo>
                  <a:cubicBezTo>
                    <a:pt x="405" y="126"/>
                    <a:pt x="405" y="126"/>
                    <a:pt x="405" y="126"/>
                  </a:cubicBezTo>
                  <a:cubicBezTo>
                    <a:pt x="406" y="124"/>
                    <a:pt x="413" y="119"/>
                    <a:pt x="419" y="115"/>
                  </a:cubicBezTo>
                  <a:cubicBezTo>
                    <a:pt x="425" y="110"/>
                    <a:pt x="431" y="107"/>
                    <a:pt x="435" y="105"/>
                  </a:cubicBezTo>
                  <a:cubicBezTo>
                    <a:pt x="430" y="106"/>
                    <a:pt x="424" y="106"/>
                    <a:pt x="416" y="106"/>
                  </a:cubicBezTo>
                  <a:cubicBezTo>
                    <a:pt x="409" y="107"/>
                    <a:pt x="404" y="106"/>
                    <a:pt x="398" y="106"/>
                  </a:cubicBezTo>
                  <a:cubicBezTo>
                    <a:pt x="399" y="109"/>
                    <a:pt x="399" y="109"/>
                    <a:pt x="399" y="109"/>
                  </a:cubicBezTo>
                  <a:cubicBezTo>
                    <a:pt x="290" y="146"/>
                    <a:pt x="290" y="146"/>
                    <a:pt x="290" y="146"/>
                  </a:cubicBezTo>
                  <a:cubicBezTo>
                    <a:pt x="382" y="87"/>
                    <a:pt x="382" y="87"/>
                    <a:pt x="382" y="87"/>
                  </a:cubicBezTo>
                  <a:cubicBezTo>
                    <a:pt x="384" y="90"/>
                    <a:pt x="384" y="90"/>
                    <a:pt x="384" y="90"/>
                  </a:cubicBezTo>
                  <a:cubicBezTo>
                    <a:pt x="385" y="89"/>
                    <a:pt x="390" y="82"/>
                    <a:pt x="394" y="76"/>
                  </a:cubicBezTo>
                  <a:cubicBezTo>
                    <a:pt x="399" y="70"/>
                    <a:pt x="404" y="66"/>
                    <a:pt x="407" y="63"/>
                  </a:cubicBezTo>
                  <a:cubicBezTo>
                    <a:pt x="403" y="65"/>
                    <a:pt x="397" y="67"/>
                    <a:pt x="390" y="69"/>
                  </a:cubicBezTo>
                  <a:cubicBezTo>
                    <a:pt x="383" y="71"/>
                    <a:pt x="378" y="72"/>
                    <a:pt x="372" y="73"/>
                  </a:cubicBezTo>
                  <a:cubicBezTo>
                    <a:pt x="374" y="76"/>
                    <a:pt x="374" y="76"/>
                    <a:pt x="374" y="76"/>
                  </a:cubicBezTo>
                  <a:cubicBezTo>
                    <a:pt x="283" y="134"/>
                    <a:pt x="283" y="134"/>
                    <a:pt x="283" y="134"/>
                  </a:cubicBezTo>
                  <a:cubicBezTo>
                    <a:pt x="237" y="0"/>
                    <a:pt x="237" y="0"/>
                    <a:pt x="237" y="0"/>
                  </a:cubicBezTo>
                  <a:cubicBezTo>
                    <a:pt x="180" y="163"/>
                    <a:pt x="180" y="163"/>
                    <a:pt x="180" y="163"/>
                  </a:cubicBezTo>
                  <a:cubicBezTo>
                    <a:pt x="176" y="163"/>
                    <a:pt x="171" y="162"/>
                    <a:pt x="166" y="161"/>
                  </a:cubicBezTo>
                  <a:cubicBezTo>
                    <a:pt x="159" y="160"/>
                    <a:pt x="154" y="159"/>
                    <a:pt x="148" y="157"/>
                  </a:cubicBezTo>
                  <a:cubicBezTo>
                    <a:pt x="149" y="161"/>
                    <a:pt x="149" y="161"/>
                    <a:pt x="149" y="161"/>
                  </a:cubicBezTo>
                  <a:cubicBezTo>
                    <a:pt x="0" y="179"/>
                    <a:pt x="0" y="179"/>
                    <a:pt x="0" y="179"/>
                  </a:cubicBezTo>
                  <a:cubicBezTo>
                    <a:pt x="2" y="193"/>
                    <a:pt x="2" y="193"/>
                    <a:pt x="2" y="193"/>
                  </a:cubicBezTo>
                  <a:cubicBezTo>
                    <a:pt x="151" y="174"/>
                    <a:pt x="151" y="174"/>
                    <a:pt x="151" y="174"/>
                  </a:cubicBezTo>
                  <a:cubicBezTo>
                    <a:pt x="151" y="178"/>
                    <a:pt x="151" y="178"/>
                    <a:pt x="151" y="178"/>
                  </a:cubicBezTo>
                  <a:cubicBezTo>
                    <a:pt x="153" y="177"/>
                    <a:pt x="160" y="172"/>
                    <a:pt x="167" y="170"/>
                  </a:cubicBezTo>
                  <a:cubicBezTo>
                    <a:pt x="172" y="167"/>
                    <a:pt x="176" y="166"/>
                    <a:pt x="180" y="165"/>
                  </a:cubicBezTo>
                  <a:cubicBezTo>
                    <a:pt x="137" y="289"/>
                    <a:pt x="137" y="289"/>
                    <a:pt x="137" y="289"/>
                  </a:cubicBezTo>
                  <a:cubicBezTo>
                    <a:pt x="337" y="289"/>
                    <a:pt x="337" y="289"/>
                    <a:pt x="337" y="289"/>
                  </a:cubicBezTo>
                  <a:cubicBezTo>
                    <a:pt x="303" y="191"/>
                    <a:pt x="303" y="191"/>
                    <a:pt x="303" y="191"/>
                  </a:cubicBezTo>
                  <a:cubicBezTo>
                    <a:pt x="415" y="218"/>
                    <a:pt x="415" y="218"/>
                    <a:pt x="415" y="218"/>
                  </a:cubicBezTo>
                  <a:cubicBezTo>
                    <a:pt x="414" y="222"/>
                    <a:pt x="414" y="222"/>
                    <a:pt x="414" y="222"/>
                  </a:cubicBezTo>
                  <a:cubicBezTo>
                    <a:pt x="416" y="221"/>
                    <a:pt x="425" y="220"/>
                    <a:pt x="432" y="220"/>
                  </a:cubicBezTo>
                  <a:cubicBezTo>
                    <a:pt x="439" y="219"/>
                    <a:pt x="446" y="220"/>
                    <a:pt x="451" y="220"/>
                  </a:cubicBezTo>
                  <a:cubicBezTo>
                    <a:pt x="446" y="219"/>
                    <a:pt x="440" y="215"/>
                    <a:pt x="434" y="212"/>
                  </a:cubicBezTo>
                  <a:cubicBezTo>
                    <a:pt x="428" y="208"/>
                    <a:pt x="424" y="205"/>
                    <a:pt x="419" y="202"/>
                  </a:cubicBezTo>
                  <a:close/>
                </a:path>
              </a:pathLst>
            </a:custGeom>
            <a:solidFill>
              <a:srgbClr val="18317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81791" name="Freeform 548"/>
            <p:cNvSpPr>
              <a:spLocks noChangeAspect="1"/>
            </p:cNvSpPr>
            <p:nvPr/>
          </p:nvSpPr>
          <p:spPr bwMode="auto">
            <a:xfrm>
              <a:off x="493" y="488"/>
              <a:ext cx="371" cy="235"/>
            </a:xfrm>
            <a:custGeom>
              <a:avLst/>
              <a:gdLst>
                <a:gd name="T0" fmla="*/ 340 w 457"/>
                <a:gd name="T1" fmla="*/ 164 h 289"/>
                <a:gd name="T2" fmla="*/ 339 w 457"/>
                <a:gd name="T3" fmla="*/ 167 h 289"/>
                <a:gd name="T4" fmla="*/ 242 w 457"/>
                <a:gd name="T5" fmla="*/ 142 h 289"/>
                <a:gd name="T6" fmla="*/ 241 w 457"/>
                <a:gd name="T7" fmla="*/ 141 h 289"/>
                <a:gd name="T8" fmla="*/ 343 w 457"/>
                <a:gd name="T9" fmla="*/ 137 h 289"/>
                <a:gd name="T10" fmla="*/ 343 w 457"/>
                <a:gd name="T11" fmla="*/ 141 h 289"/>
                <a:gd name="T12" fmla="*/ 356 w 457"/>
                <a:gd name="T13" fmla="*/ 135 h 289"/>
                <a:gd name="T14" fmla="*/ 371 w 457"/>
                <a:gd name="T15" fmla="*/ 131 h 289"/>
                <a:gd name="T16" fmla="*/ 356 w 457"/>
                <a:gd name="T17" fmla="*/ 128 h 289"/>
                <a:gd name="T18" fmla="*/ 343 w 457"/>
                <a:gd name="T19" fmla="*/ 124 h 289"/>
                <a:gd name="T20" fmla="*/ 343 w 457"/>
                <a:gd name="T21" fmla="*/ 127 h 289"/>
                <a:gd name="T22" fmla="*/ 238 w 457"/>
                <a:gd name="T23" fmla="*/ 131 h 289"/>
                <a:gd name="T24" fmla="*/ 237 w 457"/>
                <a:gd name="T25" fmla="*/ 130 h 289"/>
                <a:gd name="T26" fmla="*/ 328 w 457"/>
                <a:gd name="T27" fmla="*/ 99 h 289"/>
                <a:gd name="T28" fmla="*/ 329 w 457"/>
                <a:gd name="T29" fmla="*/ 102 h 289"/>
                <a:gd name="T30" fmla="*/ 340 w 457"/>
                <a:gd name="T31" fmla="*/ 94 h 289"/>
                <a:gd name="T32" fmla="*/ 353 w 457"/>
                <a:gd name="T33" fmla="*/ 85 h 289"/>
                <a:gd name="T34" fmla="*/ 338 w 457"/>
                <a:gd name="T35" fmla="*/ 86 h 289"/>
                <a:gd name="T36" fmla="*/ 323 w 457"/>
                <a:gd name="T37" fmla="*/ 86 h 289"/>
                <a:gd name="T38" fmla="*/ 324 w 457"/>
                <a:gd name="T39" fmla="*/ 89 h 289"/>
                <a:gd name="T40" fmla="*/ 235 w 457"/>
                <a:gd name="T41" fmla="*/ 119 h 289"/>
                <a:gd name="T42" fmla="*/ 310 w 457"/>
                <a:gd name="T43" fmla="*/ 71 h 289"/>
                <a:gd name="T44" fmla="*/ 312 w 457"/>
                <a:gd name="T45" fmla="*/ 73 h 289"/>
                <a:gd name="T46" fmla="*/ 320 w 457"/>
                <a:gd name="T47" fmla="*/ 62 h 289"/>
                <a:gd name="T48" fmla="*/ 330 w 457"/>
                <a:gd name="T49" fmla="*/ 51 h 289"/>
                <a:gd name="T50" fmla="*/ 317 w 457"/>
                <a:gd name="T51" fmla="*/ 56 h 289"/>
                <a:gd name="T52" fmla="*/ 302 w 457"/>
                <a:gd name="T53" fmla="*/ 59 h 289"/>
                <a:gd name="T54" fmla="*/ 304 w 457"/>
                <a:gd name="T55" fmla="*/ 62 h 289"/>
                <a:gd name="T56" fmla="*/ 230 w 457"/>
                <a:gd name="T57" fmla="*/ 109 h 289"/>
                <a:gd name="T58" fmla="*/ 192 w 457"/>
                <a:gd name="T59" fmla="*/ 0 h 289"/>
                <a:gd name="T60" fmla="*/ 146 w 457"/>
                <a:gd name="T61" fmla="*/ 133 h 289"/>
                <a:gd name="T62" fmla="*/ 135 w 457"/>
                <a:gd name="T63" fmla="*/ 131 h 289"/>
                <a:gd name="T64" fmla="*/ 120 w 457"/>
                <a:gd name="T65" fmla="*/ 128 h 289"/>
                <a:gd name="T66" fmla="*/ 121 w 457"/>
                <a:gd name="T67" fmla="*/ 131 h 289"/>
                <a:gd name="T68" fmla="*/ 0 w 457"/>
                <a:gd name="T69" fmla="*/ 146 h 289"/>
                <a:gd name="T70" fmla="*/ 2 w 457"/>
                <a:gd name="T71" fmla="*/ 157 h 289"/>
                <a:gd name="T72" fmla="*/ 123 w 457"/>
                <a:gd name="T73" fmla="*/ 141 h 289"/>
                <a:gd name="T74" fmla="*/ 123 w 457"/>
                <a:gd name="T75" fmla="*/ 145 h 289"/>
                <a:gd name="T76" fmla="*/ 136 w 457"/>
                <a:gd name="T77" fmla="*/ 138 h 289"/>
                <a:gd name="T78" fmla="*/ 146 w 457"/>
                <a:gd name="T79" fmla="*/ 134 h 289"/>
                <a:gd name="T80" fmla="*/ 111 w 457"/>
                <a:gd name="T81" fmla="*/ 235 h 289"/>
                <a:gd name="T82" fmla="*/ 274 w 457"/>
                <a:gd name="T83" fmla="*/ 235 h 289"/>
                <a:gd name="T84" fmla="*/ 246 w 457"/>
                <a:gd name="T85" fmla="*/ 155 h 289"/>
                <a:gd name="T86" fmla="*/ 337 w 457"/>
                <a:gd name="T87" fmla="*/ 177 h 289"/>
                <a:gd name="T88" fmla="*/ 336 w 457"/>
                <a:gd name="T89" fmla="*/ 181 h 289"/>
                <a:gd name="T90" fmla="*/ 351 w 457"/>
                <a:gd name="T91" fmla="*/ 179 h 289"/>
                <a:gd name="T92" fmla="*/ 366 w 457"/>
                <a:gd name="T93" fmla="*/ 179 h 289"/>
                <a:gd name="T94" fmla="*/ 352 w 457"/>
                <a:gd name="T95" fmla="*/ 172 h 289"/>
                <a:gd name="T96" fmla="*/ 340 w 457"/>
                <a:gd name="T97" fmla="*/ 164 h 289"/>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457"/>
                <a:gd name="T148" fmla="*/ 0 h 289"/>
                <a:gd name="T149" fmla="*/ 457 w 457"/>
                <a:gd name="T150" fmla="*/ 289 h 289"/>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457" h="289">
                  <a:moveTo>
                    <a:pt x="419" y="202"/>
                  </a:moveTo>
                  <a:cubicBezTo>
                    <a:pt x="418" y="205"/>
                    <a:pt x="418" y="205"/>
                    <a:pt x="418" y="205"/>
                  </a:cubicBezTo>
                  <a:cubicBezTo>
                    <a:pt x="298" y="175"/>
                    <a:pt x="298" y="175"/>
                    <a:pt x="298" y="175"/>
                  </a:cubicBezTo>
                  <a:cubicBezTo>
                    <a:pt x="297" y="174"/>
                    <a:pt x="297" y="174"/>
                    <a:pt x="297" y="174"/>
                  </a:cubicBezTo>
                  <a:cubicBezTo>
                    <a:pt x="422" y="169"/>
                    <a:pt x="422" y="169"/>
                    <a:pt x="422" y="169"/>
                  </a:cubicBezTo>
                  <a:cubicBezTo>
                    <a:pt x="423" y="173"/>
                    <a:pt x="423" y="173"/>
                    <a:pt x="423" y="173"/>
                  </a:cubicBezTo>
                  <a:cubicBezTo>
                    <a:pt x="425" y="172"/>
                    <a:pt x="432" y="168"/>
                    <a:pt x="439" y="166"/>
                  </a:cubicBezTo>
                  <a:cubicBezTo>
                    <a:pt x="446" y="163"/>
                    <a:pt x="453" y="162"/>
                    <a:pt x="457" y="161"/>
                  </a:cubicBezTo>
                  <a:cubicBezTo>
                    <a:pt x="453" y="161"/>
                    <a:pt x="446" y="159"/>
                    <a:pt x="439" y="157"/>
                  </a:cubicBezTo>
                  <a:cubicBezTo>
                    <a:pt x="432" y="156"/>
                    <a:pt x="427" y="154"/>
                    <a:pt x="422" y="152"/>
                  </a:cubicBezTo>
                  <a:cubicBezTo>
                    <a:pt x="422" y="156"/>
                    <a:pt x="422" y="156"/>
                    <a:pt x="422" y="156"/>
                  </a:cubicBezTo>
                  <a:cubicBezTo>
                    <a:pt x="293" y="161"/>
                    <a:pt x="293" y="161"/>
                    <a:pt x="293" y="161"/>
                  </a:cubicBezTo>
                  <a:cubicBezTo>
                    <a:pt x="292" y="160"/>
                    <a:pt x="292" y="160"/>
                    <a:pt x="292" y="160"/>
                  </a:cubicBezTo>
                  <a:cubicBezTo>
                    <a:pt x="404" y="122"/>
                    <a:pt x="404" y="122"/>
                    <a:pt x="404" y="122"/>
                  </a:cubicBezTo>
                  <a:cubicBezTo>
                    <a:pt x="405" y="126"/>
                    <a:pt x="405" y="126"/>
                    <a:pt x="405" y="126"/>
                  </a:cubicBezTo>
                  <a:cubicBezTo>
                    <a:pt x="406" y="124"/>
                    <a:pt x="413" y="119"/>
                    <a:pt x="419" y="115"/>
                  </a:cubicBezTo>
                  <a:cubicBezTo>
                    <a:pt x="425" y="110"/>
                    <a:pt x="431" y="107"/>
                    <a:pt x="435" y="105"/>
                  </a:cubicBezTo>
                  <a:cubicBezTo>
                    <a:pt x="430" y="106"/>
                    <a:pt x="424" y="106"/>
                    <a:pt x="416" y="106"/>
                  </a:cubicBezTo>
                  <a:cubicBezTo>
                    <a:pt x="409" y="107"/>
                    <a:pt x="404" y="106"/>
                    <a:pt x="398" y="106"/>
                  </a:cubicBezTo>
                  <a:cubicBezTo>
                    <a:pt x="399" y="109"/>
                    <a:pt x="399" y="109"/>
                    <a:pt x="399" y="109"/>
                  </a:cubicBezTo>
                  <a:cubicBezTo>
                    <a:pt x="290" y="146"/>
                    <a:pt x="290" y="146"/>
                    <a:pt x="290" y="146"/>
                  </a:cubicBezTo>
                  <a:cubicBezTo>
                    <a:pt x="382" y="87"/>
                    <a:pt x="382" y="87"/>
                    <a:pt x="382" y="87"/>
                  </a:cubicBezTo>
                  <a:cubicBezTo>
                    <a:pt x="384" y="90"/>
                    <a:pt x="384" y="90"/>
                    <a:pt x="384" y="90"/>
                  </a:cubicBezTo>
                  <a:cubicBezTo>
                    <a:pt x="385" y="89"/>
                    <a:pt x="390" y="82"/>
                    <a:pt x="394" y="76"/>
                  </a:cubicBezTo>
                  <a:cubicBezTo>
                    <a:pt x="399" y="70"/>
                    <a:pt x="404" y="66"/>
                    <a:pt x="407" y="63"/>
                  </a:cubicBezTo>
                  <a:cubicBezTo>
                    <a:pt x="403" y="65"/>
                    <a:pt x="397" y="67"/>
                    <a:pt x="390" y="69"/>
                  </a:cubicBezTo>
                  <a:cubicBezTo>
                    <a:pt x="383" y="71"/>
                    <a:pt x="378" y="72"/>
                    <a:pt x="372" y="73"/>
                  </a:cubicBezTo>
                  <a:cubicBezTo>
                    <a:pt x="374" y="76"/>
                    <a:pt x="374" y="76"/>
                    <a:pt x="374" y="76"/>
                  </a:cubicBezTo>
                  <a:cubicBezTo>
                    <a:pt x="283" y="134"/>
                    <a:pt x="283" y="134"/>
                    <a:pt x="283" y="134"/>
                  </a:cubicBezTo>
                  <a:cubicBezTo>
                    <a:pt x="237" y="0"/>
                    <a:pt x="237" y="0"/>
                    <a:pt x="237" y="0"/>
                  </a:cubicBezTo>
                  <a:cubicBezTo>
                    <a:pt x="180" y="163"/>
                    <a:pt x="180" y="163"/>
                    <a:pt x="180" y="163"/>
                  </a:cubicBezTo>
                  <a:cubicBezTo>
                    <a:pt x="176" y="163"/>
                    <a:pt x="171" y="162"/>
                    <a:pt x="166" y="161"/>
                  </a:cubicBezTo>
                  <a:cubicBezTo>
                    <a:pt x="159" y="160"/>
                    <a:pt x="154" y="159"/>
                    <a:pt x="148" y="157"/>
                  </a:cubicBezTo>
                  <a:cubicBezTo>
                    <a:pt x="149" y="161"/>
                    <a:pt x="149" y="161"/>
                    <a:pt x="149" y="161"/>
                  </a:cubicBezTo>
                  <a:cubicBezTo>
                    <a:pt x="0" y="179"/>
                    <a:pt x="0" y="179"/>
                    <a:pt x="0" y="179"/>
                  </a:cubicBezTo>
                  <a:cubicBezTo>
                    <a:pt x="2" y="193"/>
                    <a:pt x="2" y="193"/>
                    <a:pt x="2" y="193"/>
                  </a:cubicBezTo>
                  <a:cubicBezTo>
                    <a:pt x="151" y="174"/>
                    <a:pt x="151" y="174"/>
                    <a:pt x="151" y="174"/>
                  </a:cubicBezTo>
                  <a:cubicBezTo>
                    <a:pt x="151" y="178"/>
                    <a:pt x="151" y="178"/>
                    <a:pt x="151" y="178"/>
                  </a:cubicBezTo>
                  <a:cubicBezTo>
                    <a:pt x="153" y="177"/>
                    <a:pt x="160" y="172"/>
                    <a:pt x="167" y="170"/>
                  </a:cubicBezTo>
                  <a:cubicBezTo>
                    <a:pt x="172" y="167"/>
                    <a:pt x="176" y="166"/>
                    <a:pt x="180" y="165"/>
                  </a:cubicBezTo>
                  <a:cubicBezTo>
                    <a:pt x="137" y="289"/>
                    <a:pt x="137" y="289"/>
                    <a:pt x="137" y="289"/>
                  </a:cubicBezTo>
                  <a:cubicBezTo>
                    <a:pt x="337" y="289"/>
                    <a:pt x="337" y="289"/>
                    <a:pt x="337" y="289"/>
                  </a:cubicBezTo>
                  <a:cubicBezTo>
                    <a:pt x="303" y="191"/>
                    <a:pt x="303" y="191"/>
                    <a:pt x="303" y="191"/>
                  </a:cubicBezTo>
                  <a:cubicBezTo>
                    <a:pt x="415" y="218"/>
                    <a:pt x="415" y="218"/>
                    <a:pt x="415" y="218"/>
                  </a:cubicBezTo>
                  <a:cubicBezTo>
                    <a:pt x="414" y="222"/>
                    <a:pt x="414" y="222"/>
                    <a:pt x="414" y="222"/>
                  </a:cubicBezTo>
                  <a:cubicBezTo>
                    <a:pt x="416" y="221"/>
                    <a:pt x="425" y="220"/>
                    <a:pt x="432" y="220"/>
                  </a:cubicBezTo>
                  <a:cubicBezTo>
                    <a:pt x="439" y="219"/>
                    <a:pt x="446" y="220"/>
                    <a:pt x="451" y="220"/>
                  </a:cubicBezTo>
                  <a:cubicBezTo>
                    <a:pt x="446" y="219"/>
                    <a:pt x="440" y="215"/>
                    <a:pt x="434" y="212"/>
                  </a:cubicBezTo>
                  <a:cubicBezTo>
                    <a:pt x="428" y="208"/>
                    <a:pt x="424" y="205"/>
                    <a:pt x="419" y="20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grpSp>
      <p:pic>
        <p:nvPicPr>
          <p:cNvPr id="181792" name="Picture 549" descr="S10508-V_FR_10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60450" y="4264025"/>
            <a:ext cx="280988"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81793" name="Group 550"/>
          <p:cNvGrpSpPr>
            <a:grpSpLocks noChangeAspect="1"/>
          </p:cNvGrpSpPr>
          <p:nvPr/>
        </p:nvGrpSpPr>
        <p:grpSpPr bwMode="auto">
          <a:xfrm>
            <a:off x="1341438" y="4776788"/>
            <a:ext cx="223837" cy="192087"/>
            <a:chOff x="376" y="451"/>
            <a:chExt cx="624" cy="451"/>
          </a:xfrm>
        </p:grpSpPr>
        <p:sp>
          <p:nvSpPr>
            <p:cNvPr id="181794" name="AutoShape 551"/>
            <p:cNvSpPr>
              <a:spLocks noChangeAspect="1" noChangeArrowheads="1" noTextEdit="1"/>
            </p:cNvSpPr>
            <p:nvPr/>
          </p:nvSpPr>
          <p:spPr bwMode="auto">
            <a:xfrm>
              <a:off x="376" y="451"/>
              <a:ext cx="624" cy="4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81795" name="Freeform 552"/>
            <p:cNvSpPr>
              <a:spLocks noChangeAspect="1"/>
            </p:cNvSpPr>
            <p:nvPr/>
          </p:nvSpPr>
          <p:spPr bwMode="auto">
            <a:xfrm>
              <a:off x="689" y="631"/>
              <a:ext cx="310" cy="272"/>
            </a:xfrm>
            <a:custGeom>
              <a:avLst/>
              <a:gdLst>
                <a:gd name="T0" fmla="*/ 310 w 310"/>
                <a:gd name="T1" fmla="*/ 0 h 272"/>
                <a:gd name="T2" fmla="*/ 310 w 310"/>
                <a:gd name="T3" fmla="*/ 92 h 272"/>
                <a:gd name="T4" fmla="*/ 0 w 310"/>
                <a:gd name="T5" fmla="*/ 272 h 272"/>
                <a:gd name="T6" fmla="*/ 0 w 310"/>
                <a:gd name="T7" fmla="*/ 180 h 272"/>
                <a:gd name="T8" fmla="*/ 310 w 310"/>
                <a:gd name="T9" fmla="*/ 0 h 272"/>
                <a:gd name="T10" fmla="*/ 310 w 310"/>
                <a:gd name="T11" fmla="*/ 0 h 272"/>
                <a:gd name="T12" fmla="*/ 310 w 310"/>
                <a:gd name="T13" fmla="*/ 0 h 272"/>
                <a:gd name="T14" fmla="*/ 0 60000 65536"/>
                <a:gd name="T15" fmla="*/ 0 60000 65536"/>
                <a:gd name="T16" fmla="*/ 0 60000 65536"/>
                <a:gd name="T17" fmla="*/ 0 60000 65536"/>
                <a:gd name="T18" fmla="*/ 0 60000 65536"/>
                <a:gd name="T19" fmla="*/ 0 60000 65536"/>
                <a:gd name="T20" fmla="*/ 0 60000 65536"/>
                <a:gd name="T21" fmla="*/ 0 w 310"/>
                <a:gd name="T22" fmla="*/ 0 h 272"/>
                <a:gd name="T23" fmla="*/ 310 w 310"/>
                <a:gd name="T24" fmla="*/ 272 h 27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10" h="272">
                  <a:moveTo>
                    <a:pt x="310" y="0"/>
                  </a:moveTo>
                  <a:lnTo>
                    <a:pt x="310" y="92"/>
                  </a:lnTo>
                  <a:lnTo>
                    <a:pt x="0" y="272"/>
                  </a:lnTo>
                  <a:lnTo>
                    <a:pt x="0" y="180"/>
                  </a:lnTo>
                  <a:lnTo>
                    <a:pt x="310" y="0"/>
                  </a:lnTo>
                  <a:close/>
                </a:path>
              </a:pathLst>
            </a:custGeom>
            <a:solidFill>
              <a:srgbClr val="18317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81796" name="Freeform 553"/>
            <p:cNvSpPr>
              <a:spLocks noChangeAspect="1"/>
            </p:cNvSpPr>
            <p:nvPr/>
          </p:nvSpPr>
          <p:spPr bwMode="auto">
            <a:xfrm>
              <a:off x="377" y="631"/>
              <a:ext cx="312" cy="272"/>
            </a:xfrm>
            <a:custGeom>
              <a:avLst/>
              <a:gdLst>
                <a:gd name="T0" fmla="*/ 312 w 312"/>
                <a:gd name="T1" fmla="*/ 180 h 272"/>
                <a:gd name="T2" fmla="*/ 312 w 312"/>
                <a:gd name="T3" fmla="*/ 272 h 272"/>
                <a:gd name="T4" fmla="*/ 0 w 312"/>
                <a:gd name="T5" fmla="*/ 92 h 272"/>
                <a:gd name="T6" fmla="*/ 0 w 312"/>
                <a:gd name="T7" fmla="*/ 0 h 272"/>
                <a:gd name="T8" fmla="*/ 312 w 312"/>
                <a:gd name="T9" fmla="*/ 180 h 272"/>
                <a:gd name="T10" fmla="*/ 312 w 312"/>
                <a:gd name="T11" fmla="*/ 180 h 272"/>
                <a:gd name="T12" fmla="*/ 312 w 312"/>
                <a:gd name="T13" fmla="*/ 180 h 272"/>
                <a:gd name="T14" fmla="*/ 0 60000 65536"/>
                <a:gd name="T15" fmla="*/ 0 60000 65536"/>
                <a:gd name="T16" fmla="*/ 0 60000 65536"/>
                <a:gd name="T17" fmla="*/ 0 60000 65536"/>
                <a:gd name="T18" fmla="*/ 0 60000 65536"/>
                <a:gd name="T19" fmla="*/ 0 60000 65536"/>
                <a:gd name="T20" fmla="*/ 0 60000 65536"/>
                <a:gd name="T21" fmla="*/ 0 w 312"/>
                <a:gd name="T22" fmla="*/ 0 h 272"/>
                <a:gd name="T23" fmla="*/ 312 w 312"/>
                <a:gd name="T24" fmla="*/ 272 h 27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12" h="272">
                  <a:moveTo>
                    <a:pt x="312" y="180"/>
                  </a:moveTo>
                  <a:lnTo>
                    <a:pt x="312" y="272"/>
                  </a:lnTo>
                  <a:lnTo>
                    <a:pt x="0" y="92"/>
                  </a:lnTo>
                  <a:lnTo>
                    <a:pt x="0" y="0"/>
                  </a:lnTo>
                  <a:lnTo>
                    <a:pt x="312" y="180"/>
                  </a:lnTo>
                  <a:close/>
                </a:path>
              </a:pathLst>
            </a:custGeom>
            <a:solidFill>
              <a:srgbClr val="36468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81797" name="Freeform 554"/>
            <p:cNvSpPr>
              <a:spLocks noChangeAspect="1"/>
            </p:cNvSpPr>
            <p:nvPr/>
          </p:nvSpPr>
          <p:spPr bwMode="auto">
            <a:xfrm>
              <a:off x="377" y="451"/>
              <a:ext cx="622" cy="360"/>
            </a:xfrm>
            <a:custGeom>
              <a:avLst/>
              <a:gdLst>
                <a:gd name="T0" fmla="*/ 622 w 622"/>
                <a:gd name="T1" fmla="*/ 180 h 360"/>
                <a:gd name="T2" fmla="*/ 312 w 622"/>
                <a:gd name="T3" fmla="*/ 360 h 360"/>
                <a:gd name="T4" fmla="*/ 0 w 622"/>
                <a:gd name="T5" fmla="*/ 180 h 360"/>
                <a:gd name="T6" fmla="*/ 310 w 622"/>
                <a:gd name="T7" fmla="*/ 0 h 360"/>
                <a:gd name="T8" fmla="*/ 622 w 622"/>
                <a:gd name="T9" fmla="*/ 180 h 360"/>
                <a:gd name="T10" fmla="*/ 622 w 622"/>
                <a:gd name="T11" fmla="*/ 180 h 360"/>
                <a:gd name="T12" fmla="*/ 622 w 622"/>
                <a:gd name="T13" fmla="*/ 180 h 360"/>
                <a:gd name="T14" fmla="*/ 0 60000 65536"/>
                <a:gd name="T15" fmla="*/ 0 60000 65536"/>
                <a:gd name="T16" fmla="*/ 0 60000 65536"/>
                <a:gd name="T17" fmla="*/ 0 60000 65536"/>
                <a:gd name="T18" fmla="*/ 0 60000 65536"/>
                <a:gd name="T19" fmla="*/ 0 60000 65536"/>
                <a:gd name="T20" fmla="*/ 0 60000 65536"/>
                <a:gd name="T21" fmla="*/ 0 w 622"/>
                <a:gd name="T22" fmla="*/ 0 h 360"/>
                <a:gd name="T23" fmla="*/ 622 w 622"/>
                <a:gd name="T24" fmla="*/ 360 h 36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22" h="360">
                  <a:moveTo>
                    <a:pt x="622" y="180"/>
                  </a:moveTo>
                  <a:lnTo>
                    <a:pt x="312" y="360"/>
                  </a:lnTo>
                  <a:lnTo>
                    <a:pt x="0" y="180"/>
                  </a:lnTo>
                  <a:lnTo>
                    <a:pt x="310" y="0"/>
                  </a:lnTo>
                  <a:lnTo>
                    <a:pt x="622" y="180"/>
                  </a:lnTo>
                  <a:close/>
                </a:path>
              </a:pathLst>
            </a:custGeom>
            <a:solidFill>
              <a:srgbClr val="4E61A4"/>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81798" name="Freeform 555"/>
            <p:cNvSpPr>
              <a:spLocks noChangeAspect="1"/>
            </p:cNvSpPr>
            <p:nvPr/>
          </p:nvSpPr>
          <p:spPr bwMode="auto">
            <a:xfrm>
              <a:off x="493" y="496"/>
              <a:ext cx="371" cy="235"/>
            </a:xfrm>
            <a:custGeom>
              <a:avLst/>
              <a:gdLst>
                <a:gd name="T0" fmla="*/ 340 w 457"/>
                <a:gd name="T1" fmla="*/ 164 h 289"/>
                <a:gd name="T2" fmla="*/ 339 w 457"/>
                <a:gd name="T3" fmla="*/ 167 h 289"/>
                <a:gd name="T4" fmla="*/ 242 w 457"/>
                <a:gd name="T5" fmla="*/ 142 h 289"/>
                <a:gd name="T6" fmla="*/ 241 w 457"/>
                <a:gd name="T7" fmla="*/ 141 h 289"/>
                <a:gd name="T8" fmla="*/ 343 w 457"/>
                <a:gd name="T9" fmla="*/ 137 h 289"/>
                <a:gd name="T10" fmla="*/ 343 w 457"/>
                <a:gd name="T11" fmla="*/ 141 h 289"/>
                <a:gd name="T12" fmla="*/ 356 w 457"/>
                <a:gd name="T13" fmla="*/ 135 h 289"/>
                <a:gd name="T14" fmla="*/ 371 w 457"/>
                <a:gd name="T15" fmla="*/ 131 h 289"/>
                <a:gd name="T16" fmla="*/ 356 w 457"/>
                <a:gd name="T17" fmla="*/ 128 h 289"/>
                <a:gd name="T18" fmla="*/ 343 w 457"/>
                <a:gd name="T19" fmla="*/ 124 h 289"/>
                <a:gd name="T20" fmla="*/ 343 w 457"/>
                <a:gd name="T21" fmla="*/ 127 h 289"/>
                <a:gd name="T22" fmla="*/ 238 w 457"/>
                <a:gd name="T23" fmla="*/ 131 h 289"/>
                <a:gd name="T24" fmla="*/ 237 w 457"/>
                <a:gd name="T25" fmla="*/ 130 h 289"/>
                <a:gd name="T26" fmla="*/ 328 w 457"/>
                <a:gd name="T27" fmla="*/ 99 h 289"/>
                <a:gd name="T28" fmla="*/ 329 w 457"/>
                <a:gd name="T29" fmla="*/ 102 h 289"/>
                <a:gd name="T30" fmla="*/ 340 w 457"/>
                <a:gd name="T31" fmla="*/ 94 h 289"/>
                <a:gd name="T32" fmla="*/ 353 w 457"/>
                <a:gd name="T33" fmla="*/ 85 h 289"/>
                <a:gd name="T34" fmla="*/ 338 w 457"/>
                <a:gd name="T35" fmla="*/ 86 h 289"/>
                <a:gd name="T36" fmla="*/ 323 w 457"/>
                <a:gd name="T37" fmla="*/ 86 h 289"/>
                <a:gd name="T38" fmla="*/ 324 w 457"/>
                <a:gd name="T39" fmla="*/ 89 h 289"/>
                <a:gd name="T40" fmla="*/ 235 w 457"/>
                <a:gd name="T41" fmla="*/ 119 h 289"/>
                <a:gd name="T42" fmla="*/ 310 w 457"/>
                <a:gd name="T43" fmla="*/ 71 h 289"/>
                <a:gd name="T44" fmla="*/ 312 w 457"/>
                <a:gd name="T45" fmla="*/ 73 h 289"/>
                <a:gd name="T46" fmla="*/ 320 w 457"/>
                <a:gd name="T47" fmla="*/ 62 h 289"/>
                <a:gd name="T48" fmla="*/ 330 w 457"/>
                <a:gd name="T49" fmla="*/ 51 h 289"/>
                <a:gd name="T50" fmla="*/ 317 w 457"/>
                <a:gd name="T51" fmla="*/ 56 h 289"/>
                <a:gd name="T52" fmla="*/ 302 w 457"/>
                <a:gd name="T53" fmla="*/ 59 h 289"/>
                <a:gd name="T54" fmla="*/ 304 w 457"/>
                <a:gd name="T55" fmla="*/ 62 h 289"/>
                <a:gd name="T56" fmla="*/ 230 w 457"/>
                <a:gd name="T57" fmla="*/ 109 h 289"/>
                <a:gd name="T58" fmla="*/ 192 w 457"/>
                <a:gd name="T59" fmla="*/ 0 h 289"/>
                <a:gd name="T60" fmla="*/ 146 w 457"/>
                <a:gd name="T61" fmla="*/ 133 h 289"/>
                <a:gd name="T62" fmla="*/ 135 w 457"/>
                <a:gd name="T63" fmla="*/ 131 h 289"/>
                <a:gd name="T64" fmla="*/ 120 w 457"/>
                <a:gd name="T65" fmla="*/ 128 h 289"/>
                <a:gd name="T66" fmla="*/ 121 w 457"/>
                <a:gd name="T67" fmla="*/ 131 h 289"/>
                <a:gd name="T68" fmla="*/ 0 w 457"/>
                <a:gd name="T69" fmla="*/ 146 h 289"/>
                <a:gd name="T70" fmla="*/ 2 w 457"/>
                <a:gd name="T71" fmla="*/ 157 h 289"/>
                <a:gd name="T72" fmla="*/ 123 w 457"/>
                <a:gd name="T73" fmla="*/ 141 h 289"/>
                <a:gd name="T74" fmla="*/ 123 w 457"/>
                <a:gd name="T75" fmla="*/ 145 h 289"/>
                <a:gd name="T76" fmla="*/ 136 w 457"/>
                <a:gd name="T77" fmla="*/ 138 h 289"/>
                <a:gd name="T78" fmla="*/ 146 w 457"/>
                <a:gd name="T79" fmla="*/ 134 h 289"/>
                <a:gd name="T80" fmla="*/ 111 w 457"/>
                <a:gd name="T81" fmla="*/ 235 h 289"/>
                <a:gd name="T82" fmla="*/ 274 w 457"/>
                <a:gd name="T83" fmla="*/ 235 h 289"/>
                <a:gd name="T84" fmla="*/ 246 w 457"/>
                <a:gd name="T85" fmla="*/ 155 h 289"/>
                <a:gd name="T86" fmla="*/ 337 w 457"/>
                <a:gd name="T87" fmla="*/ 177 h 289"/>
                <a:gd name="T88" fmla="*/ 336 w 457"/>
                <a:gd name="T89" fmla="*/ 181 h 289"/>
                <a:gd name="T90" fmla="*/ 351 w 457"/>
                <a:gd name="T91" fmla="*/ 179 h 289"/>
                <a:gd name="T92" fmla="*/ 366 w 457"/>
                <a:gd name="T93" fmla="*/ 179 h 289"/>
                <a:gd name="T94" fmla="*/ 352 w 457"/>
                <a:gd name="T95" fmla="*/ 172 h 289"/>
                <a:gd name="T96" fmla="*/ 340 w 457"/>
                <a:gd name="T97" fmla="*/ 164 h 289"/>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457"/>
                <a:gd name="T148" fmla="*/ 0 h 289"/>
                <a:gd name="T149" fmla="*/ 457 w 457"/>
                <a:gd name="T150" fmla="*/ 289 h 289"/>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457" h="289">
                  <a:moveTo>
                    <a:pt x="419" y="202"/>
                  </a:moveTo>
                  <a:cubicBezTo>
                    <a:pt x="418" y="205"/>
                    <a:pt x="418" y="205"/>
                    <a:pt x="418" y="205"/>
                  </a:cubicBezTo>
                  <a:cubicBezTo>
                    <a:pt x="298" y="175"/>
                    <a:pt x="298" y="175"/>
                    <a:pt x="298" y="175"/>
                  </a:cubicBezTo>
                  <a:cubicBezTo>
                    <a:pt x="297" y="174"/>
                    <a:pt x="297" y="174"/>
                    <a:pt x="297" y="174"/>
                  </a:cubicBezTo>
                  <a:cubicBezTo>
                    <a:pt x="422" y="169"/>
                    <a:pt x="422" y="169"/>
                    <a:pt x="422" y="169"/>
                  </a:cubicBezTo>
                  <a:cubicBezTo>
                    <a:pt x="423" y="173"/>
                    <a:pt x="423" y="173"/>
                    <a:pt x="423" y="173"/>
                  </a:cubicBezTo>
                  <a:cubicBezTo>
                    <a:pt x="425" y="172"/>
                    <a:pt x="432" y="168"/>
                    <a:pt x="439" y="166"/>
                  </a:cubicBezTo>
                  <a:cubicBezTo>
                    <a:pt x="446" y="163"/>
                    <a:pt x="453" y="162"/>
                    <a:pt x="457" y="161"/>
                  </a:cubicBezTo>
                  <a:cubicBezTo>
                    <a:pt x="453" y="161"/>
                    <a:pt x="446" y="159"/>
                    <a:pt x="439" y="157"/>
                  </a:cubicBezTo>
                  <a:cubicBezTo>
                    <a:pt x="432" y="156"/>
                    <a:pt x="427" y="154"/>
                    <a:pt x="422" y="152"/>
                  </a:cubicBezTo>
                  <a:cubicBezTo>
                    <a:pt x="422" y="156"/>
                    <a:pt x="422" y="156"/>
                    <a:pt x="422" y="156"/>
                  </a:cubicBezTo>
                  <a:cubicBezTo>
                    <a:pt x="293" y="161"/>
                    <a:pt x="293" y="161"/>
                    <a:pt x="293" y="161"/>
                  </a:cubicBezTo>
                  <a:cubicBezTo>
                    <a:pt x="292" y="160"/>
                    <a:pt x="292" y="160"/>
                    <a:pt x="292" y="160"/>
                  </a:cubicBezTo>
                  <a:cubicBezTo>
                    <a:pt x="404" y="122"/>
                    <a:pt x="404" y="122"/>
                    <a:pt x="404" y="122"/>
                  </a:cubicBezTo>
                  <a:cubicBezTo>
                    <a:pt x="405" y="126"/>
                    <a:pt x="405" y="126"/>
                    <a:pt x="405" y="126"/>
                  </a:cubicBezTo>
                  <a:cubicBezTo>
                    <a:pt x="406" y="124"/>
                    <a:pt x="413" y="119"/>
                    <a:pt x="419" y="115"/>
                  </a:cubicBezTo>
                  <a:cubicBezTo>
                    <a:pt x="425" y="110"/>
                    <a:pt x="431" y="107"/>
                    <a:pt x="435" y="105"/>
                  </a:cubicBezTo>
                  <a:cubicBezTo>
                    <a:pt x="430" y="106"/>
                    <a:pt x="424" y="106"/>
                    <a:pt x="416" y="106"/>
                  </a:cubicBezTo>
                  <a:cubicBezTo>
                    <a:pt x="409" y="107"/>
                    <a:pt x="404" y="106"/>
                    <a:pt x="398" y="106"/>
                  </a:cubicBezTo>
                  <a:cubicBezTo>
                    <a:pt x="399" y="109"/>
                    <a:pt x="399" y="109"/>
                    <a:pt x="399" y="109"/>
                  </a:cubicBezTo>
                  <a:cubicBezTo>
                    <a:pt x="290" y="146"/>
                    <a:pt x="290" y="146"/>
                    <a:pt x="290" y="146"/>
                  </a:cubicBezTo>
                  <a:cubicBezTo>
                    <a:pt x="382" y="87"/>
                    <a:pt x="382" y="87"/>
                    <a:pt x="382" y="87"/>
                  </a:cubicBezTo>
                  <a:cubicBezTo>
                    <a:pt x="384" y="90"/>
                    <a:pt x="384" y="90"/>
                    <a:pt x="384" y="90"/>
                  </a:cubicBezTo>
                  <a:cubicBezTo>
                    <a:pt x="385" y="89"/>
                    <a:pt x="390" y="82"/>
                    <a:pt x="394" y="76"/>
                  </a:cubicBezTo>
                  <a:cubicBezTo>
                    <a:pt x="399" y="70"/>
                    <a:pt x="404" y="66"/>
                    <a:pt x="407" y="63"/>
                  </a:cubicBezTo>
                  <a:cubicBezTo>
                    <a:pt x="403" y="65"/>
                    <a:pt x="397" y="67"/>
                    <a:pt x="390" y="69"/>
                  </a:cubicBezTo>
                  <a:cubicBezTo>
                    <a:pt x="383" y="71"/>
                    <a:pt x="378" y="72"/>
                    <a:pt x="372" y="73"/>
                  </a:cubicBezTo>
                  <a:cubicBezTo>
                    <a:pt x="374" y="76"/>
                    <a:pt x="374" y="76"/>
                    <a:pt x="374" y="76"/>
                  </a:cubicBezTo>
                  <a:cubicBezTo>
                    <a:pt x="283" y="134"/>
                    <a:pt x="283" y="134"/>
                    <a:pt x="283" y="134"/>
                  </a:cubicBezTo>
                  <a:cubicBezTo>
                    <a:pt x="237" y="0"/>
                    <a:pt x="237" y="0"/>
                    <a:pt x="237" y="0"/>
                  </a:cubicBezTo>
                  <a:cubicBezTo>
                    <a:pt x="180" y="163"/>
                    <a:pt x="180" y="163"/>
                    <a:pt x="180" y="163"/>
                  </a:cubicBezTo>
                  <a:cubicBezTo>
                    <a:pt x="176" y="163"/>
                    <a:pt x="171" y="162"/>
                    <a:pt x="166" y="161"/>
                  </a:cubicBezTo>
                  <a:cubicBezTo>
                    <a:pt x="159" y="160"/>
                    <a:pt x="154" y="159"/>
                    <a:pt x="148" y="157"/>
                  </a:cubicBezTo>
                  <a:cubicBezTo>
                    <a:pt x="149" y="161"/>
                    <a:pt x="149" y="161"/>
                    <a:pt x="149" y="161"/>
                  </a:cubicBezTo>
                  <a:cubicBezTo>
                    <a:pt x="0" y="179"/>
                    <a:pt x="0" y="179"/>
                    <a:pt x="0" y="179"/>
                  </a:cubicBezTo>
                  <a:cubicBezTo>
                    <a:pt x="2" y="193"/>
                    <a:pt x="2" y="193"/>
                    <a:pt x="2" y="193"/>
                  </a:cubicBezTo>
                  <a:cubicBezTo>
                    <a:pt x="151" y="174"/>
                    <a:pt x="151" y="174"/>
                    <a:pt x="151" y="174"/>
                  </a:cubicBezTo>
                  <a:cubicBezTo>
                    <a:pt x="151" y="178"/>
                    <a:pt x="151" y="178"/>
                    <a:pt x="151" y="178"/>
                  </a:cubicBezTo>
                  <a:cubicBezTo>
                    <a:pt x="153" y="177"/>
                    <a:pt x="160" y="172"/>
                    <a:pt x="167" y="170"/>
                  </a:cubicBezTo>
                  <a:cubicBezTo>
                    <a:pt x="172" y="167"/>
                    <a:pt x="176" y="166"/>
                    <a:pt x="180" y="165"/>
                  </a:cubicBezTo>
                  <a:cubicBezTo>
                    <a:pt x="137" y="289"/>
                    <a:pt x="137" y="289"/>
                    <a:pt x="137" y="289"/>
                  </a:cubicBezTo>
                  <a:cubicBezTo>
                    <a:pt x="337" y="289"/>
                    <a:pt x="337" y="289"/>
                    <a:pt x="337" y="289"/>
                  </a:cubicBezTo>
                  <a:cubicBezTo>
                    <a:pt x="303" y="191"/>
                    <a:pt x="303" y="191"/>
                    <a:pt x="303" y="191"/>
                  </a:cubicBezTo>
                  <a:cubicBezTo>
                    <a:pt x="415" y="218"/>
                    <a:pt x="415" y="218"/>
                    <a:pt x="415" y="218"/>
                  </a:cubicBezTo>
                  <a:cubicBezTo>
                    <a:pt x="414" y="222"/>
                    <a:pt x="414" y="222"/>
                    <a:pt x="414" y="222"/>
                  </a:cubicBezTo>
                  <a:cubicBezTo>
                    <a:pt x="416" y="221"/>
                    <a:pt x="425" y="220"/>
                    <a:pt x="432" y="220"/>
                  </a:cubicBezTo>
                  <a:cubicBezTo>
                    <a:pt x="439" y="219"/>
                    <a:pt x="446" y="220"/>
                    <a:pt x="451" y="220"/>
                  </a:cubicBezTo>
                  <a:cubicBezTo>
                    <a:pt x="446" y="219"/>
                    <a:pt x="440" y="215"/>
                    <a:pt x="434" y="212"/>
                  </a:cubicBezTo>
                  <a:cubicBezTo>
                    <a:pt x="428" y="208"/>
                    <a:pt x="424" y="205"/>
                    <a:pt x="419" y="202"/>
                  </a:cubicBezTo>
                  <a:close/>
                </a:path>
              </a:pathLst>
            </a:custGeom>
            <a:solidFill>
              <a:srgbClr val="18317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sp>
          <p:nvSpPr>
            <p:cNvPr id="181799" name="Freeform 556"/>
            <p:cNvSpPr>
              <a:spLocks noChangeAspect="1"/>
            </p:cNvSpPr>
            <p:nvPr/>
          </p:nvSpPr>
          <p:spPr bwMode="auto">
            <a:xfrm>
              <a:off x="493" y="488"/>
              <a:ext cx="371" cy="235"/>
            </a:xfrm>
            <a:custGeom>
              <a:avLst/>
              <a:gdLst>
                <a:gd name="T0" fmla="*/ 340 w 457"/>
                <a:gd name="T1" fmla="*/ 164 h 289"/>
                <a:gd name="T2" fmla="*/ 339 w 457"/>
                <a:gd name="T3" fmla="*/ 167 h 289"/>
                <a:gd name="T4" fmla="*/ 242 w 457"/>
                <a:gd name="T5" fmla="*/ 142 h 289"/>
                <a:gd name="T6" fmla="*/ 241 w 457"/>
                <a:gd name="T7" fmla="*/ 141 h 289"/>
                <a:gd name="T8" fmla="*/ 343 w 457"/>
                <a:gd name="T9" fmla="*/ 137 h 289"/>
                <a:gd name="T10" fmla="*/ 343 w 457"/>
                <a:gd name="T11" fmla="*/ 141 h 289"/>
                <a:gd name="T12" fmla="*/ 356 w 457"/>
                <a:gd name="T13" fmla="*/ 135 h 289"/>
                <a:gd name="T14" fmla="*/ 371 w 457"/>
                <a:gd name="T15" fmla="*/ 131 h 289"/>
                <a:gd name="T16" fmla="*/ 356 w 457"/>
                <a:gd name="T17" fmla="*/ 128 h 289"/>
                <a:gd name="T18" fmla="*/ 343 w 457"/>
                <a:gd name="T19" fmla="*/ 124 h 289"/>
                <a:gd name="T20" fmla="*/ 343 w 457"/>
                <a:gd name="T21" fmla="*/ 127 h 289"/>
                <a:gd name="T22" fmla="*/ 238 w 457"/>
                <a:gd name="T23" fmla="*/ 131 h 289"/>
                <a:gd name="T24" fmla="*/ 237 w 457"/>
                <a:gd name="T25" fmla="*/ 130 h 289"/>
                <a:gd name="T26" fmla="*/ 328 w 457"/>
                <a:gd name="T27" fmla="*/ 99 h 289"/>
                <a:gd name="T28" fmla="*/ 329 w 457"/>
                <a:gd name="T29" fmla="*/ 102 h 289"/>
                <a:gd name="T30" fmla="*/ 340 w 457"/>
                <a:gd name="T31" fmla="*/ 94 h 289"/>
                <a:gd name="T32" fmla="*/ 353 w 457"/>
                <a:gd name="T33" fmla="*/ 85 h 289"/>
                <a:gd name="T34" fmla="*/ 338 w 457"/>
                <a:gd name="T35" fmla="*/ 86 h 289"/>
                <a:gd name="T36" fmla="*/ 323 w 457"/>
                <a:gd name="T37" fmla="*/ 86 h 289"/>
                <a:gd name="T38" fmla="*/ 324 w 457"/>
                <a:gd name="T39" fmla="*/ 89 h 289"/>
                <a:gd name="T40" fmla="*/ 235 w 457"/>
                <a:gd name="T41" fmla="*/ 119 h 289"/>
                <a:gd name="T42" fmla="*/ 310 w 457"/>
                <a:gd name="T43" fmla="*/ 71 h 289"/>
                <a:gd name="T44" fmla="*/ 312 w 457"/>
                <a:gd name="T45" fmla="*/ 73 h 289"/>
                <a:gd name="T46" fmla="*/ 320 w 457"/>
                <a:gd name="T47" fmla="*/ 62 h 289"/>
                <a:gd name="T48" fmla="*/ 330 w 457"/>
                <a:gd name="T49" fmla="*/ 51 h 289"/>
                <a:gd name="T50" fmla="*/ 317 w 457"/>
                <a:gd name="T51" fmla="*/ 56 h 289"/>
                <a:gd name="T52" fmla="*/ 302 w 457"/>
                <a:gd name="T53" fmla="*/ 59 h 289"/>
                <a:gd name="T54" fmla="*/ 304 w 457"/>
                <a:gd name="T55" fmla="*/ 62 h 289"/>
                <a:gd name="T56" fmla="*/ 230 w 457"/>
                <a:gd name="T57" fmla="*/ 109 h 289"/>
                <a:gd name="T58" fmla="*/ 192 w 457"/>
                <a:gd name="T59" fmla="*/ 0 h 289"/>
                <a:gd name="T60" fmla="*/ 146 w 457"/>
                <a:gd name="T61" fmla="*/ 133 h 289"/>
                <a:gd name="T62" fmla="*/ 135 w 457"/>
                <a:gd name="T63" fmla="*/ 131 h 289"/>
                <a:gd name="T64" fmla="*/ 120 w 457"/>
                <a:gd name="T65" fmla="*/ 128 h 289"/>
                <a:gd name="T66" fmla="*/ 121 w 457"/>
                <a:gd name="T67" fmla="*/ 131 h 289"/>
                <a:gd name="T68" fmla="*/ 0 w 457"/>
                <a:gd name="T69" fmla="*/ 146 h 289"/>
                <a:gd name="T70" fmla="*/ 2 w 457"/>
                <a:gd name="T71" fmla="*/ 157 h 289"/>
                <a:gd name="T72" fmla="*/ 123 w 457"/>
                <a:gd name="T73" fmla="*/ 141 h 289"/>
                <a:gd name="T74" fmla="*/ 123 w 457"/>
                <a:gd name="T75" fmla="*/ 145 h 289"/>
                <a:gd name="T76" fmla="*/ 136 w 457"/>
                <a:gd name="T77" fmla="*/ 138 h 289"/>
                <a:gd name="T78" fmla="*/ 146 w 457"/>
                <a:gd name="T79" fmla="*/ 134 h 289"/>
                <a:gd name="T80" fmla="*/ 111 w 457"/>
                <a:gd name="T81" fmla="*/ 235 h 289"/>
                <a:gd name="T82" fmla="*/ 274 w 457"/>
                <a:gd name="T83" fmla="*/ 235 h 289"/>
                <a:gd name="T84" fmla="*/ 246 w 457"/>
                <a:gd name="T85" fmla="*/ 155 h 289"/>
                <a:gd name="T86" fmla="*/ 337 w 457"/>
                <a:gd name="T87" fmla="*/ 177 h 289"/>
                <a:gd name="T88" fmla="*/ 336 w 457"/>
                <a:gd name="T89" fmla="*/ 181 h 289"/>
                <a:gd name="T90" fmla="*/ 351 w 457"/>
                <a:gd name="T91" fmla="*/ 179 h 289"/>
                <a:gd name="T92" fmla="*/ 366 w 457"/>
                <a:gd name="T93" fmla="*/ 179 h 289"/>
                <a:gd name="T94" fmla="*/ 352 w 457"/>
                <a:gd name="T95" fmla="*/ 172 h 289"/>
                <a:gd name="T96" fmla="*/ 340 w 457"/>
                <a:gd name="T97" fmla="*/ 164 h 289"/>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457"/>
                <a:gd name="T148" fmla="*/ 0 h 289"/>
                <a:gd name="T149" fmla="*/ 457 w 457"/>
                <a:gd name="T150" fmla="*/ 289 h 289"/>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457" h="289">
                  <a:moveTo>
                    <a:pt x="419" y="202"/>
                  </a:moveTo>
                  <a:cubicBezTo>
                    <a:pt x="418" y="205"/>
                    <a:pt x="418" y="205"/>
                    <a:pt x="418" y="205"/>
                  </a:cubicBezTo>
                  <a:cubicBezTo>
                    <a:pt x="298" y="175"/>
                    <a:pt x="298" y="175"/>
                    <a:pt x="298" y="175"/>
                  </a:cubicBezTo>
                  <a:cubicBezTo>
                    <a:pt x="297" y="174"/>
                    <a:pt x="297" y="174"/>
                    <a:pt x="297" y="174"/>
                  </a:cubicBezTo>
                  <a:cubicBezTo>
                    <a:pt x="422" y="169"/>
                    <a:pt x="422" y="169"/>
                    <a:pt x="422" y="169"/>
                  </a:cubicBezTo>
                  <a:cubicBezTo>
                    <a:pt x="423" y="173"/>
                    <a:pt x="423" y="173"/>
                    <a:pt x="423" y="173"/>
                  </a:cubicBezTo>
                  <a:cubicBezTo>
                    <a:pt x="425" y="172"/>
                    <a:pt x="432" y="168"/>
                    <a:pt x="439" y="166"/>
                  </a:cubicBezTo>
                  <a:cubicBezTo>
                    <a:pt x="446" y="163"/>
                    <a:pt x="453" y="162"/>
                    <a:pt x="457" y="161"/>
                  </a:cubicBezTo>
                  <a:cubicBezTo>
                    <a:pt x="453" y="161"/>
                    <a:pt x="446" y="159"/>
                    <a:pt x="439" y="157"/>
                  </a:cubicBezTo>
                  <a:cubicBezTo>
                    <a:pt x="432" y="156"/>
                    <a:pt x="427" y="154"/>
                    <a:pt x="422" y="152"/>
                  </a:cubicBezTo>
                  <a:cubicBezTo>
                    <a:pt x="422" y="156"/>
                    <a:pt x="422" y="156"/>
                    <a:pt x="422" y="156"/>
                  </a:cubicBezTo>
                  <a:cubicBezTo>
                    <a:pt x="293" y="161"/>
                    <a:pt x="293" y="161"/>
                    <a:pt x="293" y="161"/>
                  </a:cubicBezTo>
                  <a:cubicBezTo>
                    <a:pt x="292" y="160"/>
                    <a:pt x="292" y="160"/>
                    <a:pt x="292" y="160"/>
                  </a:cubicBezTo>
                  <a:cubicBezTo>
                    <a:pt x="404" y="122"/>
                    <a:pt x="404" y="122"/>
                    <a:pt x="404" y="122"/>
                  </a:cubicBezTo>
                  <a:cubicBezTo>
                    <a:pt x="405" y="126"/>
                    <a:pt x="405" y="126"/>
                    <a:pt x="405" y="126"/>
                  </a:cubicBezTo>
                  <a:cubicBezTo>
                    <a:pt x="406" y="124"/>
                    <a:pt x="413" y="119"/>
                    <a:pt x="419" y="115"/>
                  </a:cubicBezTo>
                  <a:cubicBezTo>
                    <a:pt x="425" y="110"/>
                    <a:pt x="431" y="107"/>
                    <a:pt x="435" y="105"/>
                  </a:cubicBezTo>
                  <a:cubicBezTo>
                    <a:pt x="430" y="106"/>
                    <a:pt x="424" y="106"/>
                    <a:pt x="416" y="106"/>
                  </a:cubicBezTo>
                  <a:cubicBezTo>
                    <a:pt x="409" y="107"/>
                    <a:pt x="404" y="106"/>
                    <a:pt x="398" y="106"/>
                  </a:cubicBezTo>
                  <a:cubicBezTo>
                    <a:pt x="399" y="109"/>
                    <a:pt x="399" y="109"/>
                    <a:pt x="399" y="109"/>
                  </a:cubicBezTo>
                  <a:cubicBezTo>
                    <a:pt x="290" y="146"/>
                    <a:pt x="290" y="146"/>
                    <a:pt x="290" y="146"/>
                  </a:cubicBezTo>
                  <a:cubicBezTo>
                    <a:pt x="382" y="87"/>
                    <a:pt x="382" y="87"/>
                    <a:pt x="382" y="87"/>
                  </a:cubicBezTo>
                  <a:cubicBezTo>
                    <a:pt x="384" y="90"/>
                    <a:pt x="384" y="90"/>
                    <a:pt x="384" y="90"/>
                  </a:cubicBezTo>
                  <a:cubicBezTo>
                    <a:pt x="385" y="89"/>
                    <a:pt x="390" y="82"/>
                    <a:pt x="394" y="76"/>
                  </a:cubicBezTo>
                  <a:cubicBezTo>
                    <a:pt x="399" y="70"/>
                    <a:pt x="404" y="66"/>
                    <a:pt x="407" y="63"/>
                  </a:cubicBezTo>
                  <a:cubicBezTo>
                    <a:pt x="403" y="65"/>
                    <a:pt x="397" y="67"/>
                    <a:pt x="390" y="69"/>
                  </a:cubicBezTo>
                  <a:cubicBezTo>
                    <a:pt x="383" y="71"/>
                    <a:pt x="378" y="72"/>
                    <a:pt x="372" y="73"/>
                  </a:cubicBezTo>
                  <a:cubicBezTo>
                    <a:pt x="374" y="76"/>
                    <a:pt x="374" y="76"/>
                    <a:pt x="374" y="76"/>
                  </a:cubicBezTo>
                  <a:cubicBezTo>
                    <a:pt x="283" y="134"/>
                    <a:pt x="283" y="134"/>
                    <a:pt x="283" y="134"/>
                  </a:cubicBezTo>
                  <a:cubicBezTo>
                    <a:pt x="237" y="0"/>
                    <a:pt x="237" y="0"/>
                    <a:pt x="237" y="0"/>
                  </a:cubicBezTo>
                  <a:cubicBezTo>
                    <a:pt x="180" y="163"/>
                    <a:pt x="180" y="163"/>
                    <a:pt x="180" y="163"/>
                  </a:cubicBezTo>
                  <a:cubicBezTo>
                    <a:pt x="176" y="163"/>
                    <a:pt x="171" y="162"/>
                    <a:pt x="166" y="161"/>
                  </a:cubicBezTo>
                  <a:cubicBezTo>
                    <a:pt x="159" y="160"/>
                    <a:pt x="154" y="159"/>
                    <a:pt x="148" y="157"/>
                  </a:cubicBezTo>
                  <a:cubicBezTo>
                    <a:pt x="149" y="161"/>
                    <a:pt x="149" y="161"/>
                    <a:pt x="149" y="161"/>
                  </a:cubicBezTo>
                  <a:cubicBezTo>
                    <a:pt x="0" y="179"/>
                    <a:pt x="0" y="179"/>
                    <a:pt x="0" y="179"/>
                  </a:cubicBezTo>
                  <a:cubicBezTo>
                    <a:pt x="2" y="193"/>
                    <a:pt x="2" y="193"/>
                    <a:pt x="2" y="193"/>
                  </a:cubicBezTo>
                  <a:cubicBezTo>
                    <a:pt x="151" y="174"/>
                    <a:pt x="151" y="174"/>
                    <a:pt x="151" y="174"/>
                  </a:cubicBezTo>
                  <a:cubicBezTo>
                    <a:pt x="151" y="178"/>
                    <a:pt x="151" y="178"/>
                    <a:pt x="151" y="178"/>
                  </a:cubicBezTo>
                  <a:cubicBezTo>
                    <a:pt x="153" y="177"/>
                    <a:pt x="160" y="172"/>
                    <a:pt x="167" y="170"/>
                  </a:cubicBezTo>
                  <a:cubicBezTo>
                    <a:pt x="172" y="167"/>
                    <a:pt x="176" y="166"/>
                    <a:pt x="180" y="165"/>
                  </a:cubicBezTo>
                  <a:cubicBezTo>
                    <a:pt x="137" y="289"/>
                    <a:pt x="137" y="289"/>
                    <a:pt x="137" y="289"/>
                  </a:cubicBezTo>
                  <a:cubicBezTo>
                    <a:pt x="337" y="289"/>
                    <a:pt x="337" y="289"/>
                    <a:pt x="337" y="289"/>
                  </a:cubicBezTo>
                  <a:cubicBezTo>
                    <a:pt x="303" y="191"/>
                    <a:pt x="303" y="191"/>
                    <a:pt x="303" y="191"/>
                  </a:cubicBezTo>
                  <a:cubicBezTo>
                    <a:pt x="415" y="218"/>
                    <a:pt x="415" y="218"/>
                    <a:pt x="415" y="218"/>
                  </a:cubicBezTo>
                  <a:cubicBezTo>
                    <a:pt x="414" y="222"/>
                    <a:pt x="414" y="222"/>
                    <a:pt x="414" y="222"/>
                  </a:cubicBezTo>
                  <a:cubicBezTo>
                    <a:pt x="416" y="221"/>
                    <a:pt x="425" y="220"/>
                    <a:pt x="432" y="220"/>
                  </a:cubicBezTo>
                  <a:cubicBezTo>
                    <a:pt x="439" y="219"/>
                    <a:pt x="446" y="220"/>
                    <a:pt x="451" y="220"/>
                  </a:cubicBezTo>
                  <a:cubicBezTo>
                    <a:pt x="446" y="219"/>
                    <a:pt x="440" y="215"/>
                    <a:pt x="434" y="212"/>
                  </a:cubicBezTo>
                  <a:cubicBezTo>
                    <a:pt x="428" y="208"/>
                    <a:pt x="424" y="205"/>
                    <a:pt x="419" y="20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kumimoji="0" lang="zh-CN" altLang="en-US" sz="1800">
                <a:latin typeface="Arial" pitchFamily="34" charset="0"/>
              </a:endParaRPr>
            </a:p>
          </p:txBody>
        </p:sp>
      </p:grpSp>
      <p:pic>
        <p:nvPicPr>
          <p:cNvPr id="181800" name="Picture 557" descr="通用路由器"/>
          <p:cNvPicPr>
            <a:picLocks noChangeAspect="1" noChangeArrowheads="1"/>
          </p:cNvPicPr>
          <p:nvPr/>
        </p:nvPicPr>
        <p:blipFill>
          <a:blip r:embed="rId45">
            <a:extLst>
              <a:ext uri="{28A0092B-C50C-407E-A947-70E740481C1C}">
                <a14:useLocalDpi xmlns:a14="http://schemas.microsoft.com/office/drawing/2010/main" val="0"/>
              </a:ext>
            </a:extLst>
          </a:blip>
          <a:srcRect/>
          <a:stretch>
            <a:fillRect/>
          </a:stretch>
        </p:blipFill>
        <p:spPr bwMode="auto">
          <a:xfrm>
            <a:off x="3759200" y="1962150"/>
            <a:ext cx="280988"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1801" name="Picture 558" descr="通用路由器"/>
          <p:cNvPicPr>
            <a:picLocks noChangeAspect="1" noChangeArrowheads="1"/>
          </p:cNvPicPr>
          <p:nvPr/>
        </p:nvPicPr>
        <p:blipFill>
          <a:blip r:embed="rId45">
            <a:extLst>
              <a:ext uri="{28A0092B-C50C-407E-A947-70E740481C1C}">
                <a14:useLocalDpi xmlns:a14="http://schemas.microsoft.com/office/drawing/2010/main" val="0"/>
              </a:ext>
            </a:extLst>
          </a:blip>
          <a:srcRect/>
          <a:stretch>
            <a:fillRect/>
          </a:stretch>
        </p:blipFill>
        <p:spPr bwMode="auto">
          <a:xfrm>
            <a:off x="4095750" y="1962150"/>
            <a:ext cx="280988"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1802" name="Text Box 324"/>
          <p:cNvSpPr txBox="1">
            <a:spLocks noChangeAspect="1" noChangeArrowheads="1"/>
          </p:cNvSpPr>
          <p:nvPr/>
        </p:nvSpPr>
        <p:spPr bwMode="auto">
          <a:xfrm>
            <a:off x="3590925" y="1366838"/>
            <a:ext cx="10287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ctr" eaLnBrk="1" hangingPunct="1">
              <a:spcBef>
                <a:spcPct val="50000"/>
              </a:spcBef>
            </a:pPr>
            <a:r>
              <a:rPr kumimoji="0" lang="zh-CN" altLang="en-US" sz="900" b="1">
                <a:solidFill>
                  <a:srgbClr val="000000"/>
                </a:solidFill>
                <a:latin typeface="华文细黑" pitchFamily="2" charset="-122"/>
                <a:ea typeface="华文细黑" pitchFamily="2" charset="-122"/>
              </a:rPr>
              <a:t>互联网区</a:t>
            </a:r>
          </a:p>
        </p:txBody>
      </p:sp>
    </p:spTree>
    <p:extLst>
      <p:ext uri="{BB962C8B-B14F-4D97-AF65-F5344CB8AC3E}">
        <p14:creationId xmlns:p14="http://schemas.microsoft.com/office/powerpoint/2010/main" val="3829118861"/>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11560" y="2492896"/>
            <a:ext cx="8229600" cy="1143000"/>
          </a:xfrm>
        </p:spPr>
        <p:txBody>
          <a:bodyPr/>
          <a:lstStyle/>
          <a:p>
            <a:r>
              <a:rPr lang="zh-CN" altLang="en-US" dirty="0" smtClean="0">
                <a:latin typeface="微软雅黑" panose="020B0503020204020204" pitchFamily="34" charset="-122"/>
                <a:ea typeface="微软雅黑" panose="020B0503020204020204" pitchFamily="34" charset="-122"/>
              </a:rPr>
              <a:t>交换机管理技术</a:t>
            </a: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51950729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424638" y="404664"/>
            <a:ext cx="8229600" cy="1143000"/>
          </a:xfrm>
        </p:spPr>
        <p:txBody>
          <a:bodyPr/>
          <a:lstStyle/>
          <a:p>
            <a:r>
              <a:rPr lang="zh-CN" altLang="en-US" sz="3200" dirty="0" smtClean="0">
                <a:latin typeface="微软雅黑" panose="020B0503020204020204" pitchFamily="34" charset="-122"/>
                <a:ea typeface="微软雅黑" panose="020B0503020204020204" pitchFamily="34" charset="-122"/>
              </a:rPr>
              <a:t>场景一：交换机级联</a:t>
            </a:r>
          </a:p>
        </p:txBody>
      </p:sp>
      <p:sp>
        <p:nvSpPr>
          <p:cNvPr id="119811" name="内容占位符 2"/>
          <p:cNvSpPr>
            <a:spLocks noGrp="1"/>
          </p:cNvSpPr>
          <p:nvPr>
            <p:ph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a:lnSpc>
                <a:spcPct val="150000"/>
              </a:lnSpc>
            </a:pPr>
            <a:r>
              <a:rPr lang="zh-CN" altLang="en-US" sz="2400" smtClean="0">
                <a:effectLst/>
                <a:latin typeface="黑体" pitchFamily="49" charset="-122"/>
                <a:ea typeface="黑体" pitchFamily="49" charset="-122"/>
              </a:rPr>
              <a:t>两台交换机的普通端口之间连接网线，将交换机连接在一起，实现相互之间的通信</a:t>
            </a:r>
            <a:endParaRPr lang="en-US" altLang="zh-CN" sz="2400" smtClean="0">
              <a:effectLst/>
              <a:latin typeface="黑体" pitchFamily="49" charset="-122"/>
              <a:ea typeface="黑体" pitchFamily="49" charset="-122"/>
            </a:endParaRPr>
          </a:p>
          <a:p>
            <a:pPr eaLnBrk="1">
              <a:lnSpc>
                <a:spcPct val="150000"/>
              </a:lnSpc>
            </a:pPr>
            <a:r>
              <a:rPr lang="zh-CN" altLang="en-US" sz="2400" smtClean="0">
                <a:effectLst/>
                <a:latin typeface="黑体" pitchFamily="49" charset="-122"/>
                <a:ea typeface="黑体" pitchFamily="49" charset="-122"/>
              </a:rPr>
              <a:t>可解决一台交换机端口数量不足的问题，也能够延伸网络的覆盖范围</a:t>
            </a:r>
          </a:p>
        </p:txBody>
      </p:sp>
      <p:sp>
        <p:nvSpPr>
          <p:cNvPr id="6" name="灯片编号占位符 5"/>
          <p:cNvSpPr txBox="1">
            <a:spLocks noGrp="1"/>
          </p:cNvSpPr>
          <p:nvPr/>
        </p:nvSpPr>
        <p:spPr bwMode="auto">
          <a:xfrm>
            <a:off x="84138" y="6435725"/>
            <a:ext cx="587375" cy="396875"/>
          </a:xfrm>
          <a:prstGeom prst="rect">
            <a:avLst/>
          </a:prstGeom>
          <a:noFill/>
          <a:ln>
            <a:miter lim="800000"/>
            <a:headEnd/>
            <a:tailEnd/>
          </a:ln>
        </p:spPr>
        <p:txBody>
          <a:bodyPr anchor="b" anchorCtr="1">
            <a:spAutoFit/>
          </a:bodyPr>
          <a:lstStyle/>
          <a:p>
            <a:pPr>
              <a:defRPr/>
            </a:pPr>
            <a:fld id="{914D8C7F-E58E-4FD8-B415-9A83C534EB36}" type="slidenum">
              <a:rPr kumimoji="0" lang="en-US" altLang="zh-CN" sz="2000" b="1">
                <a:solidFill>
                  <a:schemeClr val="bg1"/>
                </a:solidFill>
                <a:latin typeface="+mj-lt"/>
              </a:rPr>
              <a:pPr>
                <a:defRPr/>
              </a:pPr>
              <a:t>58</a:t>
            </a:fld>
            <a:endParaRPr kumimoji="0" lang="en-US" altLang="zh-CN" sz="2000" b="1">
              <a:solidFill>
                <a:schemeClr val="bg1"/>
              </a:solidFill>
              <a:latin typeface="+mj-lt"/>
            </a:endParaRPr>
          </a:p>
        </p:txBody>
      </p:sp>
      <p:pic>
        <p:nvPicPr>
          <p:cNvPr id="119815" name="Picture 2" descr="2-1-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5663" y="4143375"/>
            <a:ext cx="3787775" cy="214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9816" name="Picture 3" descr="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57750" y="3714750"/>
            <a:ext cx="3832225" cy="278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31795353"/>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457200" y="471438"/>
            <a:ext cx="8229600" cy="1143000"/>
          </a:xfrm>
        </p:spPr>
        <p:txBody>
          <a:bodyPr>
            <a:normAutofit/>
          </a:bodyPr>
          <a:lstStyle/>
          <a:p>
            <a:pPr>
              <a:defRPr/>
            </a:pPr>
            <a:r>
              <a:rPr lang="zh-CN" altLang="en-US" sz="3600" dirty="0" smtClean="0">
                <a:latin typeface="微软雅黑" panose="020B0503020204020204" pitchFamily="34" charset="-122"/>
                <a:ea typeface="微软雅黑" panose="020B0503020204020204" pitchFamily="34" charset="-122"/>
              </a:rPr>
              <a:t>级联的方式</a:t>
            </a:r>
            <a:endParaRPr lang="zh-CN" altLang="en-US" sz="3600" dirty="0">
              <a:latin typeface="微软雅黑" panose="020B0503020204020204" pitchFamily="34" charset="-122"/>
              <a:ea typeface="微软雅黑" panose="020B0503020204020204" pitchFamily="34" charset="-122"/>
            </a:endParaRPr>
          </a:p>
        </p:txBody>
      </p:sp>
      <p:sp>
        <p:nvSpPr>
          <p:cNvPr id="120835" name="内容占位符 2"/>
          <p:cNvSpPr>
            <a:spLocks noGrp="1"/>
          </p:cNvSpPr>
          <p:nvPr>
            <p:ph idx="4294967295"/>
          </p:nvPr>
        </p:nvSpPr>
        <p:spPr>
          <a:xfrm>
            <a:off x="734888" y="1797000"/>
            <a:ext cx="8229600" cy="45259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a:bodyPr>
          <a:lstStyle/>
          <a:p>
            <a:pPr eaLnBrk="1"/>
            <a:r>
              <a:rPr lang="zh-CN" altLang="en-US" sz="2000" dirty="0" smtClean="0">
                <a:effectLst/>
                <a:latin typeface="微软雅黑" panose="020B0503020204020204" pitchFamily="34" charset="-122"/>
                <a:ea typeface="微软雅黑" panose="020B0503020204020204" pitchFamily="34" charset="-122"/>
              </a:rPr>
              <a:t>通过普通端口级联</a:t>
            </a:r>
            <a:endParaRPr lang="en-US" altLang="zh-CN" sz="2000" dirty="0" smtClean="0">
              <a:effectLst/>
              <a:latin typeface="微软雅黑" panose="020B0503020204020204" pitchFamily="34" charset="-122"/>
              <a:ea typeface="微软雅黑" panose="020B0503020204020204" pitchFamily="34" charset="-122"/>
            </a:endParaRPr>
          </a:p>
          <a:p>
            <a:pPr eaLnBrk="1"/>
            <a:endParaRPr lang="en-US" altLang="zh-CN" sz="2000" dirty="0" smtClean="0">
              <a:effectLst/>
              <a:latin typeface="微软雅黑" panose="020B0503020204020204" pitchFamily="34" charset="-122"/>
              <a:ea typeface="微软雅黑" panose="020B0503020204020204" pitchFamily="34" charset="-122"/>
            </a:endParaRPr>
          </a:p>
          <a:p>
            <a:pPr eaLnBrk="1"/>
            <a:endParaRPr lang="en-US" altLang="zh-CN" sz="2000" dirty="0" smtClean="0">
              <a:effectLst/>
              <a:latin typeface="微软雅黑" panose="020B0503020204020204" pitchFamily="34" charset="-122"/>
              <a:ea typeface="微软雅黑" panose="020B0503020204020204" pitchFamily="34" charset="-122"/>
            </a:endParaRPr>
          </a:p>
          <a:p>
            <a:pPr eaLnBrk="1"/>
            <a:endParaRPr lang="en-US" altLang="zh-CN" sz="2000" dirty="0" smtClean="0">
              <a:effectLst/>
              <a:latin typeface="微软雅黑" panose="020B0503020204020204" pitchFamily="34" charset="-122"/>
              <a:ea typeface="微软雅黑" panose="020B0503020204020204" pitchFamily="34" charset="-122"/>
            </a:endParaRPr>
          </a:p>
          <a:p>
            <a:pPr eaLnBrk="1"/>
            <a:endParaRPr lang="en-US" altLang="zh-CN" sz="2000" dirty="0" smtClean="0">
              <a:effectLst/>
              <a:latin typeface="微软雅黑" panose="020B0503020204020204" pitchFamily="34" charset="-122"/>
              <a:ea typeface="微软雅黑" panose="020B0503020204020204" pitchFamily="34" charset="-122"/>
            </a:endParaRPr>
          </a:p>
          <a:p>
            <a:pPr eaLnBrk="1"/>
            <a:endParaRPr lang="en-US" altLang="zh-CN" sz="2000" dirty="0" smtClean="0">
              <a:effectLst/>
              <a:latin typeface="微软雅黑" panose="020B0503020204020204" pitchFamily="34" charset="-122"/>
              <a:ea typeface="微软雅黑" panose="020B0503020204020204" pitchFamily="34" charset="-122"/>
            </a:endParaRPr>
          </a:p>
          <a:p>
            <a:pPr eaLnBrk="1"/>
            <a:r>
              <a:rPr lang="zh-CN" altLang="en-US" sz="2000" dirty="0" smtClean="0">
                <a:effectLst/>
                <a:latin typeface="微软雅黑" panose="020B0503020204020204" pitchFamily="34" charset="-122"/>
                <a:ea typeface="微软雅黑" panose="020B0503020204020204" pitchFamily="34" charset="-122"/>
              </a:rPr>
              <a:t>级联端口的级联</a:t>
            </a:r>
          </a:p>
        </p:txBody>
      </p:sp>
      <p:sp>
        <p:nvSpPr>
          <p:cNvPr id="6" name="灯片编号占位符 5"/>
          <p:cNvSpPr txBox="1">
            <a:spLocks noGrp="1"/>
          </p:cNvSpPr>
          <p:nvPr/>
        </p:nvSpPr>
        <p:spPr bwMode="auto">
          <a:xfrm>
            <a:off x="361826" y="6632525"/>
            <a:ext cx="587375" cy="396875"/>
          </a:xfrm>
          <a:prstGeom prst="rect">
            <a:avLst/>
          </a:prstGeom>
          <a:noFill/>
          <a:ln>
            <a:miter lim="800000"/>
            <a:headEnd/>
            <a:tailEnd/>
          </a:ln>
        </p:spPr>
        <p:txBody>
          <a:bodyPr anchor="b" anchorCtr="1">
            <a:spAutoFit/>
          </a:bodyPr>
          <a:lstStyle/>
          <a:p>
            <a:pPr>
              <a:defRPr/>
            </a:pPr>
            <a:fld id="{3256707B-F37A-4EE5-888C-C2BB5FA7A470}" type="slidenum">
              <a:rPr kumimoji="0" lang="en-US" altLang="zh-CN" sz="2000" b="1">
                <a:solidFill>
                  <a:schemeClr val="bg1"/>
                </a:solidFill>
                <a:latin typeface="+mj-lt"/>
              </a:rPr>
              <a:pPr>
                <a:defRPr/>
              </a:pPr>
              <a:t>59</a:t>
            </a:fld>
            <a:endParaRPr kumimoji="0" lang="en-US" altLang="zh-CN" sz="2000" b="1">
              <a:solidFill>
                <a:schemeClr val="bg1"/>
              </a:solidFill>
              <a:latin typeface="+mj-lt"/>
            </a:endParaRPr>
          </a:p>
        </p:txBody>
      </p:sp>
      <p:pic>
        <p:nvPicPr>
          <p:cNvPr id="120839" name="Picture 2" descr="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78076" y="1858244"/>
            <a:ext cx="2016224" cy="17675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0840" name="Picture 3" descr="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78076" y="4057848"/>
            <a:ext cx="2074862" cy="1705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1056801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2"/>
          <p:cNvSpPr>
            <a:spLocks noGrp="1" noChangeArrowheads="1"/>
          </p:cNvSpPr>
          <p:nvPr>
            <p:ph type="title" idx="4294967295"/>
          </p:nvPr>
        </p:nvSpPr>
        <p:spPr>
          <a:xfrm>
            <a:off x="827584" y="764704"/>
            <a:ext cx="7704856" cy="660476"/>
          </a:xfrm>
          <a:noFill/>
          <a:effectLst>
            <a:outerShdw dist="1796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99194" tIns="49597" rIns="99194" bIns="49597" anchor="t">
            <a:noAutofit/>
          </a:bodyPr>
          <a:lstStyle/>
          <a:p>
            <a:pPr algn="l"/>
            <a:r>
              <a:rPr lang="zh-CN" altLang="en-US" sz="3600" dirty="0">
                <a:latin typeface="Arial" pitchFamily="34" charset="0"/>
                <a:ea typeface="黑体" pitchFamily="49" charset="-122"/>
              </a:rPr>
              <a:t>场景二：</a:t>
            </a:r>
            <a:r>
              <a:rPr lang="zh-CN" altLang="en-US" sz="3600" dirty="0" smtClean="0">
                <a:effectLst/>
                <a:latin typeface="Arial" pitchFamily="34" charset="0"/>
                <a:ea typeface="黑体" pitchFamily="49" charset="-122"/>
              </a:rPr>
              <a:t>三层交换机</a:t>
            </a:r>
            <a:r>
              <a:rPr lang="zh-CN" altLang="en-US" sz="3600" dirty="0" smtClean="0">
                <a:solidFill>
                  <a:srgbClr val="FF0000"/>
                </a:solidFill>
                <a:effectLst/>
                <a:latin typeface="Arial" pitchFamily="34" charset="0"/>
                <a:ea typeface="黑体" pitchFamily="49" charset="-122"/>
              </a:rPr>
              <a:t>技术参数示例</a:t>
            </a:r>
          </a:p>
        </p:txBody>
      </p:sp>
      <p:sp>
        <p:nvSpPr>
          <p:cNvPr id="141315" name="Rectangle 3"/>
          <p:cNvSpPr>
            <a:spLocks noChangeArrowheads="1"/>
          </p:cNvSpPr>
          <p:nvPr/>
        </p:nvSpPr>
        <p:spPr bwMode="auto">
          <a:xfrm>
            <a:off x="1116013" y="1557338"/>
            <a:ext cx="7705725" cy="447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nSpc>
                <a:spcPct val="150000"/>
              </a:lnSpc>
              <a:buFontTx/>
              <a:buChar char="•"/>
            </a:pPr>
            <a:r>
              <a:rPr lang="zh-CN" altLang="en-US" sz="2400" dirty="0">
                <a:solidFill>
                  <a:srgbClr val="FF0000"/>
                </a:solidFill>
                <a:latin typeface="黑体" pitchFamily="49" charset="-122"/>
                <a:ea typeface="黑体" pitchFamily="49" charset="-122"/>
              </a:rPr>
              <a:t>交换容量 ≥</a:t>
            </a:r>
            <a:r>
              <a:rPr lang="en-US" altLang="zh-CN" sz="2400" dirty="0">
                <a:solidFill>
                  <a:srgbClr val="FF0000"/>
                </a:solidFill>
                <a:latin typeface="黑体" pitchFamily="49" charset="-122"/>
                <a:ea typeface="黑体" pitchFamily="49" charset="-122"/>
              </a:rPr>
              <a:t>200G</a:t>
            </a:r>
          </a:p>
          <a:p>
            <a:pPr>
              <a:lnSpc>
                <a:spcPct val="150000"/>
              </a:lnSpc>
              <a:buFontTx/>
              <a:buChar char="•"/>
            </a:pPr>
            <a:r>
              <a:rPr lang="zh-CN" altLang="en-US" sz="2400" dirty="0">
                <a:solidFill>
                  <a:srgbClr val="FF0000"/>
                </a:solidFill>
                <a:latin typeface="黑体" pitchFamily="49" charset="-122"/>
                <a:ea typeface="黑体" pitchFamily="49" charset="-122"/>
              </a:rPr>
              <a:t>包转发率 ≥</a:t>
            </a:r>
            <a:r>
              <a:rPr lang="en-US" altLang="zh-CN" sz="2400" dirty="0">
                <a:solidFill>
                  <a:srgbClr val="FF0000"/>
                </a:solidFill>
                <a:latin typeface="黑体" pitchFamily="49" charset="-122"/>
                <a:ea typeface="黑体" pitchFamily="49" charset="-122"/>
              </a:rPr>
              <a:t>59Mpps</a:t>
            </a:r>
          </a:p>
          <a:p>
            <a:pPr>
              <a:lnSpc>
                <a:spcPct val="150000"/>
              </a:lnSpc>
              <a:buFontTx/>
              <a:buChar char="•"/>
            </a:pPr>
            <a:r>
              <a:rPr lang="zh-CN" altLang="en-US" sz="2400" dirty="0">
                <a:solidFill>
                  <a:srgbClr val="FF0000"/>
                </a:solidFill>
                <a:latin typeface="黑体" pitchFamily="49" charset="-122"/>
                <a:ea typeface="黑体" pitchFamily="49" charset="-122"/>
              </a:rPr>
              <a:t>千兆电口数量 ≥</a:t>
            </a:r>
            <a:r>
              <a:rPr lang="en-US" altLang="zh-CN" sz="2400" dirty="0">
                <a:solidFill>
                  <a:srgbClr val="FF0000"/>
                </a:solidFill>
                <a:latin typeface="黑体" pitchFamily="49" charset="-122"/>
                <a:ea typeface="黑体" pitchFamily="49" charset="-122"/>
              </a:rPr>
              <a:t>20</a:t>
            </a:r>
            <a:r>
              <a:rPr lang="zh-CN" altLang="en-US" sz="2400" dirty="0">
                <a:solidFill>
                  <a:srgbClr val="FF0000"/>
                </a:solidFill>
                <a:latin typeface="黑体" pitchFamily="49" charset="-122"/>
                <a:ea typeface="黑体" pitchFamily="49" charset="-122"/>
              </a:rPr>
              <a:t>；</a:t>
            </a:r>
          </a:p>
          <a:p>
            <a:pPr>
              <a:lnSpc>
                <a:spcPct val="150000"/>
              </a:lnSpc>
              <a:buFontTx/>
              <a:buChar char="•"/>
            </a:pPr>
            <a:r>
              <a:rPr lang="zh-CN" altLang="en-US" sz="2400" dirty="0">
                <a:solidFill>
                  <a:srgbClr val="FF0000"/>
                </a:solidFill>
                <a:latin typeface="黑体" pitchFamily="49" charset="-122"/>
                <a:ea typeface="黑体" pitchFamily="49" charset="-122"/>
              </a:rPr>
              <a:t>千兆</a:t>
            </a:r>
            <a:r>
              <a:rPr lang="en-US" altLang="zh-CN" sz="2400" dirty="0">
                <a:solidFill>
                  <a:srgbClr val="FF0000"/>
                </a:solidFill>
                <a:latin typeface="黑体" pitchFamily="49" charset="-122"/>
                <a:ea typeface="黑体" pitchFamily="49" charset="-122"/>
              </a:rPr>
              <a:t>SFP</a:t>
            </a:r>
            <a:r>
              <a:rPr lang="zh-CN" altLang="en-US" sz="2400" dirty="0">
                <a:solidFill>
                  <a:srgbClr val="FF0000"/>
                </a:solidFill>
                <a:latin typeface="黑体" pitchFamily="49" charset="-122"/>
                <a:ea typeface="黑体" pitchFamily="49" charset="-122"/>
              </a:rPr>
              <a:t>光口数量 ≥</a:t>
            </a:r>
            <a:r>
              <a:rPr lang="en-US" altLang="zh-CN" sz="2400" dirty="0">
                <a:solidFill>
                  <a:srgbClr val="FF0000"/>
                </a:solidFill>
                <a:latin typeface="黑体" pitchFamily="49" charset="-122"/>
                <a:ea typeface="黑体" pitchFamily="49" charset="-122"/>
              </a:rPr>
              <a:t>10</a:t>
            </a:r>
            <a:r>
              <a:rPr lang="zh-CN" altLang="en-US" sz="2400" dirty="0">
                <a:solidFill>
                  <a:srgbClr val="FF0000"/>
                </a:solidFill>
                <a:latin typeface="黑体" pitchFamily="49" charset="-122"/>
                <a:ea typeface="黑体" pitchFamily="49" charset="-122"/>
              </a:rPr>
              <a:t>；</a:t>
            </a:r>
          </a:p>
          <a:p>
            <a:pPr>
              <a:lnSpc>
                <a:spcPct val="150000"/>
              </a:lnSpc>
              <a:buFontTx/>
              <a:buChar char="•"/>
            </a:pPr>
            <a:r>
              <a:rPr lang="zh-CN" altLang="en-US" sz="2400" dirty="0">
                <a:solidFill>
                  <a:srgbClr val="FF0000"/>
                </a:solidFill>
                <a:latin typeface="黑体" pitchFamily="49" charset="-122"/>
                <a:ea typeface="黑体" pitchFamily="49" charset="-122"/>
              </a:rPr>
              <a:t>满足以上端口后可扩展插槽数量 ≥</a:t>
            </a:r>
            <a:r>
              <a:rPr lang="en-US" altLang="zh-CN" sz="2400" dirty="0">
                <a:solidFill>
                  <a:srgbClr val="FF0000"/>
                </a:solidFill>
                <a:latin typeface="黑体" pitchFamily="49" charset="-122"/>
                <a:ea typeface="黑体" pitchFamily="49" charset="-122"/>
              </a:rPr>
              <a:t>2</a:t>
            </a:r>
            <a:r>
              <a:rPr lang="zh-CN" altLang="en-US" sz="2400" dirty="0">
                <a:latin typeface="黑体" pitchFamily="49" charset="-122"/>
                <a:ea typeface="黑体" pitchFamily="49" charset="-122"/>
              </a:rPr>
              <a:t>，可扩展</a:t>
            </a:r>
            <a:r>
              <a:rPr lang="zh-CN" altLang="en-US" sz="2400" dirty="0">
                <a:solidFill>
                  <a:srgbClr val="FF0000"/>
                </a:solidFill>
                <a:latin typeface="黑体" pitchFamily="49" charset="-122"/>
                <a:ea typeface="黑体" pitchFamily="49" charset="-122"/>
              </a:rPr>
              <a:t>万兆模块</a:t>
            </a:r>
          </a:p>
          <a:p>
            <a:pPr>
              <a:lnSpc>
                <a:spcPct val="150000"/>
              </a:lnSpc>
              <a:buFontTx/>
              <a:buChar char="•"/>
            </a:pPr>
            <a:r>
              <a:rPr lang="zh-CN" altLang="en-US" sz="2400" dirty="0">
                <a:latin typeface="黑体" pitchFamily="49" charset="-122"/>
                <a:ea typeface="黑体" pitchFamily="49" charset="-122"/>
              </a:rPr>
              <a:t>支持基于模块化堆叠；支持万兆堆叠，最大堆叠</a:t>
            </a:r>
            <a:r>
              <a:rPr lang="en-US" altLang="zh-CN" sz="2400" dirty="0">
                <a:latin typeface="黑体" pitchFamily="49" charset="-122"/>
                <a:ea typeface="黑体" pitchFamily="49" charset="-122"/>
              </a:rPr>
              <a:t>8</a:t>
            </a:r>
            <a:r>
              <a:rPr lang="zh-CN" altLang="en-US" sz="2400" dirty="0">
                <a:latin typeface="黑体" pitchFamily="49" charset="-122"/>
                <a:ea typeface="黑体" pitchFamily="49" charset="-122"/>
              </a:rPr>
              <a:t>台；</a:t>
            </a:r>
          </a:p>
          <a:p>
            <a:pPr>
              <a:lnSpc>
                <a:spcPct val="150000"/>
              </a:lnSpc>
              <a:buFontTx/>
              <a:buChar char="•"/>
            </a:pPr>
            <a:r>
              <a:rPr lang="zh-CN" altLang="en-US" sz="2400" dirty="0">
                <a:solidFill>
                  <a:srgbClr val="FF0000"/>
                </a:solidFill>
                <a:latin typeface="黑体" pitchFamily="49" charset="-122"/>
                <a:ea typeface="黑体" pitchFamily="49" charset="-122"/>
              </a:rPr>
              <a:t>支持</a:t>
            </a:r>
            <a:r>
              <a:rPr lang="en-US" altLang="zh-CN" sz="2400" dirty="0">
                <a:solidFill>
                  <a:srgbClr val="FF0000"/>
                </a:solidFill>
                <a:latin typeface="黑体" pitchFamily="49" charset="-122"/>
                <a:ea typeface="黑体" pitchFamily="49" charset="-122"/>
              </a:rPr>
              <a:t>STP</a:t>
            </a:r>
            <a:r>
              <a:rPr lang="zh-CN" altLang="en-US" sz="2400" dirty="0">
                <a:solidFill>
                  <a:srgbClr val="FF0000"/>
                </a:solidFill>
                <a:latin typeface="黑体" pitchFamily="49" charset="-122"/>
                <a:ea typeface="黑体" pitchFamily="49" charset="-122"/>
              </a:rPr>
              <a:t>、</a:t>
            </a:r>
            <a:r>
              <a:rPr lang="en-US" altLang="zh-CN" sz="2400" dirty="0">
                <a:solidFill>
                  <a:srgbClr val="FF0000"/>
                </a:solidFill>
                <a:latin typeface="黑体" pitchFamily="49" charset="-122"/>
                <a:ea typeface="黑体" pitchFamily="49" charset="-122"/>
              </a:rPr>
              <a:t>RSTP</a:t>
            </a:r>
            <a:r>
              <a:rPr lang="zh-CN" altLang="en-US" sz="2400" dirty="0">
                <a:solidFill>
                  <a:srgbClr val="FF0000"/>
                </a:solidFill>
                <a:latin typeface="黑体" pitchFamily="49" charset="-122"/>
                <a:ea typeface="黑体" pitchFamily="49" charset="-122"/>
              </a:rPr>
              <a:t>、</a:t>
            </a:r>
            <a:r>
              <a:rPr lang="en-US" altLang="zh-CN" sz="2400" dirty="0">
                <a:solidFill>
                  <a:srgbClr val="FF0000"/>
                </a:solidFill>
                <a:latin typeface="黑体" pitchFamily="49" charset="-122"/>
                <a:ea typeface="黑体" pitchFamily="49" charset="-122"/>
              </a:rPr>
              <a:t>MSTP</a:t>
            </a:r>
            <a:r>
              <a:rPr lang="zh-CN" altLang="en-US" sz="2400" dirty="0">
                <a:latin typeface="黑体" pitchFamily="49" charset="-122"/>
                <a:ea typeface="黑体" pitchFamily="49" charset="-122"/>
              </a:rPr>
              <a:t>；</a:t>
            </a:r>
          </a:p>
          <a:p>
            <a:pPr>
              <a:lnSpc>
                <a:spcPct val="150000"/>
              </a:lnSpc>
              <a:buFontTx/>
              <a:buChar char="•"/>
            </a:pPr>
            <a:r>
              <a:rPr lang="zh-CN" altLang="en-US" sz="2400" dirty="0">
                <a:latin typeface="黑体" pitchFamily="49" charset="-122"/>
                <a:ea typeface="黑体" pitchFamily="49" charset="-122"/>
              </a:rPr>
              <a:t>支持端口环路检测，单向链路检测，双向链路检测</a:t>
            </a:r>
          </a:p>
        </p:txBody>
      </p:sp>
    </p:spTree>
    <p:extLst>
      <p:ext uri="{BB962C8B-B14F-4D97-AF65-F5344CB8AC3E}">
        <p14:creationId xmlns:p14="http://schemas.microsoft.com/office/powerpoint/2010/main" val="114511619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p:txBody>
          <a:bodyPr>
            <a:normAutofit/>
          </a:bodyPr>
          <a:lstStyle/>
          <a:p>
            <a:pPr>
              <a:defRPr/>
            </a:pPr>
            <a:r>
              <a:rPr lang="zh-CN" altLang="en-US" sz="4000" dirty="0" smtClean="0">
                <a:latin typeface="微软雅黑" panose="020B0503020204020204" pitchFamily="34" charset="-122"/>
                <a:ea typeface="微软雅黑" panose="020B0503020204020204" pitchFamily="34" charset="-122"/>
              </a:rPr>
              <a:t>场景二：交换机堆叠</a:t>
            </a:r>
            <a:endParaRPr lang="zh-CN" altLang="en-US" sz="4000" dirty="0">
              <a:latin typeface="微软雅黑" panose="020B0503020204020204" pitchFamily="34" charset="-122"/>
              <a:ea typeface="微软雅黑" panose="020B0503020204020204" pitchFamily="34" charset="-122"/>
            </a:endParaRPr>
          </a:p>
        </p:txBody>
      </p:sp>
      <p:sp>
        <p:nvSpPr>
          <p:cNvPr id="121859" name="内容占位符 2"/>
          <p:cNvSpPr>
            <a:spLocks noGrp="1"/>
          </p:cNvSpPr>
          <p:nvPr>
            <p:ph idx="4294967295"/>
          </p:nvPr>
        </p:nvSpPr>
        <p:spPr>
          <a:xfrm>
            <a:off x="457200" y="1207293"/>
            <a:ext cx="8229600" cy="45259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a:lnSpc>
                <a:spcPct val="150000"/>
              </a:lnSpc>
            </a:pPr>
            <a:r>
              <a:rPr lang="zh-CN" altLang="en-US" sz="2400" dirty="0" smtClean="0">
                <a:solidFill>
                  <a:srgbClr val="FF0000"/>
                </a:solidFill>
                <a:effectLst/>
                <a:ea typeface="黑体" pitchFamily="49" charset="-122"/>
              </a:rPr>
              <a:t>堆叠是把交换机的背板带宽通过专用模块聚集在一起</a:t>
            </a:r>
            <a:r>
              <a:rPr lang="zh-CN" altLang="en-US" sz="2400" dirty="0" smtClean="0">
                <a:effectLst/>
                <a:ea typeface="黑体" pitchFamily="49" charset="-122"/>
              </a:rPr>
              <a:t>，这使堆叠交换机的总背板带宽是几台堆叠交换机的背板带宽之和，从而使得堆叠交换机集合能够作为一个整体进行管理</a:t>
            </a:r>
            <a:endParaRPr lang="en-US" altLang="zh-CN" sz="2400" dirty="0" smtClean="0">
              <a:effectLst/>
              <a:ea typeface="黑体" pitchFamily="49" charset="-122"/>
            </a:endParaRPr>
          </a:p>
          <a:p>
            <a:pPr eaLnBrk="1">
              <a:lnSpc>
                <a:spcPct val="150000"/>
              </a:lnSpc>
            </a:pPr>
            <a:r>
              <a:rPr lang="zh-CN" altLang="en-US" sz="2400" dirty="0" smtClean="0">
                <a:effectLst/>
                <a:ea typeface="黑体" pitchFamily="49" charset="-122"/>
              </a:rPr>
              <a:t>不是所有的交换机都可以堆叠，只有可管理的、模块化的特定交换机才具有堆叠管理功能</a:t>
            </a:r>
          </a:p>
        </p:txBody>
      </p:sp>
      <p:sp>
        <p:nvSpPr>
          <p:cNvPr id="6" name="灯片编号占位符 5"/>
          <p:cNvSpPr txBox="1">
            <a:spLocks noGrp="1"/>
          </p:cNvSpPr>
          <p:nvPr/>
        </p:nvSpPr>
        <p:spPr bwMode="auto">
          <a:xfrm>
            <a:off x="84138" y="6435725"/>
            <a:ext cx="587375" cy="396875"/>
          </a:xfrm>
          <a:prstGeom prst="rect">
            <a:avLst/>
          </a:prstGeom>
          <a:noFill/>
          <a:ln>
            <a:miter lim="800000"/>
            <a:headEnd/>
            <a:tailEnd/>
          </a:ln>
        </p:spPr>
        <p:txBody>
          <a:bodyPr anchor="b" anchorCtr="1">
            <a:spAutoFit/>
          </a:bodyPr>
          <a:lstStyle/>
          <a:p>
            <a:pPr>
              <a:defRPr/>
            </a:pPr>
            <a:fld id="{1365607B-30CF-4C41-9B9B-2A2F25B453D0}" type="slidenum">
              <a:rPr kumimoji="0" lang="en-US" altLang="zh-CN" sz="2000" b="1">
                <a:solidFill>
                  <a:schemeClr val="bg1"/>
                </a:solidFill>
                <a:latin typeface="+mj-lt"/>
              </a:rPr>
              <a:pPr>
                <a:defRPr/>
              </a:pPr>
              <a:t>60</a:t>
            </a:fld>
            <a:endParaRPr kumimoji="0" lang="en-US" altLang="zh-CN" sz="2000" b="1">
              <a:solidFill>
                <a:schemeClr val="bg1"/>
              </a:solidFill>
              <a:latin typeface="+mj-lt"/>
            </a:endParaRPr>
          </a:p>
        </p:txBody>
      </p:sp>
      <p:pic>
        <p:nvPicPr>
          <p:cNvPr id="121863" name="Picture 2" descr="2-1-24(b)"/>
          <p:cNvPicPr>
            <a:picLocks noChangeAspect="1" noChangeArrowheads="1"/>
          </p:cNvPicPr>
          <p:nvPr/>
        </p:nvPicPr>
        <p:blipFill>
          <a:blip r:embed="rId2">
            <a:extLst>
              <a:ext uri="{28A0092B-C50C-407E-A947-70E740481C1C}">
                <a14:useLocalDpi xmlns:a14="http://schemas.microsoft.com/office/drawing/2010/main" val="0"/>
              </a:ext>
            </a:extLst>
          </a:blip>
          <a:srcRect r="33209"/>
          <a:stretch>
            <a:fillRect/>
          </a:stretch>
        </p:blipFill>
        <p:spPr bwMode="auto">
          <a:xfrm>
            <a:off x="900113" y="4724400"/>
            <a:ext cx="3916362" cy="1500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1864" name="Picture 3" descr="2-1-2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76825" y="5013325"/>
            <a:ext cx="1631950" cy="900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1865" name="Picture 4" descr="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19925" y="4652963"/>
            <a:ext cx="1785938" cy="1652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31123733"/>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p:txBody>
          <a:bodyPr>
            <a:normAutofit/>
          </a:bodyPr>
          <a:lstStyle/>
          <a:p>
            <a:pPr>
              <a:defRPr/>
            </a:pPr>
            <a:r>
              <a:rPr lang="zh-CN" altLang="en-US" sz="4000" dirty="0" smtClean="0">
                <a:latin typeface="微软雅黑" panose="020B0503020204020204" pitchFamily="34" charset="-122"/>
                <a:ea typeface="微软雅黑" panose="020B0503020204020204" pitchFamily="34" charset="-122"/>
              </a:rPr>
              <a:t>两种堆叠模式</a:t>
            </a:r>
            <a:endParaRPr lang="zh-CN" altLang="en-US" sz="4000" dirty="0">
              <a:latin typeface="微软雅黑" panose="020B0503020204020204" pitchFamily="34" charset="-122"/>
              <a:ea typeface="微软雅黑" panose="020B0503020204020204" pitchFamily="34" charset="-122"/>
            </a:endParaRPr>
          </a:p>
        </p:txBody>
      </p:sp>
      <p:sp>
        <p:nvSpPr>
          <p:cNvPr id="122883" name="内容占位符 2"/>
          <p:cNvSpPr>
            <a:spLocks noGrp="1"/>
          </p:cNvSpPr>
          <p:nvPr>
            <p:ph idx="4294967295"/>
          </p:nvPr>
        </p:nvSpPr>
        <p:spPr>
          <a:xfrm>
            <a:off x="381000" y="1412875"/>
            <a:ext cx="5262563" cy="48958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lnSpcReduction="10000"/>
          </a:bodyPr>
          <a:lstStyle/>
          <a:p>
            <a:pPr eaLnBrk="1">
              <a:lnSpc>
                <a:spcPct val="150000"/>
              </a:lnSpc>
              <a:spcBef>
                <a:spcPct val="0"/>
              </a:spcBef>
            </a:pPr>
            <a:r>
              <a:rPr lang="zh-CN" altLang="en-US" sz="2400" smtClean="0">
                <a:effectLst/>
                <a:ea typeface="黑体" pitchFamily="49" charset="-122"/>
              </a:rPr>
              <a:t>菊花链式堆叠是一种基于级联结构的堆叠技术，通过堆叠端口或模块首尾相联</a:t>
            </a:r>
            <a:endParaRPr lang="en-US" altLang="zh-CN" sz="2400" smtClean="0">
              <a:effectLst/>
              <a:ea typeface="黑体" pitchFamily="49" charset="-122"/>
            </a:endParaRPr>
          </a:p>
          <a:p>
            <a:pPr eaLnBrk="1">
              <a:lnSpc>
                <a:spcPct val="150000"/>
              </a:lnSpc>
              <a:spcBef>
                <a:spcPct val="0"/>
              </a:spcBef>
            </a:pPr>
            <a:endParaRPr lang="en-US" altLang="zh-CN" sz="2400" smtClean="0">
              <a:effectLst/>
              <a:ea typeface="黑体" pitchFamily="49" charset="-122"/>
            </a:endParaRPr>
          </a:p>
          <a:p>
            <a:pPr eaLnBrk="1">
              <a:lnSpc>
                <a:spcPct val="150000"/>
              </a:lnSpc>
              <a:spcBef>
                <a:spcPct val="0"/>
              </a:spcBef>
            </a:pPr>
            <a:endParaRPr lang="en-US" altLang="zh-CN" sz="2400" smtClean="0">
              <a:effectLst/>
              <a:ea typeface="黑体" pitchFamily="49" charset="-122"/>
            </a:endParaRPr>
          </a:p>
          <a:p>
            <a:pPr eaLnBrk="1">
              <a:lnSpc>
                <a:spcPct val="150000"/>
              </a:lnSpc>
              <a:spcBef>
                <a:spcPct val="0"/>
              </a:spcBef>
            </a:pPr>
            <a:r>
              <a:rPr lang="zh-CN" altLang="en-US" sz="2400" smtClean="0">
                <a:effectLst/>
                <a:ea typeface="黑体" pitchFamily="49" charset="-122"/>
              </a:rPr>
              <a:t>星型堆叠技术需要堆叠中心，所有的堆叠主机都通过专用的高速堆叠端口，也可以是通用的高速端口，上行到统一的堆叠中心</a:t>
            </a:r>
          </a:p>
        </p:txBody>
      </p:sp>
      <p:sp>
        <p:nvSpPr>
          <p:cNvPr id="6" name="灯片编号占位符 5"/>
          <p:cNvSpPr txBox="1">
            <a:spLocks noGrp="1"/>
          </p:cNvSpPr>
          <p:nvPr/>
        </p:nvSpPr>
        <p:spPr bwMode="auto">
          <a:xfrm>
            <a:off x="84138" y="6435725"/>
            <a:ext cx="587375" cy="396875"/>
          </a:xfrm>
          <a:prstGeom prst="rect">
            <a:avLst/>
          </a:prstGeom>
          <a:noFill/>
          <a:ln>
            <a:miter lim="800000"/>
            <a:headEnd/>
            <a:tailEnd/>
          </a:ln>
        </p:spPr>
        <p:txBody>
          <a:bodyPr anchor="b" anchorCtr="1">
            <a:spAutoFit/>
          </a:bodyPr>
          <a:lstStyle/>
          <a:p>
            <a:pPr>
              <a:defRPr/>
            </a:pPr>
            <a:fld id="{292F5EE8-6D0A-4ACB-95E8-9DCC70BF738E}" type="slidenum">
              <a:rPr kumimoji="0" lang="en-US" altLang="zh-CN" sz="2000" b="1">
                <a:solidFill>
                  <a:schemeClr val="bg1"/>
                </a:solidFill>
                <a:latin typeface="+mj-lt"/>
              </a:rPr>
              <a:pPr>
                <a:defRPr/>
              </a:pPr>
              <a:t>61</a:t>
            </a:fld>
            <a:endParaRPr kumimoji="0" lang="en-US" altLang="zh-CN" sz="2000" b="1">
              <a:solidFill>
                <a:schemeClr val="bg1"/>
              </a:solidFill>
              <a:latin typeface="+mj-lt"/>
            </a:endParaRPr>
          </a:p>
        </p:txBody>
      </p:sp>
      <p:pic>
        <p:nvPicPr>
          <p:cNvPr id="122887" name="Picture 2" descr="1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92105" y="1504751"/>
            <a:ext cx="3000375" cy="2500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888" name="Picture 3" descr="1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57875" y="4149080"/>
            <a:ext cx="3071813" cy="1933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17243084"/>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p:cNvSpPr>
          <p:nvPr/>
        </p:nvSpPr>
        <p:spPr bwMode="auto">
          <a:xfrm>
            <a:off x="971550" y="434975"/>
            <a:ext cx="6048375"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lnSpc>
                <a:spcPct val="90000"/>
              </a:lnSpc>
              <a:defRPr kumimoji="1" sz="3600">
                <a:solidFill>
                  <a:schemeClr val="tx2"/>
                </a:solidFill>
                <a:latin typeface="Arial" pitchFamily="34" charset="0"/>
                <a:ea typeface="黑体" pitchFamily="49" charset="-122"/>
              </a:defRPr>
            </a:lvl1pPr>
            <a:lvl2pPr eaLnBrk="0" hangingPunct="0">
              <a:lnSpc>
                <a:spcPct val="90000"/>
              </a:lnSpc>
              <a:defRPr kumimoji="1" sz="3600">
                <a:solidFill>
                  <a:schemeClr val="tx2"/>
                </a:solidFill>
                <a:latin typeface="Arial" pitchFamily="34" charset="0"/>
                <a:ea typeface="黑体" pitchFamily="49" charset="-122"/>
              </a:defRPr>
            </a:lvl2pPr>
            <a:lvl3pPr eaLnBrk="0" hangingPunct="0">
              <a:lnSpc>
                <a:spcPct val="90000"/>
              </a:lnSpc>
              <a:defRPr kumimoji="1" sz="3600">
                <a:solidFill>
                  <a:schemeClr val="tx2"/>
                </a:solidFill>
                <a:latin typeface="Arial" pitchFamily="34" charset="0"/>
                <a:ea typeface="黑体" pitchFamily="49" charset="-122"/>
              </a:defRPr>
            </a:lvl3pPr>
            <a:lvl4pPr eaLnBrk="0" hangingPunct="0">
              <a:lnSpc>
                <a:spcPct val="90000"/>
              </a:lnSpc>
              <a:defRPr kumimoji="1" sz="3600">
                <a:solidFill>
                  <a:schemeClr val="tx2"/>
                </a:solidFill>
                <a:latin typeface="Arial" pitchFamily="34" charset="0"/>
                <a:ea typeface="黑体" pitchFamily="49" charset="-122"/>
              </a:defRPr>
            </a:lvl4pPr>
            <a:lvl5pPr eaLnBrk="0" hangingPunct="0">
              <a:lnSpc>
                <a:spcPct val="90000"/>
              </a:lnSpc>
              <a:defRPr kumimoji="1" sz="3600">
                <a:solidFill>
                  <a:schemeClr val="tx2"/>
                </a:solidFill>
                <a:latin typeface="Arial" pitchFamily="34" charset="0"/>
                <a:ea typeface="黑体" pitchFamily="49" charset="-122"/>
              </a:defRPr>
            </a:lvl5pPr>
            <a:lvl6pPr marL="457200" eaLnBrk="0" fontAlgn="base" hangingPunct="0">
              <a:lnSpc>
                <a:spcPct val="90000"/>
              </a:lnSpc>
              <a:spcBef>
                <a:spcPct val="0"/>
              </a:spcBef>
              <a:spcAft>
                <a:spcPct val="0"/>
              </a:spcAft>
              <a:defRPr kumimoji="1" sz="3600">
                <a:solidFill>
                  <a:schemeClr val="tx2"/>
                </a:solidFill>
                <a:latin typeface="Arial" pitchFamily="34" charset="0"/>
                <a:ea typeface="黑体" pitchFamily="49" charset="-122"/>
              </a:defRPr>
            </a:lvl6pPr>
            <a:lvl7pPr marL="914400" eaLnBrk="0" fontAlgn="base" hangingPunct="0">
              <a:lnSpc>
                <a:spcPct val="90000"/>
              </a:lnSpc>
              <a:spcBef>
                <a:spcPct val="0"/>
              </a:spcBef>
              <a:spcAft>
                <a:spcPct val="0"/>
              </a:spcAft>
              <a:defRPr kumimoji="1" sz="3600">
                <a:solidFill>
                  <a:schemeClr val="tx2"/>
                </a:solidFill>
                <a:latin typeface="Arial" pitchFamily="34" charset="0"/>
                <a:ea typeface="黑体" pitchFamily="49" charset="-122"/>
              </a:defRPr>
            </a:lvl7pPr>
            <a:lvl8pPr marL="1371600" eaLnBrk="0" fontAlgn="base" hangingPunct="0">
              <a:lnSpc>
                <a:spcPct val="90000"/>
              </a:lnSpc>
              <a:spcBef>
                <a:spcPct val="0"/>
              </a:spcBef>
              <a:spcAft>
                <a:spcPct val="0"/>
              </a:spcAft>
              <a:defRPr kumimoji="1" sz="3600">
                <a:solidFill>
                  <a:schemeClr val="tx2"/>
                </a:solidFill>
                <a:latin typeface="Arial" pitchFamily="34" charset="0"/>
                <a:ea typeface="黑体" pitchFamily="49" charset="-122"/>
              </a:defRPr>
            </a:lvl8pPr>
            <a:lvl9pPr marL="1828800" eaLnBrk="0" fontAlgn="base" hangingPunct="0">
              <a:lnSpc>
                <a:spcPct val="90000"/>
              </a:lnSpc>
              <a:spcBef>
                <a:spcPct val="0"/>
              </a:spcBef>
              <a:spcAft>
                <a:spcPct val="0"/>
              </a:spcAft>
              <a:defRPr kumimoji="1" sz="3600">
                <a:solidFill>
                  <a:schemeClr val="tx2"/>
                </a:solidFill>
                <a:latin typeface="Arial" pitchFamily="34" charset="0"/>
                <a:ea typeface="黑体" pitchFamily="49" charset="-122"/>
              </a:defRPr>
            </a:lvl9pPr>
          </a:lstStyle>
          <a:p>
            <a:r>
              <a:rPr lang="zh-CN" altLang="en-US" sz="3200" dirty="0" smtClean="0">
                <a:solidFill>
                  <a:schemeClr val="tx1"/>
                </a:solidFill>
              </a:rPr>
              <a:t>场景三：</a:t>
            </a:r>
            <a:r>
              <a:rPr lang="zh-CN" altLang="en-US" sz="3200" dirty="0">
                <a:solidFill>
                  <a:schemeClr val="tx1"/>
                </a:solidFill>
              </a:rPr>
              <a:t>安全与管理的实际应用</a:t>
            </a:r>
            <a:endParaRPr lang="zh-CN" altLang="en-US" sz="3200" dirty="0">
              <a:solidFill>
                <a:schemeClr val="tx1"/>
              </a:solidFill>
              <a:effectLst>
                <a:outerShdw blurRad="38100" dist="38100" dir="2700000" algn="tl">
                  <a:srgbClr val="C0C0C0"/>
                </a:outerShdw>
              </a:effectLst>
            </a:endParaRPr>
          </a:p>
        </p:txBody>
      </p:sp>
      <p:sp>
        <p:nvSpPr>
          <p:cNvPr id="70662" name="Text Box 6"/>
          <p:cNvSpPr txBox="1">
            <a:spLocks noChangeArrowheads="1"/>
          </p:cNvSpPr>
          <p:nvPr/>
        </p:nvSpPr>
        <p:spPr bwMode="auto">
          <a:xfrm>
            <a:off x="1116013" y="1484313"/>
            <a:ext cx="7221537" cy="5112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50000"/>
              </a:lnSpc>
            </a:pPr>
            <a:r>
              <a:rPr lang="en-US" altLang="zh-CN" sz="2000" dirty="0">
                <a:latin typeface="黑体" pitchFamily="49" charset="-122"/>
                <a:ea typeface="黑体" pitchFamily="49" charset="-122"/>
              </a:rPr>
              <a:t>1</a:t>
            </a:r>
            <a:r>
              <a:rPr lang="zh-CN" altLang="en-US" sz="2000" dirty="0">
                <a:latin typeface="黑体" pitchFamily="49" charset="-122"/>
                <a:ea typeface="黑体" pitchFamily="49" charset="-122"/>
              </a:rPr>
              <a:t>、核心上病毒的防护</a:t>
            </a:r>
          </a:p>
          <a:p>
            <a:pPr>
              <a:lnSpc>
                <a:spcPct val="150000"/>
              </a:lnSpc>
            </a:pPr>
            <a:r>
              <a:rPr lang="zh-CN" altLang="en-US" sz="2000" dirty="0">
                <a:latin typeface="黑体" pitchFamily="49" charset="-122"/>
                <a:ea typeface="黑体" pitchFamily="49" charset="-122"/>
              </a:rPr>
              <a:t>原理：常见的病毒通常都有自己的特征，我们可以通过其特点进行有效的防护；</a:t>
            </a:r>
          </a:p>
          <a:p>
            <a:pPr>
              <a:lnSpc>
                <a:spcPct val="150000"/>
              </a:lnSpc>
            </a:pPr>
            <a:r>
              <a:rPr lang="en-US" altLang="zh-CN" sz="2000" dirty="0"/>
              <a:t>	</a:t>
            </a:r>
            <a:r>
              <a:rPr lang="en-US" altLang="zh-CN" sz="2000" dirty="0" err="1">
                <a:latin typeface="黑体" pitchFamily="49" charset="-122"/>
                <a:ea typeface="黑体" pitchFamily="49" charset="-122"/>
              </a:rPr>
              <a:t>ip</a:t>
            </a:r>
            <a:r>
              <a:rPr lang="en-US" altLang="zh-CN" sz="2000" dirty="0">
                <a:latin typeface="黑体" pitchFamily="49" charset="-122"/>
                <a:ea typeface="黑体" pitchFamily="49" charset="-122"/>
              </a:rPr>
              <a:t> access-list extended </a:t>
            </a:r>
            <a:r>
              <a:rPr lang="en-US" altLang="zh-CN" sz="2000" dirty="0" err="1">
                <a:latin typeface="黑体" pitchFamily="49" charset="-122"/>
                <a:ea typeface="黑体" pitchFamily="49" charset="-122"/>
              </a:rPr>
              <a:t>bindu</a:t>
            </a:r>
            <a:endParaRPr lang="en-US" altLang="zh-CN" sz="2000" dirty="0">
              <a:latin typeface="黑体" pitchFamily="49" charset="-122"/>
              <a:ea typeface="黑体" pitchFamily="49" charset="-122"/>
            </a:endParaRPr>
          </a:p>
          <a:p>
            <a:pPr>
              <a:lnSpc>
                <a:spcPct val="150000"/>
              </a:lnSpc>
            </a:pPr>
            <a:r>
              <a:rPr lang="en-US" altLang="zh-CN" sz="2000" dirty="0">
                <a:latin typeface="黑体" pitchFamily="49" charset="-122"/>
                <a:ea typeface="黑体" pitchFamily="49" charset="-122"/>
              </a:rPr>
              <a:t>	</a:t>
            </a:r>
            <a:r>
              <a:rPr lang="en-US" altLang="zh-CN" sz="2000" dirty="0" err="1">
                <a:latin typeface="黑体" pitchFamily="49" charset="-122"/>
                <a:ea typeface="黑体" pitchFamily="49" charset="-122"/>
              </a:rPr>
              <a:t>ip</a:t>
            </a:r>
            <a:r>
              <a:rPr lang="en-US" altLang="zh-CN" sz="2000" dirty="0">
                <a:latin typeface="黑体" pitchFamily="49" charset="-122"/>
                <a:ea typeface="黑体" pitchFamily="49" charset="-122"/>
              </a:rPr>
              <a:t> access-list extended deny-worm</a:t>
            </a:r>
          </a:p>
          <a:p>
            <a:pPr>
              <a:lnSpc>
                <a:spcPct val="150000"/>
              </a:lnSpc>
            </a:pPr>
            <a:r>
              <a:rPr lang="en-US" altLang="zh-CN" sz="2000" dirty="0">
                <a:latin typeface="黑体" pitchFamily="49" charset="-122"/>
                <a:ea typeface="黑体" pitchFamily="49" charset="-122"/>
              </a:rPr>
              <a:t>  	deny </a:t>
            </a:r>
            <a:r>
              <a:rPr lang="en-US" altLang="zh-CN" sz="2000" dirty="0" err="1">
                <a:latin typeface="黑体" pitchFamily="49" charset="-122"/>
                <a:ea typeface="黑体" pitchFamily="49" charset="-122"/>
              </a:rPr>
              <a:t>tcp</a:t>
            </a:r>
            <a:r>
              <a:rPr lang="en-US" altLang="zh-CN" sz="2000" dirty="0">
                <a:latin typeface="黑体" pitchFamily="49" charset="-122"/>
                <a:ea typeface="黑体" pitchFamily="49" charset="-122"/>
              </a:rPr>
              <a:t> any  </a:t>
            </a:r>
            <a:r>
              <a:rPr lang="en-US" altLang="zh-CN" sz="2000" dirty="0" err="1">
                <a:latin typeface="黑体" pitchFamily="49" charset="-122"/>
                <a:ea typeface="黑体" pitchFamily="49" charset="-122"/>
              </a:rPr>
              <a:t>any</a:t>
            </a:r>
            <a:r>
              <a:rPr lang="en-US" altLang="zh-CN" sz="2000" dirty="0">
                <a:latin typeface="黑体" pitchFamily="49" charset="-122"/>
                <a:ea typeface="黑体" pitchFamily="49" charset="-122"/>
              </a:rPr>
              <a:t> </a:t>
            </a:r>
            <a:r>
              <a:rPr lang="en-US" altLang="zh-CN" sz="2000" dirty="0" err="1">
                <a:latin typeface="黑体" pitchFamily="49" charset="-122"/>
                <a:ea typeface="黑体" pitchFamily="49" charset="-122"/>
              </a:rPr>
              <a:t>eq</a:t>
            </a:r>
            <a:r>
              <a:rPr lang="en-US" altLang="zh-CN" sz="2000" dirty="0">
                <a:latin typeface="黑体" pitchFamily="49" charset="-122"/>
                <a:ea typeface="黑体" pitchFamily="49" charset="-122"/>
              </a:rPr>
              <a:t> 27665</a:t>
            </a:r>
          </a:p>
          <a:p>
            <a:pPr>
              <a:lnSpc>
                <a:spcPct val="150000"/>
              </a:lnSpc>
            </a:pPr>
            <a:r>
              <a:rPr lang="en-US" altLang="zh-CN" sz="2000" dirty="0">
                <a:latin typeface="黑体" pitchFamily="49" charset="-122"/>
                <a:ea typeface="黑体" pitchFamily="49" charset="-122"/>
              </a:rPr>
              <a:t>  	deny </a:t>
            </a:r>
            <a:r>
              <a:rPr lang="en-US" altLang="zh-CN" sz="2000" dirty="0" err="1">
                <a:latin typeface="黑体" pitchFamily="49" charset="-122"/>
                <a:ea typeface="黑体" pitchFamily="49" charset="-122"/>
              </a:rPr>
              <a:t>tcp</a:t>
            </a:r>
            <a:r>
              <a:rPr lang="en-US" altLang="zh-CN" sz="2000" dirty="0">
                <a:latin typeface="黑体" pitchFamily="49" charset="-122"/>
                <a:ea typeface="黑体" pitchFamily="49" charset="-122"/>
              </a:rPr>
              <a:t> any  </a:t>
            </a:r>
            <a:r>
              <a:rPr lang="en-US" altLang="zh-CN" sz="2000" dirty="0" err="1">
                <a:latin typeface="黑体" pitchFamily="49" charset="-122"/>
                <a:ea typeface="黑体" pitchFamily="49" charset="-122"/>
              </a:rPr>
              <a:t>any</a:t>
            </a:r>
            <a:r>
              <a:rPr lang="en-US" altLang="zh-CN" sz="2000" dirty="0">
                <a:latin typeface="黑体" pitchFamily="49" charset="-122"/>
                <a:ea typeface="黑体" pitchFamily="49" charset="-122"/>
              </a:rPr>
              <a:t> </a:t>
            </a:r>
            <a:r>
              <a:rPr lang="en-US" altLang="zh-CN" sz="2000" dirty="0" err="1">
                <a:latin typeface="黑体" pitchFamily="49" charset="-122"/>
                <a:ea typeface="黑体" pitchFamily="49" charset="-122"/>
              </a:rPr>
              <a:t>eq</a:t>
            </a:r>
            <a:r>
              <a:rPr lang="en-US" altLang="zh-CN" sz="2000" dirty="0">
                <a:latin typeface="黑体" pitchFamily="49" charset="-122"/>
                <a:ea typeface="黑体" pitchFamily="49" charset="-122"/>
              </a:rPr>
              <a:t> 16660</a:t>
            </a:r>
          </a:p>
          <a:p>
            <a:pPr>
              <a:lnSpc>
                <a:spcPct val="150000"/>
              </a:lnSpc>
            </a:pPr>
            <a:r>
              <a:rPr lang="en-US" altLang="zh-CN" sz="2000" dirty="0">
                <a:latin typeface="黑体" pitchFamily="49" charset="-122"/>
                <a:ea typeface="黑体" pitchFamily="49" charset="-122"/>
              </a:rPr>
              <a:t>  	deny </a:t>
            </a:r>
            <a:r>
              <a:rPr lang="en-US" altLang="zh-CN" sz="2000" dirty="0" err="1">
                <a:latin typeface="黑体" pitchFamily="49" charset="-122"/>
                <a:ea typeface="黑体" pitchFamily="49" charset="-122"/>
              </a:rPr>
              <a:t>tcp</a:t>
            </a:r>
            <a:r>
              <a:rPr lang="en-US" altLang="zh-CN" sz="2000" dirty="0">
                <a:latin typeface="黑体" pitchFamily="49" charset="-122"/>
                <a:ea typeface="黑体" pitchFamily="49" charset="-122"/>
              </a:rPr>
              <a:t> any  </a:t>
            </a:r>
            <a:r>
              <a:rPr lang="en-US" altLang="zh-CN" sz="2000" dirty="0" err="1">
                <a:latin typeface="黑体" pitchFamily="49" charset="-122"/>
                <a:ea typeface="黑体" pitchFamily="49" charset="-122"/>
              </a:rPr>
              <a:t>any</a:t>
            </a:r>
            <a:r>
              <a:rPr lang="en-US" altLang="zh-CN" sz="2000" dirty="0">
                <a:latin typeface="黑体" pitchFamily="49" charset="-122"/>
                <a:ea typeface="黑体" pitchFamily="49" charset="-122"/>
              </a:rPr>
              <a:t> </a:t>
            </a:r>
            <a:r>
              <a:rPr lang="en-US" altLang="zh-CN" sz="2000" dirty="0" err="1">
                <a:latin typeface="黑体" pitchFamily="49" charset="-122"/>
                <a:ea typeface="黑体" pitchFamily="49" charset="-122"/>
              </a:rPr>
              <a:t>eq</a:t>
            </a:r>
            <a:r>
              <a:rPr lang="en-US" altLang="zh-CN" sz="2000" dirty="0">
                <a:latin typeface="黑体" pitchFamily="49" charset="-122"/>
                <a:ea typeface="黑体" pitchFamily="49" charset="-122"/>
              </a:rPr>
              <a:t> 65000</a:t>
            </a:r>
          </a:p>
          <a:p>
            <a:pPr>
              <a:lnSpc>
                <a:spcPct val="150000"/>
              </a:lnSpc>
            </a:pPr>
            <a:r>
              <a:rPr lang="en-US" altLang="zh-CN" sz="2000" dirty="0">
                <a:latin typeface="黑体" pitchFamily="49" charset="-122"/>
                <a:ea typeface="黑体" pitchFamily="49" charset="-122"/>
              </a:rPr>
              <a:t>  	deny </a:t>
            </a:r>
            <a:r>
              <a:rPr lang="en-US" altLang="zh-CN" sz="2000" dirty="0" err="1">
                <a:latin typeface="黑体" pitchFamily="49" charset="-122"/>
                <a:ea typeface="黑体" pitchFamily="49" charset="-122"/>
              </a:rPr>
              <a:t>tcp</a:t>
            </a:r>
            <a:r>
              <a:rPr lang="en-US" altLang="zh-CN" sz="2000" dirty="0">
                <a:latin typeface="黑体" pitchFamily="49" charset="-122"/>
                <a:ea typeface="黑体" pitchFamily="49" charset="-122"/>
              </a:rPr>
              <a:t> any  </a:t>
            </a:r>
            <a:r>
              <a:rPr lang="en-US" altLang="zh-CN" sz="2000" dirty="0" err="1">
                <a:latin typeface="黑体" pitchFamily="49" charset="-122"/>
                <a:ea typeface="黑体" pitchFamily="49" charset="-122"/>
              </a:rPr>
              <a:t>any</a:t>
            </a:r>
            <a:r>
              <a:rPr lang="en-US" altLang="zh-CN" sz="2000" dirty="0">
                <a:latin typeface="黑体" pitchFamily="49" charset="-122"/>
                <a:ea typeface="黑体" pitchFamily="49" charset="-122"/>
              </a:rPr>
              <a:t> </a:t>
            </a:r>
            <a:r>
              <a:rPr lang="en-US" altLang="zh-CN" sz="2000" dirty="0" err="1">
                <a:latin typeface="黑体" pitchFamily="49" charset="-122"/>
                <a:ea typeface="黑体" pitchFamily="49" charset="-122"/>
              </a:rPr>
              <a:t>eq</a:t>
            </a:r>
            <a:r>
              <a:rPr lang="en-US" altLang="zh-CN" sz="2000" dirty="0">
                <a:latin typeface="黑体" pitchFamily="49" charset="-122"/>
                <a:ea typeface="黑体" pitchFamily="49" charset="-122"/>
              </a:rPr>
              <a:t> 33270</a:t>
            </a:r>
          </a:p>
          <a:p>
            <a:pPr>
              <a:lnSpc>
                <a:spcPct val="150000"/>
              </a:lnSpc>
            </a:pPr>
            <a:r>
              <a:rPr lang="en-US" altLang="zh-CN" sz="2000" dirty="0">
                <a:latin typeface="黑体" pitchFamily="49" charset="-122"/>
                <a:ea typeface="黑体" pitchFamily="49" charset="-122"/>
              </a:rPr>
              <a:t>  	deny </a:t>
            </a:r>
            <a:r>
              <a:rPr lang="en-US" altLang="zh-CN" sz="2000" dirty="0" err="1">
                <a:latin typeface="黑体" pitchFamily="49" charset="-122"/>
                <a:ea typeface="黑体" pitchFamily="49" charset="-122"/>
              </a:rPr>
              <a:t>tcp</a:t>
            </a:r>
            <a:r>
              <a:rPr lang="en-US" altLang="zh-CN" sz="2000" dirty="0">
                <a:latin typeface="黑体" pitchFamily="49" charset="-122"/>
                <a:ea typeface="黑体" pitchFamily="49" charset="-122"/>
              </a:rPr>
              <a:t> any  </a:t>
            </a:r>
            <a:r>
              <a:rPr lang="en-US" altLang="zh-CN" sz="2000" dirty="0" err="1">
                <a:latin typeface="黑体" pitchFamily="49" charset="-122"/>
                <a:ea typeface="黑体" pitchFamily="49" charset="-122"/>
              </a:rPr>
              <a:t>any</a:t>
            </a:r>
            <a:r>
              <a:rPr lang="en-US" altLang="zh-CN" sz="2000" dirty="0">
                <a:latin typeface="黑体" pitchFamily="49" charset="-122"/>
                <a:ea typeface="黑体" pitchFamily="49" charset="-122"/>
              </a:rPr>
              <a:t> </a:t>
            </a:r>
            <a:r>
              <a:rPr lang="en-US" altLang="zh-CN" sz="2000" dirty="0" err="1">
                <a:latin typeface="黑体" pitchFamily="49" charset="-122"/>
                <a:ea typeface="黑体" pitchFamily="49" charset="-122"/>
              </a:rPr>
              <a:t>eq</a:t>
            </a:r>
            <a:r>
              <a:rPr lang="en-US" altLang="zh-CN" sz="2000" dirty="0">
                <a:latin typeface="黑体" pitchFamily="49" charset="-122"/>
                <a:ea typeface="黑体" pitchFamily="49" charset="-122"/>
              </a:rPr>
              <a:t> 39168</a:t>
            </a:r>
          </a:p>
          <a:p>
            <a:pPr>
              <a:lnSpc>
                <a:spcPct val="150000"/>
              </a:lnSpc>
            </a:pPr>
            <a:r>
              <a:rPr lang="en-US" altLang="zh-CN" sz="2000" dirty="0">
                <a:latin typeface="黑体" pitchFamily="49" charset="-122"/>
                <a:ea typeface="黑体" pitchFamily="49" charset="-122"/>
              </a:rPr>
              <a:t>  	</a:t>
            </a:r>
            <a:r>
              <a:rPr lang="en-US" altLang="zh-CN" sz="2000" dirty="0">
                <a:latin typeface="Times New Roman"/>
                <a:ea typeface="黑体" pitchFamily="49" charset="-122"/>
              </a:rPr>
              <a:t>………</a:t>
            </a:r>
            <a:r>
              <a:rPr lang="en-US" altLang="zh-CN" sz="2000" dirty="0">
                <a:latin typeface="黑体" pitchFamily="49" charset="-122"/>
                <a:ea typeface="黑体" pitchFamily="49" charset="-122"/>
              </a:rPr>
              <a:t>.</a:t>
            </a:r>
            <a:endParaRPr lang="zh-CN" altLang="en-US" sz="2000" dirty="0">
              <a:latin typeface="黑体" pitchFamily="49" charset="-122"/>
              <a:ea typeface="黑体" pitchFamily="49" charset="-122"/>
            </a:endParaRPr>
          </a:p>
        </p:txBody>
      </p:sp>
    </p:spTree>
    <p:extLst>
      <p:ext uri="{BB962C8B-B14F-4D97-AF65-F5344CB8AC3E}">
        <p14:creationId xmlns:p14="http://schemas.microsoft.com/office/powerpoint/2010/main" val="311899716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9" name="Text Box 3"/>
          <p:cNvSpPr txBox="1">
            <a:spLocks noChangeArrowheads="1"/>
          </p:cNvSpPr>
          <p:nvPr/>
        </p:nvSpPr>
        <p:spPr bwMode="auto">
          <a:xfrm>
            <a:off x="899592" y="1412776"/>
            <a:ext cx="7489428"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50000"/>
              </a:lnSpc>
            </a:pPr>
            <a:r>
              <a:rPr lang="en-US" altLang="zh-CN" sz="2400" dirty="0">
                <a:latin typeface="黑体" pitchFamily="49" charset="-122"/>
                <a:ea typeface="黑体" pitchFamily="49" charset="-122"/>
              </a:rPr>
              <a:t>2</a:t>
            </a:r>
            <a:r>
              <a:rPr lang="zh-CN" altLang="en-US" sz="2400" dirty="0">
                <a:latin typeface="黑体" pitchFamily="49" charset="-122"/>
                <a:ea typeface="黑体" pitchFamily="49" charset="-122"/>
              </a:rPr>
              <a:t>、</a:t>
            </a:r>
            <a:r>
              <a:rPr lang="en-US" altLang="zh-CN" sz="2400" dirty="0">
                <a:latin typeface="黑体" pitchFamily="49" charset="-122"/>
                <a:ea typeface="黑体" pitchFamily="49" charset="-122"/>
              </a:rPr>
              <a:t>ARP</a:t>
            </a:r>
            <a:r>
              <a:rPr lang="zh-CN" altLang="en-US" sz="2400" dirty="0">
                <a:latin typeface="黑体" pitchFamily="49" charset="-122"/>
                <a:ea typeface="黑体" pitchFamily="49" charset="-122"/>
              </a:rPr>
              <a:t>病毒的防护（认证体系）</a:t>
            </a:r>
          </a:p>
          <a:p>
            <a:pPr>
              <a:lnSpc>
                <a:spcPct val="150000"/>
              </a:lnSpc>
            </a:pPr>
            <a:r>
              <a:rPr lang="zh-CN" altLang="en-US" sz="2400" dirty="0">
                <a:latin typeface="黑体" pitchFamily="49" charset="-122"/>
                <a:ea typeface="黑体" pitchFamily="49" charset="-122"/>
              </a:rPr>
              <a:t>原理：通过在二层交换机上设计认证体系，可有效的通过硬件文件防</a:t>
            </a:r>
            <a:r>
              <a:rPr lang="en-US" altLang="zh-CN" sz="2400" dirty="0">
                <a:latin typeface="黑体" pitchFamily="49" charset="-122"/>
                <a:ea typeface="黑体" pitchFamily="49" charset="-122"/>
              </a:rPr>
              <a:t>ARP</a:t>
            </a:r>
            <a:r>
              <a:rPr lang="zh-CN" altLang="en-US" sz="2400" dirty="0">
                <a:latin typeface="黑体" pitchFamily="49" charset="-122"/>
                <a:ea typeface="黑体" pitchFamily="49" charset="-122"/>
              </a:rPr>
              <a:t>病毒，现在主流的二层设备都具备此功能</a:t>
            </a:r>
            <a:r>
              <a:rPr lang="zh-CN" altLang="en-US" sz="2400" dirty="0" smtClean="0">
                <a:latin typeface="黑体" pitchFamily="49" charset="-122"/>
                <a:ea typeface="黑体" pitchFamily="49" charset="-122"/>
              </a:rPr>
              <a:t>；</a:t>
            </a:r>
            <a:endParaRPr lang="zh-CN" altLang="en-US" sz="2400" dirty="0">
              <a:latin typeface="黑体" pitchFamily="49" charset="-122"/>
              <a:ea typeface="黑体" pitchFamily="49" charset="-122"/>
            </a:endParaRPr>
          </a:p>
        </p:txBody>
      </p:sp>
    </p:spTree>
    <p:extLst>
      <p:ext uri="{BB962C8B-B14F-4D97-AF65-F5344CB8AC3E}">
        <p14:creationId xmlns:p14="http://schemas.microsoft.com/office/powerpoint/2010/main" val="355717955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3" name="Text Box 3"/>
          <p:cNvSpPr txBox="1">
            <a:spLocks noChangeArrowheads="1"/>
          </p:cNvSpPr>
          <p:nvPr/>
        </p:nvSpPr>
        <p:spPr bwMode="auto">
          <a:xfrm>
            <a:off x="1116012" y="260648"/>
            <a:ext cx="7221537" cy="6265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30000"/>
              </a:lnSpc>
            </a:pPr>
            <a:r>
              <a:rPr lang="en-US" altLang="zh-CN" sz="2400" dirty="0">
                <a:latin typeface="黑体" pitchFamily="49" charset="-122"/>
                <a:ea typeface="黑体" pitchFamily="49" charset="-122"/>
              </a:rPr>
              <a:t>2</a:t>
            </a:r>
            <a:r>
              <a:rPr lang="zh-CN" altLang="en-US" sz="2400" dirty="0">
                <a:latin typeface="黑体" pitchFamily="49" charset="-122"/>
                <a:ea typeface="黑体" pitchFamily="49" charset="-122"/>
              </a:rPr>
              <a:t>、</a:t>
            </a:r>
            <a:r>
              <a:rPr lang="en-US" altLang="zh-CN" sz="2400" dirty="0">
                <a:latin typeface="黑体" pitchFamily="49" charset="-122"/>
                <a:ea typeface="黑体" pitchFamily="49" charset="-122"/>
              </a:rPr>
              <a:t>ARP</a:t>
            </a:r>
            <a:r>
              <a:rPr lang="zh-CN" altLang="en-US" sz="2400" dirty="0">
                <a:latin typeface="黑体" pitchFamily="49" charset="-122"/>
                <a:ea typeface="黑体" pitchFamily="49" charset="-122"/>
              </a:rPr>
              <a:t>病毒的防护（认证体系）</a:t>
            </a:r>
          </a:p>
          <a:p>
            <a:pPr>
              <a:lnSpc>
                <a:spcPct val="130000"/>
              </a:lnSpc>
            </a:pPr>
            <a:r>
              <a:rPr lang="zh-CN" altLang="en-US" sz="2400" dirty="0">
                <a:latin typeface="黑体" pitchFamily="49" charset="-122"/>
                <a:ea typeface="黑体" pitchFamily="49" charset="-122"/>
              </a:rPr>
              <a:t>全局模式：</a:t>
            </a:r>
          </a:p>
          <a:p>
            <a:pPr>
              <a:lnSpc>
                <a:spcPct val="130000"/>
              </a:lnSpc>
            </a:pPr>
            <a:r>
              <a:rPr lang="en-US" altLang="zh-CN" sz="2400" dirty="0">
                <a:latin typeface="黑体" pitchFamily="49" charset="-122"/>
                <a:ea typeface="黑体" pitchFamily="49" charset="-122"/>
              </a:rPr>
              <a:t>	</a:t>
            </a:r>
            <a:r>
              <a:rPr lang="en-US" altLang="zh-CN" sz="2400" dirty="0">
                <a:solidFill>
                  <a:srgbClr val="FF0000"/>
                </a:solidFill>
                <a:latin typeface="黑体" pitchFamily="49" charset="-122"/>
                <a:ea typeface="黑体" pitchFamily="49" charset="-122"/>
              </a:rPr>
              <a:t>radius-server host 192.168.100.29</a:t>
            </a:r>
          </a:p>
          <a:p>
            <a:pPr>
              <a:lnSpc>
                <a:spcPct val="130000"/>
              </a:lnSpc>
            </a:pPr>
            <a:r>
              <a:rPr lang="en-US" altLang="zh-CN" sz="2400" dirty="0">
                <a:latin typeface="黑体" pitchFamily="49" charset="-122"/>
                <a:ea typeface="黑体" pitchFamily="49" charset="-122"/>
              </a:rPr>
              <a:t>	</a:t>
            </a:r>
            <a:r>
              <a:rPr lang="en-US" altLang="zh-CN" sz="2400" dirty="0" err="1">
                <a:latin typeface="黑体" pitchFamily="49" charset="-122"/>
                <a:ea typeface="黑体" pitchFamily="49" charset="-122"/>
              </a:rPr>
              <a:t>aaa</a:t>
            </a:r>
            <a:r>
              <a:rPr lang="en-US" altLang="zh-CN" sz="2400" dirty="0">
                <a:latin typeface="黑体" pitchFamily="49" charset="-122"/>
                <a:ea typeface="黑体" pitchFamily="49" charset="-122"/>
              </a:rPr>
              <a:t> authentication </a:t>
            </a:r>
            <a:r>
              <a:rPr lang="en-US" altLang="zh-CN" sz="2400" dirty="0">
                <a:solidFill>
                  <a:srgbClr val="FF0000"/>
                </a:solidFill>
                <a:latin typeface="黑体" pitchFamily="49" charset="-122"/>
                <a:ea typeface="黑体" pitchFamily="49" charset="-122"/>
              </a:rPr>
              <a:t>dot1x</a:t>
            </a:r>
          </a:p>
          <a:p>
            <a:pPr>
              <a:lnSpc>
                <a:spcPct val="130000"/>
              </a:lnSpc>
            </a:pPr>
            <a:r>
              <a:rPr lang="en-US" altLang="zh-CN" sz="2400" dirty="0">
                <a:latin typeface="黑体" pitchFamily="49" charset="-122"/>
                <a:ea typeface="黑体" pitchFamily="49" charset="-122"/>
              </a:rPr>
              <a:t>	</a:t>
            </a:r>
            <a:r>
              <a:rPr lang="en-US" altLang="zh-CN" sz="2400" dirty="0" err="1">
                <a:latin typeface="黑体" pitchFamily="49" charset="-122"/>
                <a:ea typeface="黑体" pitchFamily="49" charset="-122"/>
              </a:rPr>
              <a:t>aaa</a:t>
            </a:r>
            <a:r>
              <a:rPr lang="en-US" altLang="zh-CN" sz="2400" dirty="0">
                <a:latin typeface="黑体" pitchFamily="49" charset="-122"/>
                <a:ea typeface="黑体" pitchFamily="49" charset="-122"/>
              </a:rPr>
              <a:t> accounting server 192.168.100.29</a:t>
            </a:r>
          </a:p>
          <a:p>
            <a:pPr>
              <a:lnSpc>
                <a:spcPct val="130000"/>
              </a:lnSpc>
            </a:pPr>
            <a:r>
              <a:rPr lang="en-US" altLang="zh-CN" sz="2400" dirty="0">
                <a:latin typeface="黑体" pitchFamily="49" charset="-122"/>
                <a:ea typeface="黑体" pitchFamily="49" charset="-122"/>
              </a:rPr>
              <a:t>	</a:t>
            </a:r>
            <a:r>
              <a:rPr lang="en-US" altLang="zh-CN" sz="2400" dirty="0" err="1">
                <a:latin typeface="黑体" pitchFamily="49" charset="-122"/>
                <a:ea typeface="黑体" pitchFamily="49" charset="-122"/>
              </a:rPr>
              <a:t>aaa</a:t>
            </a:r>
            <a:r>
              <a:rPr lang="en-US" altLang="zh-CN" sz="2400" dirty="0">
                <a:latin typeface="黑体" pitchFamily="49" charset="-122"/>
                <a:ea typeface="黑体" pitchFamily="49" charset="-122"/>
              </a:rPr>
              <a:t> accounting</a:t>
            </a:r>
            <a:endParaRPr lang="zh-CN" altLang="en-US" sz="2400" dirty="0">
              <a:latin typeface="黑体" pitchFamily="49" charset="-122"/>
              <a:ea typeface="黑体" pitchFamily="49" charset="-122"/>
            </a:endParaRPr>
          </a:p>
          <a:p>
            <a:pPr>
              <a:lnSpc>
                <a:spcPct val="130000"/>
              </a:lnSpc>
            </a:pPr>
            <a:r>
              <a:rPr lang="zh-CN" altLang="en-US" sz="2400" dirty="0">
                <a:latin typeface="黑体" pitchFamily="49" charset="-122"/>
                <a:ea typeface="黑体" pitchFamily="49" charset="-122"/>
              </a:rPr>
              <a:t>用户模式：</a:t>
            </a:r>
          </a:p>
          <a:p>
            <a:pPr>
              <a:lnSpc>
                <a:spcPct val="130000"/>
              </a:lnSpc>
            </a:pPr>
            <a:r>
              <a:rPr lang="en-US" altLang="zh-CN" sz="2400" dirty="0">
                <a:latin typeface="黑体" pitchFamily="49" charset="-122"/>
                <a:ea typeface="黑体" pitchFamily="49" charset="-122"/>
              </a:rPr>
              <a:t>	interface </a:t>
            </a:r>
            <a:r>
              <a:rPr lang="en-US" altLang="zh-CN" sz="2400" dirty="0" err="1">
                <a:latin typeface="黑体" pitchFamily="49" charset="-122"/>
                <a:ea typeface="黑体" pitchFamily="49" charset="-122"/>
              </a:rPr>
              <a:t>fastEthernet</a:t>
            </a:r>
            <a:r>
              <a:rPr lang="en-US" altLang="zh-CN" sz="2400" dirty="0">
                <a:latin typeface="黑体" pitchFamily="49" charset="-122"/>
                <a:ea typeface="黑体" pitchFamily="49" charset="-122"/>
              </a:rPr>
              <a:t> 0/2</a:t>
            </a:r>
          </a:p>
          <a:p>
            <a:pPr>
              <a:lnSpc>
                <a:spcPct val="130000"/>
              </a:lnSpc>
            </a:pPr>
            <a:r>
              <a:rPr lang="en-US" altLang="zh-CN" sz="2400" dirty="0">
                <a:latin typeface="黑体" pitchFamily="49" charset="-122"/>
                <a:ea typeface="黑体" pitchFamily="49" charset="-122"/>
              </a:rPr>
              <a:t> 	 Anti-ARP-Spoofing </a:t>
            </a:r>
            <a:r>
              <a:rPr lang="en-US" altLang="zh-CN" sz="2400" dirty="0" err="1">
                <a:latin typeface="黑体" pitchFamily="49" charset="-122"/>
                <a:ea typeface="黑体" pitchFamily="49" charset="-122"/>
              </a:rPr>
              <a:t>ip</a:t>
            </a:r>
            <a:r>
              <a:rPr lang="en-US" altLang="zh-CN" sz="2400" dirty="0">
                <a:latin typeface="黑体" pitchFamily="49" charset="-122"/>
                <a:ea typeface="黑体" pitchFamily="49" charset="-122"/>
              </a:rPr>
              <a:t> 192.168.30.254</a:t>
            </a:r>
          </a:p>
          <a:p>
            <a:pPr>
              <a:lnSpc>
                <a:spcPct val="130000"/>
              </a:lnSpc>
            </a:pPr>
            <a:r>
              <a:rPr lang="en-US" altLang="zh-CN" sz="2400" dirty="0">
                <a:latin typeface="黑体" pitchFamily="49" charset="-122"/>
                <a:ea typeface="黑体" pitchFamily="49" charset="-122"/>
              </a:rPr>
              <a:t> 	 </a:t>
            </a:r>
            <a:r>
              <a:rPr lang="en-US" altLang="zh-CN" sz="2400" dirty="0" err="1">
                <a:latin typeface="黑体" pitchFamily="49" charset="-122"/>
                <a:ea typeface="黑体" pitchFamily="49" charset="-122"/>
              </a:rPr>
              <a:t>switchport</a:t>
            </a:r>
            <a:r>
              <a:rPr lang="en-US" altLang="zh-CN" sz="2400" dirty="0">
                <a:latin typeface="黑体" pitchFamily="49" charset="-122"/>
                <a:ea typeface="黑体" pitchFamily="49" charset="-122"/>
              </a:rPr>
              <a:t> access </a:t>
            </a:r>
            <a:r>
              <a:rPr lang="en-US" altLang="zh-CN" sz="2400" dirty="0" err="1">
                <a:latin typeface="黑体" pitchFamily="49" charset="-122"/>
                <a:ea typeface="黑体" pitchFamily="49" charset="-122"/>
              </a:rPr>
              <a:t>vlan</a:t>
            </a:r>
            <a:r>
              <a:rPr lang="en-US" altLang="zh-CN" sz="2400" dirty="0">
                <a:latin typeface="黑体" pitchFamily="49" charset="-122"/>
                <a:ea typeface="黑体" pitchFamily="49" charset="-122"/>
              </a:rPr>
              <a:t> 30</a:t>
            </a:r>
          </a:p>
          <a:p>
            <a:pPr>
              <a:lnSpc>
                <a:spcPct val="130000"/>
              </a:lnSpc>
            </a:pPr>
            <a:r>
              <a:rPr lang="en-US" altLang="zh-CN" sz="2400" dirty="0">
                <a:latin typeface="黑体" pitchFamily="49" charset="-122"/>
                <a:ea typeface="黑体" pitchFamily="49" charset="-122"/>
              </a:rPr>
              <a:t> 	 spanning-tree </a:t>
            </a:r>
            <a:r>
              <a:rPr lang="en-US" altLang="zh-CN" sz="2400" dirty="0" err="1">
                <a:latin typeface="黑体" pitchFamily="49" charset="-122"/>
                <a:ea typeface="黑体" pitchFamily="49" charset="-122"/>
              </a:rPr>
              <a:t>portfast</a:t>
            </a:r>
            <a:endParaRPr lang="en-US" altLang="zh-CN" sz="2400" dirty="0">
              <a:latin typeface="黑体" pitchFamily="49" charset="-122"/>
              <a:ea typeface="黑体" pitchFamily="49" charset="-122"/>
            </a:endParaRPr>
          </a:p>
          <a:p>
            <a:pPr>
              <a:lnSpc>
                <a:spcPct val="130000"/>
              </a:lnSpc>
            </a:pPr>
            <a:r>
              <a:rPr lang="en-US" altLang="zh-CN" sz="2400" dirty="0">
                <a:latin typeface="黑体" pitchFamily="49" charset="-122"/>
                <a:ea typeface="黑体" pitchFamily="49" charset="-122"/>
              </a:rPr>
              <a:t> 	 spanning-tree </a:t>
            </a:r>
            <a:r>
              <a:rPr lang="en-US" altLang="zh-CN" sz="2400" dirty="0" err="1">
                <a:latin typeface="黑体" pitchFamily="49" charset="-122"/>
                <a:ea typeface="黑体" pitchFamily="49" charset="-122"/>
              </a:rPr>
              <a:t>bpduguard</a:t>
            </a:r>
            <a:r>
              <a:rPr lang="en-US" altLang="zh-CN" sz="2400" dirty="0">
                <a:latin typeface="黑体" pitchFamily="49" charset="-122"/>
                <a:ea typeface="黑体" pitchFamily="49" charset="-122"/>
              </a:rPr>
              <a:t> enabled</a:t>
            </a:r>
          </a:p>
          <a:p>
            <a:pPr>
              <a:lnSpc>
                <a:spcPct val="130000"/>
              </a:lnSpc>
            </a:pPr>
            <a:r>
              <a:rPr lang="en-US" altLang="zh-CN" sz="2400" dirty="0">
                <a:latin typeface="黑体" pitchFamily="49" charset="-122"/>
                <a:ea typeface="黑体" pitchFamily="49" charset="-122"/>
              </a:rPr>
              <a:t> 	 </a:t>
            </a:r>
            <a:r>
              <a:rPr lang="en-US" altLang="zh-CN" sz="2400" dirty="0">
                <a:solidFill>
                  <a:srgbClr val="FF0000"/>
                </a:solidFill>
                <a:latin typeface="黑体" pitchFamily="49" charset="-122"/>
                <a:ea typeface="黑体" pitchFamily="49" charset="-122"/>
              </a:rPr>
              <a:t>dot1x port-control auto</a:t>
            </a:r>
            <a:endParaRPr lang="zh-CN" altLang="en-US" sz="2400" dirty="0">
              <a:solidFill>
                <a:srgbClr val="FF0000"/>
              </a:solidFill>
              <a:latin typeface="黑体" pitchFamily="49" charset="-122"/>
              <a:ea typeface="黑体" pitchFamily="49" charset="-122"/>
            </a:endParaRPr>
          </a:p>
        </p:txBody>
      </p:sp>
    </p:spTree>
    <p:extLst>
      <p:ext uri="{BB962C8B-B14F-4D97-AF65-F5344CB8AC3E}">
        <p14:creationId xmlns:p14="http://schemas.microsoft.com/office/powerpoint/2010/main" val="355411065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9029" name="Picture 5"/>
          <p:cNvPicPr>
            <a:picLocks noChangeAspect="1" noChangeArrowheads="1"/>
          </p:cNvPicPr>
          <p:nvPr/>
        </p:nvPicPr>
        <p:blipFill>
          <a:blip r:embed="rId2">
            <a:extLst>
              <a:ext uri="{28A0092B-C50C-407E-A947-70E740481C1C}">
                <a14:useLocalDpi xmlns:a14="http://schemas.microsoft.com/office/drawing/2010/main" val="0"/>
              </a:ext>
            </a:extLst>
          </a:blip>
          <a:srcRect t="16389"/>
          <a:stretch>
            <a:fillRect/>
          </a:stretch>
        </p:blipFill>
        <p:spPr bwMode="auto">
          <a:xfrm>
            <a:off x="827088" y="1557338"/>
            <a:ext cx="7620000" cy="4778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标题 1"/>
          <p:cNvSpPr>
            <a:spLocks/>
          </p:cNvSpPr>
          <p:nvPr/>
        </p:nvSpPr>
        <p:spPr bwMode="auto">
          <a:xfrm>
            <a:off x="827088" y="434975"/>
            <a:ext cx="6048375"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lnSpc>
                <a:spcPct val="90000"/>
              </a:lnSpc>
              <a:defRPr kumimoji="1" sz="3600">
                <a:solidFill>
                  <a:schemeClr val="tx2"/>
                </a:solidFill>
                <a:latin typeface="Arial" pitchFamily="34" charset="0"/>
                <a:ea typeface="黑体" pitchFamily="49" charset="-122"/>
              </a:defRPr>
            </a:lvl1pPr>
            <a:lvl2pPr eaLnBrk="0" hangingPunct="0">
              <a:lnSpc>
                <a:spcPct val="90000"/>
              </a:lnSpc>
              <a:defRPr kumimoji="1" sz="3600">
                <a:solidFill>
                  <a:schemeClr val="tx2"/>
                </a:solidFill>
                <a:latin typeface="Arial" pitchFamily="34" charset="0"/>
                <a:ea typeface="黑体" pitchFamily="49" charset="-122"/>
              </a:defRPr>
            </a:lvl2pPr>
            <a:lvl3pPr eaLnBrk="0" hangingPunct="0">
              <a:lnSpc>
                <a:spcPct val="90000"/>
              </a:lnSpc>
              <a:defRPr kumimoji="1" sz="3600">
                <a:solidFill>
                  <a:schemeClr val="tx2"/>
                </a:solidFill>
                <a:latin typeface="Arial" pitchFamily="34" charset="0"/>
                <a:ea typeface="黑体" pitchFamily="49" charset="-122"/>
              </a:defRPr>
            </a:lvl3pPr>
            <a:lvl4pPr eaLnBrk="0" hangingPunct="0">
              <a:lnSpc>
                <a:spcPct val="90000"/>
              </a:lnSpc>
              <a:defRPr kumimoji="1" sz="3600">
                <a:solidFill>
                  <a:schemeClr val="tx2"/>
                </a:solidFill>
                <a:latin typeface="Arial" pitchFamily="34" charset="0"/>
                <a:ea typeface="黑体" pitchFamily="49" charset="-122"/>
              </a:defRPr>
            </a:lvl4pPr>
            <a:lvl5pPr eaLnBrk="0" hangingPunct="0">
              <a:lnSpc>
                <a:spcPct val="90000"/>
              </a:lnSpc>
              <a:defRPr kumimoji="1" sz="3600">
                <a:solidFill>
                  <a:schemeClr val="tx2"/>
                </a:solidFill>
                <a:latin typeface="Arial" pitchFamily="34" charset="0"/>
                <a:ea typeface="黑体" pitchFamily="49" charset="-122"/>
              </a:defRPr>
            </a:lvl5pPr>
            <a:lvl6pPr marL="457200" eaLnBrk="0" fontAlgn="base" hangingPunct="0">
              <a:lnSpc>
                <a:spcPct val="90000"/>
              </a:lnSpc>
              <a:spcBef>
                <a:spcPct val="0"/>
              </a:spcBef>
              <a:spcAft>
                <a:spcPct val="0"/>
              </a:spcAft>
              <a:defRPr kumimoji="1" sz="3600">
                <a:solidFill>
                  <a:schemeClr val="tx2"/>
                </a:solidFill>
                <a:latin typeface="Arial" pitchFamily="34" charset="0"/>
                <a:ea typeface="黑体" pitchFamily="49" charset="-122"/>
              </a:defRPr>
            </a:lvl6pPr>
            <a:lvl7pPr marL="914400" eaLnBrk="0" fontAlgn="base" hangingPunct="0">
              <a:lnSpc>
                <a:spcPct val="90000"/>
              </a:lnSpc>
              <a:spcBef>
                <a:spcPct val="0"/>
              </a:spcBef>
              <a:spcAft>
                <a:spcPct val="0"/>
              </a:spcAft>
              <a:defRPr kumimoji="1" sz="3600">
                <a:solidFill>
                  <a:schemeClr val="tx2"/>
                </a:solidFill>
                <a:latin typeface="Arial" pitchFamily="34" charset="0"/>
                <a:ea typeface="黑体" pitchFamily="49" charset="-122"/>
              </a:defRPr>
            </a:lvl7pPr>
            <a:lvl8pPr marL="1371600" eaLnBrk="0" fontAlgn="base" hangingPunct="0">
              <a:lnSpc>
                <a:spcPct val="90000"/>
              </a:lnSpc>
              <a:spcBef>
                <a:spcPct val="0"/>
              </a:spcBef>
              <a:spcAft>
                <a:spcPct val="0"/>
              </a:spcAft>
              <a:defRPr kumimoji="1" sz="3600">
                <a:solidFill>
                  <a:schemeClr val="tx2"/>
                </a:solidFill>
                <a:latin typeface="Arial" pitchFamily="34" charset="0"/>
                <a:ea typeface="黑体" pitchFamily="49" charset="-122"/>
              </a:defRPr>
            </a:lvl8pPr>
            <a:lvl9pPr marL="1828800" eaLnBrk="0" fontAlgn="base" hangingPunct="0">
              <a:lnSpc>
                <a:spcPct val="90000"/>
              </a:lnSpc>
              <a:spcBef>
                <a:spcPct val="0"/>
              </a:spcBef>
              <a:spcAft>
                <a:spcPct val="0"/>
              </a:spcAft>
              <a:defRPr kumimoji="1" sz="3600">
                <a:solidFill>
                  <a:schemeClr val="tx2"/>
                </a:solidFill>
                <a:latin typeface="Arial" pitchFamily="34" charset="0"/>
                <a:ea typeface="黑体" pitchFamily="49" charset="-122"/>
              </a:defRPr>
            </a:lvl9pPr>
          </a:lstStyle>
          <a:p>
            <a:r>
              <a:rPr lang="zh-CN" altLang="en-US" sz="3200"/>
              <a:t>认证服务器配置管理</a:t>
            </a:r>
            <a:endParaRPr lang="zh-CN" altLang="en-US" sz="3200">
              <a:effectLst>
                <a:outerShdw blurRad="38100" dist="38100" dir="2700000" algn="tl">
                  <a:srgbClr val="C0C0C0"/>
                </a:outerShdw>
              </a:effectLst>
            </a:endParaRPr>
          </a:p>
        </p:txBody>
      </p:sp>
    </p:spTree>
    <p:extLst>
      <p:ext uri="{BB962C8B-B14F-4D97-AF65-F5344CB8AC3E}">
        <p14:creationId xmlns:p14="http://schemas.microsoft.com/office/powerpoint/2010/main" val="158929745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0052" name="Picture 4"/>
          <p:cNvPicPr>
            <a:picLocks noChangeAspect="1" noChangeArrowheads="1"/>
          </p:cNvPicPr>
          <p:nvPr/>
        </p:nvPicPr>
        <p:blipFill>
          <a:blip r:embed="rId2">
            <a:extLst>
              <a:ext uri="{28A0092B-C50C-407E-A947-70E740481C1C}">
                <a14:useLocalDpi xmlns:a14="http://schemas.microsoft.com/office/drawing/2010/main" val="0"/>
              </a:ext>
            </a:extLst>
          </a:blip>
          <a:srcRect t="14384" r="14238" b="11021"/>
          <a:stretch>
            <a:fillRect/>
          </a:stretch>
        </p:blipFill>
        <p:spPr bwMode="auto">
          <a:xfrm>
            <a:off x="539750" y="1557338"/>
            <a:ext cx="8462963" cy="48244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标题 1"/>
          <p:cNvSpPr>
            <a:spLocks/>
          </p:cNvSpPr>
          <p:nvPr/>
        </p:nvSpPr>
        <p:spPr bwMode="auto">
          <a:xfrm>
            <a:off x="827088" y="434975"/>
            <a:ext cx="6048375"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lnSpc>
                <a:spcPct val="90000"/>
              </a:lnSpc>
              <a:defRPr kumimoji="1" sz="3600">
                <a:solidFill>
                  <a:schemeClr val="tx2"/>
                </a:solidFill>
                <a:latin typeface="Arial" pitchFamily="34" charset="0"/>
                <a:ea typeface="黑体" pitchFamily="49" charset="-122"/>
              </a:defRPr>
            </a:lvl1pPr>
            <a:lvl2pPr eaLnBrk="0" hangingPunct="0">
              <a:lnSpc>
                <a:spcPct val="90000"/>
              </a:lnSpc>
              <a:defRPr kumimoji="1" sz="3600">
                <a:solidFill>
                  <a:schemeClr val="tx2"/>
                </a:solidFill>
                <a:latin typeface="Arial" pitchFamily="34" charset="0"/>
                <a:ea typeface="黑体" pitchFamily="49" charset="-122"/>
              </a:defRPr>
            </a:lvl2pPr>
            <a:lvl3pPr eaLnBrk="0" hangingPunct="0">
              <a:lnSpc>
                <a:spcPct val="90000"/>
              </a:lnSpc>
              <a:defRPr kumimoji="1" sz="3600">
                <a:solidFill>
                  <a:schemeClr val="tx2"/>
                </a:solidFill>
                <a:latin typeface="Arial" pitchFamily="34" charset="0"/>
                <a:ea typeface="黑体" pitchFamily="49" charset="-122"/>
              </a:defRPr>
            </a:lvl3pPr>
            <a:lvl4pPr eaLnBrk="0" hangingPunct="0">
              <a:lnSpc>
                <a:spcPct val="90000"/>
              </a:lnSpc>
              <a:defRPr kumimoji="1" sz="3600">
                <a:solidFill>
                  <a:schemeClr val="tx2"/>
                </a:solidFill>
                <a:latin typeface="Arial" pitchFamily="34" charset="0"/>
                <a:ea typeface="黑体" pitchFamily="49" charset="-122"/>
              </a:defRPr>
            </a:lvl4pPr>
            <a:lvl5pPr eaLnBrk="0" hangingPunct="0">
              <a:lnSpc>
                <a:spcPct val="90000"/>
              </a:lnSpc>
              <a:defRPr kumimoji="1" sz="3600">
                <a:solidFill>
                  <a:schemeClr val="tx2"/>
                </a:solidFill>
                <a:latin typeface="Arial" pitchFamily="34" charset="0"/>
                <a:ea typeface="黑体" pitchFamily="49" charset="-122"/>
              </a:defRPr>
            </a:lvl5pPr>
            <a:lvl6pPr marL="457200" eaLnBrk="0" fontAlgn="base" hangingPunct="0">
              <a:lnSpc>
                <a:spcPct val="90000"/>
              </a:lnSpc>
              <a:spcBef>
                <a:spcPct val="0"/>
              </a:spcBef>
              <a:spcAft>
                <a:spcPct val="0"/>
              </a:spcAft>
              <a:defRPr kumimoji="1" sz="3600">
                <a:solidFill>
                  <a:schemeClr val="tx2"/>
                </a:solidFill>
                <a:latin typeface="Arial" pitchFamily="34" charset="0"/>
                <a:ea typeface="黑体" pitchFamily="49" charset="-122"/>
              </a:defRPr>
            </a:lvl6pPr>
            <a:lvl7pPr marL="914400" eaLnBrk="0" fontAlgn="base" hangingPunct="0">
              <a:lnSpc>
                <a:spcPct val="90000"/>
              </a:lnSpc>
              <a:spcBef>
                <a:spcPct val="0"/>
              </a:spcBef>
              <a:spcAft>
                <a:spcPct val="0"/>
              </a:spcAft>
              <a:defRPr kumimoji="1" sz="3600">
                <a:solidFill>
                  <a:schemeClr val="tx2"/>
                </a:solidFill>
                <a:latin typeface="Arial" pitchFamily="34" charset="0"/>
                <a:ea typeface="黑体" pitchFamily="49" charset="-122"/>
              </a:defRPr>
            </a:lvl7pPr>
            <a:lvl8pPr marL="1371600" eaLnBrk="0" fontAlgn="base" hangingPunct="0">
              <a:lnSpc>
                <a:spcPct val="90000"/>
              </a:lnSpc>
              <a:spcBef>
                <a:spcPct val="0"/>
              </a:spcBef>
              <a:spcAft>
                <a:spcPct val="0"/>
              </a:spcAft>
              <a:defRPr kumimoji="1" sz="3600">
                <a:solidFill>
                  <a:schemeClr val="tx2"/>
                </a:solidFill>
                <a:latin typeface="Arial" pitchFamily="34" charset="0"/>
                <a:ea typeface="黑体" pitchFamily="49" charset="-122"/>
              </a:defRPr>
            </a:lvl8pPr>
            <a:lvl9pPr marL="1828800" eaLnBrk="0" fontAlgn="base" hangingPunct="0">
              <a:lnSpc>
                <a:spcPct val="90000"/>
              </a:lnSpc>
              <a:spcBef>
                <a:spcPct val="0"/>
              </a:spcBef>
              <a:spcAft>
                <a:spcPct val="0"/>
              </a:spcAft>
              <a:defRPr kumimoji="1" sz="3600">
                <a:solidFill>
                  <a:schemeClr val="tx2"/>
                </a:solidFill>
                <a:latin typeface="Arial" pitchFamily="34" charset="0"/>
                <a:ea typeface="黑体" pitchFamily="49" charset="-122"/>
              </a:defRPr>
            </a:lvl9pPr>
          </a:lstStyle>
          <a:p>
            <a:r>
              <a:rPr lang="zh-CN" altLang="en-US" sz="3200"/>
              <a:t>认证服务器用户管理</a:t>
            </a:r>
            <a:endParaRPr lang="zh-CN" altLang="en-US" sz="3200">
              <a:effectLst>
                <a:outerShdw blurRad="38100" dist="38100" dir="2700000" algn="tl">
                  <a:srgbClr val="C0C0C0"/>
                </a:outerShdw>
              </a:effectLst>
            </a:endParaRPr>
          </a:p>
        </p:txBody>
      </p:sp>
    </p:spTree>
    <p:extLst>
      <p:ext uri="{BB962C8B-B14F-4D97-AF65-F5344CB8AC3E}">
        <p14:creationId xmlns:p14="http://schemas.microsoft.com/office/powerpoint/2010/main" val="327121034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1076" name="Picture 4"/>
          <p:cNvPicPr>
            <a:picLocks noChangeAspect="1" noChangeArrowheads="1"/>
          </p:cNvPicPr>
          <p:nvPr/>
        </p:nvPicPr>
        <p:blipFill>
          <a:blip r:embed="rId2">
            <a:extLst>
              <a:ext uri="{28A0092B-C50C-407E-A947-70E740481C1C}">
                <a14:useLocalDpi xmlns:a14="http://schemas.microsoft.com/office/drawing/2010/main" val="0"/>
              </a:ext>
            </a:extLst>
          </a:blip>
          <a:srcRect t="14384" r="23375" b="14040"/>
          <a:stretch>
            <a:fillRect/>
          </a:stretch>
        </p:blipFill>
        <p:spPr bwMode="auto">
          <a:xfrm>
            <a:off x="971550" y="1628775"/>
            <a:ext cx="7561263" cy="4629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标题 1"/>
          <p:cNvSpPr>
            <a:spLocks/>
          </p:cNvSpPr>
          <p:nvPr/>
        </p:nvSpPr>
        <p:spPr bwMode="auto">
          <a:xfrm>
            <a:off x="827088" y="434975"/>
            <a:ext cx="6048375"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lnSpc>
                <a:spcPct val="90000"/>
              </a:lnSpc>
              <a:defRPr kumimoji="1" sz="3600">
                <a:solidFill>
                  <a:schemeClr val="tx2"/>
                </a:solidFill>
                <a:latin typeface="Arial" pitchFamily="34" charset="0"/>
                <a:ea typeface="黑体" pitchFamily="49" charset="-122"/>
              </a:defRPr>
            </a:lvl1pPr>
            <a:lvl2pPr eaLnBrk="0" hangingPunct="0">
              <a:lnSpc>
                <a:spcPct val="90000"/>
              </a:lnSpc>
              <a:defRPr kumimoji="1" sz="3600">
                <a:solidFill>
                  <a:schemeClr val="tx2"/>
                </a:solidFill>
                <a:latin typeface="Arial" pitchFamily="34" charset="0"/>
                <a:ea typeface="黑体" pitchFamily="49" charset="-122"/>
              </a:defRPr>
            </a:lvl2pPr>
            <a:lvl3pPr eaLnBrk="0" hangingPunct="0">
              <a:lnSpc>
                <a:spcPct val="90000"/>
              </a:lnSpc>
              <a:defRPr kumimoji="1" sz="3600">
                <a:solidFill>
                  <a:schemeClr val="tx2"/>
                </a:solidFill>
                <a:latin typeface="Arial" pitchFamily="34" charset="0"/>
                <a:ea typeface="黑体" pitchFamily="49" charset="-122"/>
              </a:defRPr>
            </a:lvl3pPr>
            <a:lvl4pPr eaLnBrk="0" hangingPunct="0">
              <a:lnSpc>
                <a:spcPct val="90000"/>
              </a:lnSpc>
              <a:defRPr kumimoji="1" sz="3600">
                <a:solidFill>
                  <a:schemeClr val="tx2"/>
                </a:solidFill>
                <a:latin typeface="Arial" pitchFamily="34" charset="0"/>
                <a:ea typeface="黑体" pitchFamily="49" charset="-122"/>
              </a:defRPr>
            </a:lvl4pPr>
            <a:lvl5pPr eaLnBrk="0" hangingPunct="0">
              <a:lnSpc>
                <a:spcPct val="90000"/>
              </a:lnSpc>
              <a:defRPr kumimoji="1" sz="3600">
                <a:solidFill>
                  <a:schemeClr val="tx2"/>
                </a:solidFill>
                <a:latin typeface="Arial" pitchFamily="34" charset="0"/>
                <a:ea typeface="黑体" pitchFamily="49" charset="-122"/>
              </a:defRPr>
            </a:lvl5pPr>
            <a:lvl6pPr marL="457200" eaLnBrk="0" fontAlgn="base" hangingPunct="0">
              <a:lnSpc>
                <a:spcPct val="90000"/>
              </a:lnSpc>
              <a:spcBef>
                <a:spcPct val="0"/>
              </a:spcBef>
              <a:spcAft>
                <a:spcPct val="0"/>
              </a:spcAft>
              <a:defRPr kumimoji="1" sz="3600">
                <a:solidFill>
                  <a:schemeClr val="tx2"/>
                </a:solidFill>
                <a:latin typeface="Arial" pitchFamily="34" charset="0"/>
                <a:ea typeface="黑体" pitchFamily="49" charset="-122"/>
              </a:defRPr>
            </a:lvl6pPr>
            <a:lvl7pPr marL="914400" eaLnBrk="0" fontAlgn="base" hangingPunct="0">
              <a:lnSpc>
                <a:spcPct val="90000"/>
              </a:lnSpc>
              <a:spcBef>
                <a:spcPct val="0"/>
              </a:spcBef>
              <a:spcAft>
                <a:spcPct val="0"/>
              </a:spcAft>
              <a:defRPr kumimoji="1" sz="3600">
                <a:solidFill>
                  <a:schemeClr val="tx2"/>
                </a:solidFill>
                <a:latin typeface="Arial" pitchFamily="34" charset="0"/>
                <a:ea typeface="黑体" pitchFamily="49" charset="-122"/>
              </a:defRPr>
            </a:lvl7pPr>
            <a:lvl8pPr marL="1371600" eaLnBrk="0" fontAlgn="base" hangingPunct="0">
              <a:lnSpc>
                <a:spcPct val="90000"/>
              </a:lnSpc>
              <a:spcBef>
                <a:spcPct val="0"/>
              </a:spcBef>
              <a:spcAft>
                <a:spcPct val="0"/>
              </a:spcAft>
              <a:defRPr kumimoji="1" sz="3600">
                <a:solidFill>
                  <a:schemeClr val="tx2"/>
                </a:solidFill>
                <a:latin typeface="Arial" pitchFamily="34" charset="0"/>
                <a:ea typeface="黑体" pitchFamily="49" charset="-122"/>
              </a:defRPr>
            </a:lvl8pPr>
            <a:lvl9pPr marL="1828800" eaLnBrk="0" fontAlgn="base" hangingPunct="0">
              <a:lnSpc>
                <a:spcPct val="90000"/>
              </a:lnSpc>
              <a:spcBef>
                <a:spcPct val="0"/>
              </a:spcBef>
              <a:spcAft>
                <a:spcPct val="0"/>
              </a:spcAft>
              <a:defRPr kumimoji="1" sz="3600">
                <a:solidFill>
                  <a:schemeClr val="tx2"/>
                </a:solidFill>
                <a:latin typeface="Arial" pitchFamily="34" charset="0"/>
                <a:ea typeface="黑体" pitchFamily="49" charset="-122"/>
              </a:defRPr>
            </a:lvl9pPr>
          </a:lstStyle>
          <a:p>
            <a:r>
              <a:rPr lang="zh-CN" altLang="en-US" sz="3200"/>
              <a:t>认证服务器用户管理</a:t>
            </a:r>
            <a:endParaRPr lang="zh-CN" altLang="en-US" sz="3200">
              <a:effectLst>
                <a:outerShdw blurRad="38100" dist="38100" dir="2700000" algn="tl">
                  <a:srgbClr val="C0C0C0"/>
                </a:outerShdw>
              </a:effectLst>
            </a:endParaRPr>
          </a:p>
        </p:txBody>
      </p:sp>
    </p:spTree>
    <p:extLst>
      <p:ext uri="{BB962C8B-B14F-4D97-AF65-F5344CB8AC3E}">
        <p14:creationId xmlns:p14="http://schemas.microsoft.com/office/powerpoint/2010/main" val="3294902892"/>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p:cNvSpPr>
          <p:nvPr/>
        </p:nvSpPr>
        <p:spPr bwMode="auto">
          <a:xfrm>
            <a:off x="683568" y="578768"/>
            <a:ext cx="6048375"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lnSpc>
                <a:spcPct val="90000"/>
              </a:lnSpc>
              <a:defRPr kumimoji="1" sz="3600">
                <a:solidFill>
                  <a:schemeClr val="tx2"/>
                </a:solidFill>
                <a:latin typeface="Arial" pitchFamily="34" charset="0"/>
                <a:ea typeface="黑体" pitchFamily="49" charset="-122"/>
              </a:defRPr>
            </a:lvl1pPr>
            <a:lvl2pPr eaLnBrk="0" hangingPunct="0">
              <a:lnSpc>
                <a:spcPct val="90000"/>
              </a:lnSpc>
              <a:defRPr kumimoji="1" sz="3600">
                <a:solidFill>
                  <a:schemeClr val="tx2"/>
                </a:solidFill>
                <a:latin typeface="Arial" pitchFamily="34" charset="0"/>
                <a:ea typeface="黑体" pitchFamily="49" charset="-122"/>
              </a:defRPr>
            </a:lvl2pPr>
            <a:lvl3pPr eaLnBrk="0" hangingPunct="0">
              <a:lnSpc>
                <a:spcPct val="90000"/>
              </a:lnSpc>
              <a:defRPr kumimoji="1" sz="3600">
                <a:solidFill>
                  <a:schemeClr val="tx2"/>
                </a:solidFill>
                <a:latin typeface="Arial" pitchFamily="34" charset="0"/>
                <a:ea typeface="黑体" pitchFamily="49" charset="-122"/>
              </a:defRPr>
            </a:lvl3pPr>
            <a:lvl4pPr eaLnBrk="0" hangingPunct="0">
              <a:lnSpc>
                <a:spcPct val="90000"/>
              </a:lnSpc>
              <a:defRPr kumimoji="1" sz="3600">
                <a:solidFill>
                  <a:schemeClr val="tx2"/>
                </a:solidFill>
                <a:latin typeface="Arial" pitchFamily="34" charset="0"/>
                <a:ea typeface="黑体" pitchFamily="49" charset="-122"/>
              </a:defRPr>
            </a:lvl4pPr>
            <a:lvl5pPr eaLnBrk="0" hangingPunct="0">
              <a:lnSpc>
                <a:spcPct val="90000"/>
              </a:lnSpc>
              <a:defRPr kumimoji="1" sz="3600">
                <a:solidFill>
                  <a:schemeClr val="tx2"/>
                </a:solidFill>
                <a:latin typeface="Arial" pitchFamily="34" charset="0"/>
                <a:ea typeface="黑体" pitchFamily="49" charset="-122"/>
              </a:defRPr>
            </a:lvl5pPr>
            <a:lvl6pPr marL="457200" eaLnBrk="0" fontAlgn="base" hangingPunct="0">
              <a:lnSpc>
                <a:spcPct val="90000"/>
              </a:lnSpc>
              <a:spcBef>
                <a:spcPct val="0"/>
              </a:spcBef>
              <a:spcAft>
                <a:spcPct val="0"/>
              </a:spcAft>
              <a:defRPr kumimoji="1" sz="3600">
                <a:solidFill>
                  <a:schemeClr val="tx2"/>
                </a:solidFill>
                <a:latin typeface="Arial" pitchFamily="34" charset="0"/>
                <a:ea typeface="黑体" pitchFamily="49" charset="-122"/>
              </a:defRPr>
            </a:lvl6pPr>
            <a:lvl7pPr marL="914400" eaLnBrk="0" fontAlgn="base" hangingPunct="0">
              <a:lnSpc>
                <a:spcPct val="90000"/>
              </a:lnSpc>
              <a:spcBef>
                <a:spcPct val="0"/>
              </a:spcBef>
              <a:spcAft>
                <a:spcPct val="0"/>
              </a:spcAft>
              <a:defRPr kumimoji="1" sz="3600">
                <a:solidFill>
                  <a:schemeClr val="tx2"/>
                </a:solidFill>
                <a:latin typeface="Arial" pitchFamily="34" charset="0"/>
                <a:ea typeface="黑体" pitchFamily="49" charset="-122"/>
              </a:defRPr>
            </a:lvl7pPr>
            <a:lvl8pPr marL="1371600" eaLnBrk="0" fontAlgn="base" hangingPunct="0">
              <a:lnSpc>
                <a:spcPct val="90000"/>
              </a:lnSpc>
              <a:spcBef>
                <a:spcPct val="0"/>
              </a:spcBef>
              <a:spcAft>
                <a:spcPct val="0"/>
              </a:spcAft>
              <a:defRPr kumimoji="1" sz="3600">
                <a:solidFill>
                  <a:schemeClr val="tx2"/>
                </a:solidFill>
                <a:latin typeface="Arial" pitchFamily="34" charset="0"/>
                <a:ea typeface="黑体" pitchFamily="49" charset="-122"/>
              </a:defRPr>
            </a:lvl8pPr>
            <a:lvl9pPr marL="1828800" eaLnBrk="0" fontAlgn="base" hangingPunct="0">
              <a:lnSpc>
                <a:spcPct val="90000"/>
              </a:lnSpc>
              <a:spcBef>
                <a:spcPct val="0"/>
              </a:spcBef>
              <a:spcAft>
                <a:spcPct val="0"/>
              </a:spcAft>
              <a:defRPr kumimoji="1" sz="3600">
                <a:solidFill>
                  <a:schemeClr val="tx2"/>
                </a:solidFill>
                <a:latin typeface="Arial" pitchFamily="34" charset="0"/>
                <a:ea typeface="黑体" pitchFamily="49" charset="-122"/>
              </a:defRPr>
            </a:lvl9pPr>
          </a:lstStyle>
          <a:p>
            <a:r>
              <a:rPr lang="zh-CN" altLang="en-US" sz="3200" dirty="0"/>
              <a:t>安全与管理的实际应用</a:t>
            </a:r>
            <a:endParaRPr lang="zh-CN" altLang="en-US" sz="3200" dirty="0">
              <a:effectLst>
                <a:outerShdw blurRad="38100" dist="38100" dir="2700000" algn="tl">
                  <a:srgbClr val="C0C0C0"/>
                </a:outerShdw>
              </a:effectLst>
            </a:endParaRPr>
          </a:p>
        </p:txBody>
      </p:sp>
      <p:sp>
        <p:nvSpPr>
          <p:cNvPr id="117763" name="Text Box 3"/>
          <p:cNvSpPr txBox="1">
            <a:spLocks noChangeArrowheads="1"/>
          </p:cNvSpPr>
          <p:nvPr/>
        </p:nvSpPr>
        <p:spPr bwMode="auto">
          <a:xfrm>
            <a:off x="827088" y="1484313"/>
            <a:ext cx="8137525" cy="4202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50000"/>
              </a:lnSpc>
            </a:pPr>
            <a:r>
              <a:rPr lang="en-US" altLang="zh-CN" dirty="0">
                <a:latin typeface="黑体" pitchFamily="49" charset="-122"/>
                <a:ea typeface="黑体" pitchFamily="49" charset="-122"/>
              </a:rPr>
              <a:t>3</a:t>
            </a:r>
            <a:r>
              <a:rPr lang="zh-CN" altLang="en-US" dirty="0">
                <a:latin typeface="黑体" pitchFamily="49" charset="-122"/>
                <a:ea typeface="黑体" pitchFamily="49" charset="-122"/>
              </a:rPr>
              <a:t>、网络管理常用技术</a:t>
            </a:r>
          </a:p>
          <a:p>
            <a:pPr>
              <a:lnSpc>
                <a:spcPct val="150000"/>
              </a:lnSpc>
            </a:pPr>
            <a:r>
              <a:rPr lang="zh-CN" altLang="en-US" dirty="0">
                <a:latin typeface="黑体" pitchFamily="49" charset="-122"/>
                <a:ea typeface="黑体" pitchFamily="49" charset="-122"/>
              </a:rPr>
              <a:t>原理：</a:t>
            </a:r>
          </a:p>
          <a:p>
            <a:pPr>
              <a:lnSpc>
                <a:spcPct val="150000"/>
              </a:lnSpc>
            </a:pPr>
            <a:r>
              <a:rPr lang="en-US" altLang="zh-CN" dirty="0">
                <a:latin typeface="黑体" pitchFamily="49" charset="-122"/>
                <a:ea typeface="黑体" pitchFamily="49" charset="-122"/>
              </a:rPr>
              <a:t>1</a:t>
            </a:r>
            <a:r>
              <a:rPr lang="zh-CN" altLang="en-US" dirty="0">
                <a:latin typeface="黑体" pitchFamily="49" charset="-122"/>
                <a:ea typeface="黑体" pitchFamily="49" charset="-122"/>
              </a:rPr>
              <a:t>）通过抓包分析故障源；（端口镜像技术）</a:t>
            </a:r>
          </a:p>
          <a:p>
            <a:pPr>
              <a:lnSpc>
                <a:spcPct val="150000"/>
              </a:lnSpc>
            </a:pPr>
            <a:r>
              <a:rPr lang="en-US" altLang="zh-CN" sz="2000" dirty="0"/>
              <a:t>#monitor session number source interface </a:t>
            </a:r>
            <a:r>
              <a:rPr lang="en-US" altLang="zh-CN" sz="2000" dirty="0" err="1"/>
              <a:t>port_number</a:t>
            </a:r>
            <a:r>
              <a:rPr lang="en-US" altLang="zh-CN" sz="2000" dirty="0"/>
              <a:t> both </a:t>
            </a:r>
          </a:p>
          <a:p>
            <a:pPr>
              <a:lnSpc>
                <a:spcPct val="150000"/>
              </a:lnSpc>
            </a:pPr>
            <a:r>
              <a:rPr lang="en-US" altLang="zh-CN" sz="2000" dirty="0"/>
              <a:t>#monitor session number destination interface </a:t>
            </a:r>
            <a:r>
              <a:rPr lang="en-US" altLang="zh-CN" sz="2000" dirty="0" err="1"/>
              <a:t>port_number</a:t>
            </a:r>
            <a:r>
              <a:rPr lang="en-US" altLang="zh-CN" dirty="0"/>
              <a:t> </a:t>
            </a:r>
            <a:endParaRPr lang="en-US" altLang="zh-CN" dirty="0">
              <a:latin typeface="黑体" pitchFamily="49" charset="-122"/>
              <a:ea typeface="黑体" pitchFamily="49" charset="-122"/>
            </a:endParaRPr>
          </a:p>
          <a:p>
            <a:pPr>
              <a:lnSpc>
                <a:spcPct val="150000"/>
              </a:lnSpc>
            </a:pPr>
            <a:r>
              <a:rPr lang="zh-CN" altLang="en-US" dirty="0">
                <a:latin typeface="黑体" pitchFamily="49" charset="-122"/>
                <a:ea typeface="黑体" pitchFamily="49" charset="-122"/>
              </a:rPr>
              <a:t>例如：将第一模块中的源端口为</a:t>
            </a:r>
            <a:r>
              <a:rPr lang="en-US" altLang="zh-CN" dirty="0">
                <a:latin typeface="黑体" pitchFamily="49" charset="-122"/>
                <a:ea typeface="黑体" pitchFamily="49" charset="-122"/>
              </a:rPr>
              <a:t>1-10</a:t>
            </a:r>
            <a:r>
              <a:rPr lang="zh-CN" altLang="en-US" dirty="0">
                <a:latin typeface="黑体" pitchFamily="49" charset="-122"/>
                <a:ea typeface="黑体" pitchFamily="49" charset="-122"/>
              </a:rPr>
              <a:t>的镜像到端口</a:t>
            </a:r>
            <a:r>
              <a:rPr lang="en-US" altLang="zh-CN" dirty="0">
                <a:latin typeface="黑体" pitchFamily="49" charset="-122"/>
                <a:ea typeface="黑体" pitchFamily="49" charset="-122"/>
              </a:rPr>
              <a:t>12</a:t>
            </a:r>
            <a:r>
              <a:rPr lang="zh-CN" altLang="en-US" dirty="0">
                <a:latin typeface="黑体" pitchFamily="49" charset="-122"/>
                <a:ea typeface="黑体" pitchFamily="49" charset="-122"/>
              </a:rPr>
              <a:t>上面；</a:t>
            </a:r>
            <a:r>
              <a:rPr lang="zh-CN" altLang="en-US" dirty="0"/>
              <a:t> </a:t>
            </a:r>
          </a:p>
          <a:p>
            <a:pPr>
              <a:lnSpc>
                <a:spcPct val="150000"/>
              </a:lnSpc>
            </a:pPr>
            <a:r>
              <a:rPr lang="en-US" altLang="zh-CN" sz="2000" dirty="0"/>
              <a:t>#monitor session 1 source interface 1/1-10 both </a:t>
            </a:r>
          </a:p>
          <a:p>
            <a:pPr>
              <a:lnSpc>
                <a:spcPct val="150000"/>
              </a:lnSpc>
            </a:pPr>
            <a:r>
              <a:rPr lang="en-US" altLang="zh-CN" sz="2000" dirty="0"/>
              <a:t>#monitor session 1 destination interface 1/12 </a:t>
            </a:r>
            <a:endParaRPr lang="zh-CN" altLang="en-US" sz="2000" dirty="0"/>
          </a:p>
        </p:txBody>
      </p:sp>
    </p:spTree>
    <p:extLst>
      <p:ext uri="{BB962C8B-B14F-4D97-AF65-F5344CB8AC3E}">
        <p14:creationId xmlns:p14="http://schemas.microsoft.com/office/powerpoint/2010/main" val="2247383912"/>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p:cNvSpPr>
          <p:nvPr/>
        </p:nvSpPr>
        <p:spPr bwMode="auto">
          <a:xfrm>
            <a:off x="971550" y="434975"/>
            <a:ext cx="6048375"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lnSpc>
                <a:spcPct val="90000"/>
              </a:lnSpc>
              <a:defRPr kumimoji="1" sz="3600">
                <a:solidFill>
                  <a:schemeClr val="tx2"/>
                </a:solidFill>
                <a:latin typeface="Arial" pitchFamily="34" charset="0"/>
                <a:ea typeface="黑体" pitchFamily="49" charset="-122"/>
              </a:defRPr>
            </a:lvl1pPr>
            <a:lvl2pPr eaLnBrk="0" hangingPunct="0">
              <a:lnSpc>
                <a:spcPct val="90000"/>
              </a:lnSpc>
              <a:defRPr kumimoji="1" sz="3600">
                <a:solidFill>
                  <a:schemeClr val="tx2"/>
                </a:solidFill>
                <a:latin typeface="Arial" pitchFamily="34" charset="0"/>
                <a:ea typeface="黑体" pitchFamily="49" charset="-122"/>
              </a:defRPr>
            </a:lvl2pPr>
            <a:lvl3pPr eaLnBrk="0" hangingPunct="0">
              <a:lnSpc>
                <a:spcPct val="90000"/>
              </a:lnSpc>
              <a:defRPr kumimoji="1" sz="3600">
                <a:solidFill>
                  <a:schemeClr val="tx2"/>
                </a:solidFill>
                <a:latin typeface="Arial" pitchFamily="34" charset="0"/>
                <a:ea typeface="黑体" pitchFamily="49" charset="-122"/>
              </a:defRPr>
            </a:lvl3pPr>
            <a:lvl4pPr eaLnBrk="0" hangingPunct="0">
              <a:lnSpc>
                <a:spcPct val="90000"/>
              </a:lnSpc>
              <a:defRPr kumimoji="1" sz="3600">
                <a:solidFill>
                  <a:schemeClr val="tx2"/>
                </a:solidFill>
                <a:latin typeface="Arial" pitchFamily="34" charset="0"/>
                <a:ea typeface="黑体" pitchFamily="49" charset="-122"/>
              </a:defRPr>
            </a:lvl4pPr>
            <a:lvl5pPr eaLnBrk="0" hangingPunct="0">
              <a:lnSpc>
                <a:spcPct val="90000"/>
              </a:lnSpc>
              <a:defRPr kumimoji="1" sz="3600">
                <a:solidFill>
                  <a:schemeClr val="tx2"/>
                </a:solidFill>
                <a:latin typeface="Arial" pitchFamily="34" charset="0"/>
                <a:ea typeface="黑体" pitchFamily="49" charset="-122"/>
              </a:defRPr>
            </a:lvl5pPr>
            <a:lvl6pPr marL="457200" eaLnBrk="0" fontAlgn="base" hangingPunct="0">
              <a:lnSpc>
                <a:spcPct val="90000"/>
              </a:lnSpc>
              <a:spcBef>
                <a:spcPct val="0"/>
              </a:spcBef>
              <a:spcAft>
                <a:spcPct val="0"/>
              </a:spcAft>
              <a:defRPr kumimoji="1" sz="3600">
                <a:solidFill>
                  <a:schemeClr val="tx2"/>
                </a:solidFill>
                <a:latin typeface="Arial" pitchFamily="34" charset="0"/>
                <a:ea typeface="黑体" pitchFamily="49" charset="-122"/>
              </a:defRPr>
            </a:lvl6pPr>
            <a:lvl7pPr marL="914400" eaLnBrk="0" fontAlgn="base" hangingPunct="0">
              <a:lnSpc>
                <a:spcPct val="90000"/>
              </a:lnSpc>
              <a:spcBef>
                <a:spcPct val="0"/>
              </a:spcBef>
              <a:spcAft>
                <a:spcPct val="0"/>
              </a:spcAft>
              <a:defRPr kumimoji="1" sz="3600">
                <a:solidFill>
                  <a:schemeClr val="tx2"/>
                </a:solidFill>
                <a:latin typeface="Arial" pitchFamily="34" charset="0"/>
                <a:ea typeface="黑体" pitchFamily="49" charset="-122"/>
              </a:defRPr>
            </a:lvl7pPr>
            <a:lvl8pPr marL="1371600" eaLnBrk="0" fontAlgn="base" hangingPunct="0">
              <a:lnSpc>
                <a:spcPct val="90000"/>
              </a:lnSpc>
              <a:spcBef>
                <a:spcPct val="0"/>
              </a:spcBef>
              <a:spcAft>
                <a:spcPct val="0"/>
              </a:spcAft>
              <a:defRPr kumimoji="1" sz="3600">
                <a:solidFill>
                  <a:schemeClr val="tx2"/>
                </a:solidFill>
                <a:latin typeface="Arial" pitchFamily="34" charset="0"/>
                <a:ea typeface="黑体" pitchFamily="49" charset="-122"/>
              </a:defRPr>
            </a:lvl8pPr>
            <a:lvl9pPr marL="1828800" eaLnBrk="0" fontAlgn="base" hangingPunct="0">
              <a:lnSpc>
                <a:spcPct val="90000"/>
              </a:lnSpc>
              <a:spcBef>
                <a:spcPct val="0"/>
              </a:spcBef>
              <a:spcAft>
                <a:spcPct val="0"/>
              </a:spcAft>
              <a:defRPr kumimoji="1" sz="3600">
                <a:solidFill>
                  <a:schemeClr val="tx2"/>
                </a:solidFill>
                <a:latin typeface="Arial" pitchFamily="34" charset="0"/>
                <a:ea typeface="黑体" pitchFamily="49" charset="-122"/>
              </a:defRPr>
            </a:lvl9pPr>
          </a:lstStyle>
          <a:p>
            <a:r>
              <a:rPr lang="zh-CN" altLang="en-US" sz="3200"/>
              <a:t>安全与管理的实际应用</a:t>
            </a:r>
            <a:endParaRPr lang="zh-CN" altLang="en-US" sz="3200">
              <a:effectLst>
                <a:outerShdw blurRad="38100" dist="38100" dir="2700000" algn="tl">
                  <a:srgbClr val="C0C0C0"/>
                </a:outerShdw>
              </a:effectLst>
            </a:endParaRPr>
          </a:p>
        </p:txBody>
      </p:sp>
      <p:sp>
        <p:nvSpPr>
          <p:cNvPr id="132099" name="Text Box 3"/>
          <p:cNvSpPr txBox="1">
            <a:spLocks noChangeArrowheads="1"/>
          </p:cNvSpPr>
          <p:nvPr/>
        </p:nvSpPr>
        <p:spPr bwMode="auto">
          <a:xfrm>
            <a:off x="755650" y="1268413"/>
            <a:ext cx="8137525" cy="5329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50000"/>
              </a:lnSpc>
            </a:pPr>
            <a:r>
              <a:rPr lang="en-US" altLang="zh-CN">
                <a:latin typeface="黑体" pitchFamily="49" charset="-122"/>
                <a:ea typeface="黑体" pitchFamily="49" charset="-122"/>
              </a:rPr>
              <a:t>2</a:t>
            </a:r>
            <a:r>
              <a:rPr lang="zh-CN" altLang="en-US">
                <a:latin typeface="黑体" pitchFamily="49" charset="-122"/>
                <a:ea typeface="黑体" pitchFamily="49" charset="-122"/>
              </a:rPr>
              <a:t>）通过</a:t>
            </a:r>
            <a:r>
              <a:rPr lang="en-US" altLang="zh-CN">
                <a:latin typeface="黑体" pitchFamily="49" charset="-122"/>
                <a:ea typeface="黑体" pitchFamily="49" charset="-122"/>
              </a:rPr>
              <a:t>show cpu</a:t>
            </a:r>
            <a:r>
              <a:rPr lang="zh-CN" altLang="en-US">
                <a:latin typeface="黑体" pitchFamily="49" charset="-122"/>
                <a:ea typeface="黑体" pitchFamily="49" charset="-122"/>
              </a:rPr>
              <a:t>、</a:t>
            </a:r>
            <a:r>
              <a:rPr lang="en-US" altLang="zh-CN">
                <a:latin typeface="黑体" pitchFamily="49" charset="-122"/>
                <a:ea typeface="黑体" pitchFamily="49" charset="-122"/>
              </a:rPr>
              <a:t>show arp</a:t>
            </a:r>
            <a:r>
              <a:rPr lang="zh-CN" altLang="en-US">
                <a:latin typeface="黑体" pitchFamily="49" charset="-122"/>
                <a:ea typeface="黑体" pitchFamily="49" charset="-122"/>
              </a:rPr>
              <a:t>或</a:t>
            </a:r>
            <a:r>
              <a:rPr lang="en-US" altLang="zh-CN">
                <a:latin typeface="黑体" pitchFamily="49" charset="-122"/>
                <a:ea typeface="黑体" pitchFamily="49" charset="-122"/>
              </a:rPr>
              <a:t>show mac</a:t>
            </a:r>
            <a:r>
              <a:rPr lang="zh-CN" altLang="en-US">
                <a:latin typeface="黑体" pitchFamily="49" charset="-122"/>
                <a:ea typeface="黑体" pitchFamily="49" charset="-122"/>
              </a:rPr>
              <a:t>定位故障点。</a:t>
            </a:r>
          </a:p>
          <a:p>
            <a:r>
              <a:rPr lang="en-US" altLang="zh-CN" sz="2200" b="1">
                <a:solidFill>
                  <a:srgbClr val="FF0000"/>
                </a:solidFill>
                <a:latin typeface="黑体" pitchFamily="49" charset="-122"/>
                <a:ea typeface="黑体" pitchFamily="49" charset="-122"/>
              </a:rPr>
              <a:t>core1#sh cpu</a:t>
            </a:r>
          </a:p>
          <a:p>
            <a:r>
              <a:rPr lang="en-US" altLang="zh-CN" sz="2200">
                <a:latin typeface="黑体" pitchFamily="49" charset="-122"/>
                <a:ea typeface="黑体" pitchFamily="49" charset="-122"/>
              </a:rPr>
              <a:t>CPU utilization for five seconds: 5%</a:t>
            </a:r>
          </a:p>
          <a:p>
            <a:r>
              <a:rPr lang="en-US" altLang="zh-CN" sz="2200">
                <a:latin typeface="黑体" pitchFamily="49" charset="-122"/>
                <a:ea typeface="黑体" pitchFamily="49" charset="-122"/>
              </a:rPr>
              <a:t>CPU utilization for one minute  : 5%</a:t>
            </a:r>
          </a:p>
          <a:p>
            <a:r>
              <a:rPr lang="en-US" altLang="zh-CN" sz="2200">
                <a:latin typeface="黑体" pitchFamily="49" charset="-122"/>
                <a:ea typeface="黑体" pitchFamily="49" charset="-122"/>
              </a:rPr>
              <a:t>CPU utilization for five minutes: 5%</a:t>
            </a:r>
            <a:endParaRPr lang="zh-CN" altLang="en-US" sz="2200">
              <a:latin typeface="黑体" pitchFamily="49" charset="-122"/>
              <a:ea typeface="黑体" pitchFamily="49" charset="-122"/>
            </a:endParaRPr>
          </a:p>
          <a:p>
            <a:r>
              <a:rPr lang="en-US" altLang="zh-CN" sz="2200" b="1">
                <a:solidFill>
                  <a:srgbClr val="FF0000"/>
                </a:solidFill>
                <a:latin typeface="黑体" pitchFamily="49" charset="-122"/>
                <a:ea typeface="黑体" pitchFamily="49" charset="-122"/>
              </a:rPr>
              <a:t>core1#sh arp</a:t>
            </a:r>
          </a:p>
          <a:p>
            <a:r>
              <a:rPr lang="en-US" altLang="zh-CN" sz="2200">
                <a:latin typeface="黑体" pitchFamily="49" charset="-122"/>
                <a:ea typeface="黑体" pitchFamily="49" charset="-122"/>
              </a:rPr>
              <a:t>Address         Age (min)  Hardware Addr  Type   Interface</a:t>
            </a:r>
          </a:p>
          <a:p>
            <a:r>
              <a:rPr lang="en-US" altLang="zh-CN" sz="2200">
                <a:latin typeface="黑体" pitchFamily="49" charset="-122"/>
                <a:ea typeface="黑体" pitchFamily="49" charset="-122"/>
              </a:rPr>
              <a:t>--------------- ---------- -------------- ------ 192.168.11.54   16         0016.1783.003c arpa   VL11</a:t>
            </a:r>
          </a:p>
          <a:p>
            <a:r>
              <a:rPr lang="en-US" altLang="zh-CN" sz="2200">
                <a:latin typeface="黑体" pitchFamily="49" charset="-122"/>
                <a:ea typeface="黑体" pitchFamily="49" charset="-122"/>
              </a:rPr>
              <a:t>192.168.11.75   28         90fb.a642.c595 arpa   VL11</a:t>
            </a:r>
          </a:p>
          <a:p>
            <a:r>
              <a:rPr lang="en-US" altLang="zh-CN" sz="2200">
                <a:latin typeface="黑体" pitchFamily="49" charset="-122"/>
                <a:ea typeface="黑体" pitchFamily="49" charset="-122"/>
              </a:rPr>
              <a:t>192.168.11.197  50         90fb.a642.72fe arpa   VL11</a:t>
            </a:r>
          </a:p>
          <a:p>
            <a:r>
              <a:rPr lang="en-US" altLang="zh-CN" sz="2200">
                <a:latin typeface="黑体" pitchFamily="49" charset="-122"/>
                <a:ea typeface="黑体" pitchFamily="49" charset="-122"/>
              </a:rPr>
              <a:t>192.168.11.199  28         001d.60a4.9040 arpa   VL11</a:t>
            </a:r>
          </a:p>
          <a:p>
            <a:r>
              <a:rPr lang="en-US" altLang="zh-CN" sz="2200">
                <a:latin typeface="黑体" pitchFamily="49" charset="-122"/>
                <a:ea typeface="黑体" pitchFamily="49" charset="-122"/>
              </a:rPr>
              <a:t>192.168.11.248  6          00e0.4ca4.51fa arpa   VL11</a:t>
            </a:r>
          </a:p>
          <a:p>
            <a:r>
              <a:rPr lang="en-US" altLang="zh-CN" sz="2200">
                <a:latin typeface="Times New Roman"/>
                <a:ea typeface="黑体" pitchFamily="49" charset="-122"/>
              </a:rPr>
              <a:t>………</a:t>
            </a:r>
            <a:r>
              <a:rPr lang="en-US" altLang="zh-CN" sz="2200">
                <a:latin typeface="黑体" pitchFamily="49" charset="-122"/>
                <a:ea typeface="黑体" pitchFamily="49" charset="-122"/>
              </a:rPr>
              <a:t>.</a:t>
            </a:r>
          </a:p>
        </p:txBody>
      </p:sp>
    </p:spTree>
    <p:extLst>
      <p:ext uri="{BB962C8B-B14F-4D97-AF65-F5344CB8AC3E}">
        <p14:creationId xmlns:p14="http://schemas.microsoft.com/office/powerpoint/2010/main" val="257641675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2"/>
          <p:cNvSpPr>
            <a:spLocks noGrp="1" noChangeArrowheads="1"/>
          </p:cNvSpPr>
          <p:nvPr>
            <p:ph type="title" idx="4294967295"/>
          </p:nvPr>
        </p:nvSpPr>
        <p:spPr>
          <a:xfrm>
            <a:off x="971550" y="692721"/>
            <a:ext cx="7705352" cy="720055"/>
          </a:xfrm>
          <a:noFill/>
          <a:effectLst>
            <a:outerShdw dist="1796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99194" tIns="49597" rIns="99194" bIns="49597" anchor="t">
            <a:normAutofit/>
          </a:bodyPr>
          <a:lstStyle/>
          <a:p>
            <a:pPr algn="l"/>
            <a:r>
              <a:rPr lang="zh-CN" altLang="en-US" sz="3600" dirty="0" smtClean="0">
                <a:latin typeface="Arial" pitchFamily="34" charset="0"/>
                <a:ea typeface="黑体" pitchFamily="49" charset="-122"/>
              </a:rPr>
              <a:t>场景二：</a:t>
            </a:r>
            <a:r>
              <a:rPr lang="zh-CN" altLang="en-US" sz="3600" dirty="0" smtClean="0">
                <a:effectLst/>
                <a:latin typeface="Arial" pitchFamily="34" charset="0"/>
                <a:ea typeface="黑体" pitchFamily="49" charset="-122"/>
              </a:rPr>
              <a:t>三层交换机技术参数示例</a:t>
            </a:r>
          </a:p>
        </p:txBody>
      </p:sp>
      <p:sp>
        <p:nvSpPr>
          <p:cNvPr id="142339" name="Rectangle 3"/>
          <p:cNvSpPr>
            <a:spLocks noChangeArrowheads="1"/>
          </p:cNvSpPr>
          <p:nvPr/>
        </p:nvSpPr>
        <p:spPr bwMode="auto">
          <a:xfrm>
            <a:off x="971550" y="1412776"/>
            <a:ext cx="7416800" cy="5021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nSpc>
                <a:spcPct val="150000"/>
              </a:lnSpc>
              <a:buFontTx/>
              <a:buChar char="•"/>
            </a:pPr>
            <a:r>
              <a:rPr lang="zh-CN" altLang="en-US" sz="2400" dirty="0">
                <a:solidFill>
                  <a:srgbClr val="FF0000"/>
                </a:solidFill>
                <a:latin typeface="黑体" pitchFamily="49" charset="-122"/>
                <a:ea typeface="黑体" pitchFamily="49" charset="-122"/>
              </a:rPr>
              <a:t>支持</a:t>
            </a:r>
            <a:r>
              <a:rPr lang="en-US" altLang="zh-CN" sz="2400" dirty="0">
                <a:solidFill>
                  <a:srgbClr val="FF0000"/>
                </a:solidFill>
                <a:latin typeface="黑体" pitchFamily="49" charset="-122"/>
                <a:ea typeface="黑体" pitchFamily="49" charset="-122"/>
              </a:rPr>
              <a:t>RIP v1/v2</a:t>
            </a:r>
            <a:r>
              <a:rPr lang="zh-CN" altLang="en-US" sz="2400" dirty="0">
                <a:solidFill>
                  <a:srgbClr val="FF0000"/>
                </a:solidFill>
                <a:latin typeface="黑体" pitchFamily="49" charset="-122"/>
                <a:ea typeface="黑体" pitchFamily="49" charset="-122"/>
              </a:rPr>
              <a:t>、</a:t>
            </a:r>
            <a:r>
              <a:rPr lang="en-US" altLang="zh-CN" sz="2400" dirty="0">
                <a:solidFill>
                  <a:srgbClr val="FF0000"/>
                </a:solidFill>
                <a:latin typeface="黑体" pitchFamily="49" charset="-122"/>
                <a:ea typeface="黑体" pitchFamily="49" charset="-122"/>
              </a:rPr>
              <a:t>OSPF V1/2</a:t>
            </a:r>
            <a:r>
              <a:rPr lang="zh-CN" altLang="en-US" sz="2400" dirty="0">
                <a:solidFill>
                  <a:srgbClr val="FF0000"/>
                </a:solidFill>
                <a:latin typeface="黑体" pitchFamily="49" charset="-122"/>
                <a:ea typeface="黑体" pitchFamily="49" charset="-122"/>
              </a:rPr>
              <a:t>、静态路由、策略路由</a:t>
            </a:r>
            <a:r>
              <a:rPr lang="zh-CN" altLang="en-US" sz="2400" dirty="0">
                <a:latin typeface="黑体" pitchFamily="49" charset="-122"/>
                <a:ea typeface="黑体" pitchFamily="49" charset="-122"/>
              </a:rPr>
              <a:t>、</a:t>
            </a:r>
            <a:r>
              <a:rPr lang="en-US" altLang="zh-CN" sz="2400" dirty="0">
                <a:latin typeface="黑体" pitchFamily="49" charset="-122"/>
                <a:ea typeface="黑体" pitchFamily="49" charset="-122"/>
              </a:rPr>
              <a:t>VRRP</a:t>
            </a:r>
            <a:r>
              <a:rPr lang="zh-CN" altLang="en-US" sz="2400" dirty="0">
                <a:latin typeface="黑体" pitchFamily="49" charset="-122"/>
                <a:ea typeface="黑体" pitchFamily="49" charset="-122"/>
              </a:rPr>
              <a:t>，</a:t>
            </a:r>
            <a:r>
              <a:rPr lang="en-US" altLang="zh-CN" sz="2400" dirty="0">
                <a:latin typeface="黑体" pitchFamily="49" charset="-122"/>
                <a:ea typeface="黑体" pitchFamily="49" charset="-122"/>
              </a:rPr>
              <a:t>ECMP</a:t>
            </a:r>
            <a:r>
              <a:rPr lang="zh-CN" altLang="en-US" sz="2400" dirty="0">
                <a:latin typeface="黑体" pitchFamily="49" charset="-122"/>
                <a:ea typeface="黑体" pitchFamily="49" charset="-122"/>
              </a:rPr>
              <a:t>，</a:t>
            </a:r>
            <a:r>
              <a:rPr lang="en-US" altLang="zh-CN" sz="2400" dirty="0">
                <a:latin typeface="黑体" pitchFamily="49" charset="-122"/>
                <a:ea typeface="黑体" pitchFamily="49" charset="-122"/>
              </a:rPr>
              <a:t>WCMP</a:t>
            </a:r>
          </a:p>
          <a:p>
            <a:pPr>
              <a:lnSpc>
                <a:spcPct val="150000"/>
              </a:lnSpc>
              <a:buFontTx/>
              <a:buChar char="•"/>
            </a:pPr>
            <a:r>
              <a:rPr lang="zh-CN" altLang="en-US" sz="2400" dirty="0">
                <a:solidFill>
                  <a:srgbClr val="FF0000"/>
                </a:solidFill>
                <a:latin typeface="黑体" pitchFamily="49" charset="-122"/>
                <a:ea typeface="黑体" pitchFamily="49" charset="-122"/>
              </a:rPr>
              <a:t>支持防</a:t>
            </a:r>
            <a:r>
              <a:rPr lang="en-US" altLang="zh-CN" sz="2400" dirty="0">
                <a:solidFill>
                  <a:srgbClr val="FF0000"/>
                </a:solidFill>
                <a:latin typeface="黑体" pitchFamily="49" charset="-122"/>
                <a:ea typeface="黑体" pitchFamily="49" charset="-122"/>
              </a:rPr>
              <a:t>IP</a:t>
            </a:r>
            <a:r>
              <a:rPr lang="zh-CN" altLang="en-US" sz="2400" dirty="0">
                <a:solidFill>
                  <a:srgbClr val="FF0000"/>
                </a:solidFill>
                <a:latin typeface="黑体" pitchFamily="49" charset="-122"/>
                <a:ea typeface="黑体" pitchFamily="49" charset="-122"/>
              </a:rPr>
              <a:t>扫描</a:t>
            </a:r>
          </a:p>
          <a:p>
            <a:pPr>
              <a:lnSpc>
                <a:spcPct val="150000"/>
              </a:lnSpc>
              <a:buFontTx/>
              <a:buChar char="•"/>
            </a:pPr>
            <a:r>
              <a:rPr lang="zh-CN" altLang="en-US" sz="2400" dirty="0">
                <a:latin typeface="黑体" pitchFamily="49" charset="-122"/>
                <a:ea typeface="黑体" pitchFamily="49" charset="-122"/>
              </a:rPr>
              <a:t>支持防非法</a:t>
            </a:r>
            <a:r>
              <a:rPr lang="en-US" altLang="zh-CN" sz="2400" dirty="0">
                <a:latin typeface="黑体" pitchFamily="49" charset="-122"/>
                <a:ea typeface="黑体" pitchFamily="49" charset="-122"/>
              </a:rPr>
              <a:t>TCP</a:t>
            </a:r>
            <a:r>
              <a:rPr lang="zh-CN" altLang="en-US" sz="2400" dirty="0">
                <a:latin typeface="黑体" pitchFamily="49" charset="-122"/>
                <a:ea typeface="黑体" pitchFamily="49" charset="-122"/>
              </a:rPr>
              <a:t>报文攻击</a:t>
            </a:r>
          </a:p>
          <a:p>
            <a:pPr>
              <a:lnSpc>
                <a:spcPct val="150000"/>
              </a:lnSpc>
              <a:buFontTx/>
              <a:buChar char="•"/>
            </a:pPr>
            <a:r>
              <a:rPr lang="zh-CN" altLang="en-US" sz="2400" dirty="0">
                <a:latin typeface="黑体" pitchFamily="49" charset="-122"/>
                <a:ea typeface="黑体" pitchFamily="49" charset="-122"/>
              </a:rPr>
              <a:t>交换机对</a:t>
            </a:r>
            <a:r>
              <a:rPr lang="en-US" altLang="zh-CN" sz="2400" dirty="0">
                <a:latin typeface="黑体" pitchFamily="49" charset="-122"/>
                <a:ea typeface="黑体" pitchFamily="49" charset="-122"/>
              </a:rPr>
              <a:t>CPU</a:t>
            </a:r>
            <a:r>
              <a:rPr lang="zh-CN" altLang="en-US" sz="2400" dirty="0">
                <a:latin typeface="黑体" pitchFamily="49" charset="-122"/>
                <a:ea typeface="黑体" pitchFamily="49" charset="-122"/>
              </a:rPr>
              <a:t>有自保护功能</a:t>
            </a:r>
          </a:p>
          <a:p>
            <a:pPr>
              <a:lnSpc>
                <a:spcPct val="150000"/>
              </a:lnSpc>
              <a:buFontTx/>
              <a:buChar char="•"/>
            </a:pPr>
            <a:r>
              <a:rPr lang="en-US" altLang="zh-CN" sz="2400" dirty="0">
                <a:solidFill>
                  <a:srgbClr val="FF0000"/>
                </a:solidFill>
                <a:latin typeface="黑体" pitchFamily="49" charset="-122"/>
                <a:ea typeface="黑体" pitchFamily="49" charset="-122"/>
              </a:rPr>
              <a:t>ACL</a:t>
            </a:r>
            <a:r>
              <a:rPr lang="zh-CN" altLang="en-US" sz="2400" dirty="0">
                <a:latin typeface="黑体" pitchFamily="49" charset="-122"/>
                <a:ea typeface="黑体" pitchFamily="49" charset="-122"/>
              </a:rPr>
              <a:t>要求支持</a:t>
            </a:r>
            <a:r>
              <a:rPr lang="en-US" altLang="zh-CN" sz="2400" dirty="0">
                <a:latin typeface="黑体" pitchFamily="49" charset="-122"/>
                <a:ea typeface="黑体" pitchFamily="49" charset="-122"/>
              </a:rPr>
              <a:t>IP</a:t>
            </a:r>
            <a:r>
              <a:rPr lang="zh-CN" altLang="en-US" sz="2400" dirty="0">
                <a:latin typeface="黑体" pitchFamily="49" charset="-122"/>
                <a:ea typeface="黑体" pitchFamily="49" charset="-122"/>
              </a:rPr>
              <a:t>标准</a:t>
            </a:r>
            <a:r>
              <a:rPr lang="en-US" altLang="zh-CN" sz="2400" dirty="0">
                <a:latin typeface="黑体" pitchFamily="49" charset="-122"/>
                <a:ea typeface="黑体" pitchFamily="49" charset="-122"/>
              </a:rPr>
              <a:t>ACL</a:t>
            </a:r>
            <a:r>
              <a:rPr lang="zh-CN" altLang="en-US" sz="2400" dirty="0">
                <a:latin typeface="黑体" pitchFamily="49" charset="-122"/>
                <a:ea typeface="黑体" pitchFamily="49" charset="-122"/>
              </a:rPr>
              <a:t>、扩展</a:t>
            </a:r>
            <a:r>
              <a:rPr lang="en-US" altLang="zh-CN" sz="2400" dirty="0">
                <a:latin typeface="黑体" pitchFamily="49" charset="-122"/>
                <a:ea typeface="黑体" pitchFamily="49" charset="-122"/>
              </a:rPr>
              <a:t>IP ACL</a:t>
            </a:r>
            <a:r>
              <a:rPr lang="zh-CN" altLang="en-US" sz="2400" dirty="0">
                <a:latin typeface="黑体" pitchFamily="49" charset="-122"/>
                <a:ea typeface="黑体" pitchFamily="49" charset="-122"/>
              </a:rPr>
              <a:t>、时间</a:t>
            </a:r>
            <a:r>
              <a:rPr lang="en-US" altLang="zh-CN" sz="2400" dirty="0">
                <a:latin typeface="黑体" pitchFamily="49" charset="-122"/>
                <a:ea typeface="黑体" pitchFamily="49" charset="-122"/>
              </a:rPr>
              <a:t>ACL</a:t>
            </a:r>
            <a:r>
              <a:rPr lang="zh-CN" altLang="en-US" sz="2400" dirty="0">
                <a:latin typeface="黑体" pitchFamily="49" charset="-122"/>
                <a:ea typeface="黑体" pitchFamily="49" charset="-122"/>
              </a:rPr>
              <a:t>、单向</a:t>
            </a:r>
            <a:r>
              <a:rPr lang="en-US" altLang="zh-CN" sz="2400" dirty="0">
                <a:latin typeface="黑体" pitchFamily="49" charset="-122"/>
                <a:ea typeface="黑体" pitchFamily="49" charset="-122"/>
              </a:rPr>
              <a:t>ACL</a:t>
            </a:r>
            <a:r>
              <a:rPr lang="zh-CN" altLang="en-US" sz="2400" dirty="0">
                <a:latin typeface="黑体" pitchFamily="49" charset="-122"/>
                <a:ea typeface="黑体" pitchFamily="49" charset="-122"/>
              </a:rPr>
              <a:t>；</a:t>
            </a:r>
          </a:p>
          <a:p>
            <a:pPr>
              <a:lnSpc>
                <a:spcPct val="150000"/>
              </a:lnSpc>
              <a:buFontTx/>
              <a:buChar char="•"/>
            </a:pPr>
            <a:r>
              <a:rPr lang="zh-CN" altLang="en-US" sz="2400" dirty="0">
                <a:latin typeface="黑体" pitchFamily="49" charset="-122"/>
                <a:ea typeface="黑体" pitchFamily="49" charset="-122"/>
              </a:rPr>
              <a:t>要求所提供设备含三年原厂质保；要求投标单位提供针对本项目的原厂授权和售后承诺函；</a:t>
            </a:r>
          </a:p>
        </p:txBody>
      </p:sp>
    </p:spTree>
    <p:extLst>
      <p:ext uri="{BB962C8B-B14F-4D97-AF65-F5344CB8AC3E}">
        <p14:creationId xmlns:p14="http://schemas.microsoft.com/office/powerpoint/2010/main" val="177253805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p:cNvSpPr>
          <p:nvPr/>
        </p:nvSpPr>
        <p:spPr bwMode="auto">
          <a:xfrm>
            <a:off x="971550" y="434975"/>
            <a:ext cx="6048375"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lnSpc>
                <a:spcPct val="90000"/>
              </a:lnSpc>
              <a:defRPr kumimoji="1" sz="3600">
                <a:solidFill>
                  <a:schemeClr val="tx2"/>
                </a:solidFill>
                <a:latin typeface="Arial" pitchFamily="34" charset="0"/>
                <a:ea typeface="黑体" pitchFamily="49" charset="-122"/>
              </a:defRPr>
            </a:lvl1pPr>
            <a:lvl2pPr eaLnBrk="0" hangingPunct="0">
              <a:lnSpc>
                <a:spcPct val="90000"/>
              </a:lnSpc>
              <a:defRPr kumimoji="1" sz="3600">
                <a:solidFill>
                  <a:schemeClr val="tx2"/>
                </a:solidFill>
                <a:latin typeface="Arial" pitchFamily="34" charset="0"/>
                <a:ea typeface="黑体" pitchFamily="49" charset="-122"/>
              </a:defRPr>
            </a:lvl2pPr>
            <a:lvl3pPr eaLnBrk="0" hangingPunct="0">
              <a:lnSpc>
                <a:spcPct val="90000"/>
              </a:lnSpc>
              <a:defRPr kumimoji="1" sz="3600">
                <a:solidFill>
                  <a:schemeClr val="tx2"/>
                </a:solidFill>
                <a:latin typeface="Arial" pitchFamily="34" charset="0"/>
                <a:ea typeface="黑体" pitchFamily="49" charset="-122"/>
              </a:defRPr>
            </a:lvl3pPr>
            <a:lvl4pPr eaLnBrk="0" hangingPunct="0">
              <a:lnSpc>
                <a:spcPct val="90000"/>
              </a:lnSpc>
              <a:defRPr kumimoji="1" sz="3600">
                <a:solidFill>
                  <a:schemeClr val="tx2"/>
                </a:solidFill>
                <a:latin typeface="Arial" pitchFamily="34" charset="0"/>
                <a:ea typeface="黑体" pitchFamily="49" charset="-122"/>
              </a:defRPr>
            </a:lvl4pPr>
            <a:lvl5pPr eaLnBrk="0" hangingPunct="0">
              <a:lnSpc>
                <a:spcPct val="90000"/>
              </a:lnSpc>
              <a:defRPr kumimoji="1" sz="3600">
                <a:solidFill>
                  <a:schemeClr val="tx2"/>
                </a:solidFill>
                <a:latin typeface="Arial" pitchFamily="34" charset="0"/>
                <a:ea typeface="黑体" pitchFamily="49" charset="-122"/>
              </a:defRPr>
            </a:lvl5pPr>
            <a:lvl6pPr marL="457200" eaLnBrk="0" fontAlgn="base" hangingPunct="0">
              <a:lnSpc>
                <a:spcPct val="90000"/>
              </a:lnSpc>
              <a:spcBef>
                <a:spcPct val="0"/>
              </a:spcBef>
              <a:spcAft>
                <a:spcPct val="0"/>
              </a:spcAft>
              <a:defRPr kumimoji="1" sz="3600">
                <a:solidFill>
                  <a:schemeClr val="tx2"/>
                </a:solidFill>
                <a:latin typeface="Arial" pitchFamily="34" charset="0"/>
                <a:ea typeface="黑体" pitchFamily="49" charset="-122"/>
              </a:defRPr>
            </a:lvl6pPr>
            <a:lvl7pPr marL="914400" eaLnBrk="0" fontAlgn="base" hangingPunct="0">
              <a:lnSpc>
                <a:spcPct val="90000"/>
              </a:lnSpc>
              <a:spcBef>
                <a:spcPct val="0"/>
              </a:spcBef>
              <a:spcAft>
                <a:spcPct val="0"/>
              </a:spcAft>
              <a:defRPr kumimoji="1" sz="3600">
                <a:solidFill>
                  <a:schemeClr val="tx2"/>
                </a:solidFill>
                <a:latin typeface="Arial" pitchFamily="34" charset="0"/>
                <a:ea typeface="黑体" pitchFamily="49" charset="-122"/>
              </a:defRPr>
            </a:lvl7pPr>
            <a:lvl8pPr marL="1371600" eaLnBrk="0" fontAlgn="base" hangingPunct="0">
              <a:lnSpc>
                <a:spcPct val="90000"/>
              </a:lnSpc>
              <a:spcBef>
                <a:spcPct val="0"/>
              </a:spcBef>
              <a:spcAft>
                <a:spcPct val="0"/>
              </a:spcAft>
              <a:defRPr kumimoji="1" sz="3600">
                <a:solidFill>
                  <a:schemeClr val="tx2"/>
                </a:solidFill>
                <a:latin typeface="Arial" pitchFamily="34" charset="0"/>
                <a:ea typeface="黑体" pitchFamily="49" charset="-122"/>
              </a:defRPr>
            </a:lvl8pPr>
            <a:lvl9pPr marL="1828800" eaLnBrk="0" fontAlgn="base" hangingPunct="0">
              <a:lnSpc>
                <a:spcPct val="90000"/>
              </a:lnSpc>
              <a:spcBef>
                <a:spcPct val="0"/>
              </a:spcBef>
              <a:spcAft>
                <a:spcPct val="0"/>
              </a:spcAft>
              <a:defRPr kumimoji="1" sz="3600">
                <a:solidFill>
                  <a:schemeClr val="tx2"/>
                </a:solidFill>
                <a:latin typeface="Arial" pitchFamily="34" charset="0"/>
                <a:ea typeface="黑体" pitchFamily="49" charset="-122"/>
              </a:defRPr>
            </a:lvl9pPr>
          </a:lstStyle>
          <a:p>
            <a:r>
              <a:rPr lang="zh-CN" altLang="en-US" sz="3200"/>
              <a:t>安全与管理的实际应用</a:t>
            </a:r>
            <a:endParaRPr lang="zh-CN" altLang="en-US" sz="3200">
              <a:effectLst>
                <a:outerShdw blurRad="38100" dist="38100" dir="2700000" algn="tl">
                  <a:srgbClr val="C0C0C0"/>
                </a:outerShdw>
              </a:effectLst>
            </a:endParaRPr>
          </a:p>
        </p:txBody>
      </p:sp>
      <p:sp>
        <p:nvSpPr>
          <p:cNvPr id="133123" name="Text Box 3"/>
          <p:cNvSpPr txBox="1">
            <a:spLocks noChangeArrowheads="1"/>
          </p:cNvSpPr>
          <p:nvPr/>
        </p:nvSpPr>
        <p:spPr bwMode="auto">
          <a:xfrm>
            <a:off x="1116013" y="1484313"/>
            <a:ext cx="7559675" cy="37329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50000"/>
              </a:lnSpc>
            </a:pPr>
            <a:r>
              <a:rPr lang="en-US" altLang="zh-CN" sz="2000" dirty="0">
                <a:latin typeface="黑体" pitchFamily="49" charset="-122"/>
                <a:ea typeface="黑体" pitchFamily="49" charset="-122"/>
              </a:rPr>
              <a:t>2</a:t>
            </a:r>
            <a:r>
              <a:rPr lang="zh-CN" altLang="en-US" sz="2000" dirty="0">
                <a:latin typeface="黑体" pitchFamily="49" charset="-122"/>
                <a:ea typeface="黑体" pitchFamily="49" charset="-122"/>
              </a:rPr>
              <a:t>）通过</a:t>
            </a:r>
            <a:r>
              <a:rPr lang="en-US" altLang="zh-CN" sz="2000" dirty="0">
                <a:latin typeface="黑体" pitchFamily="49" charset="-122"/>
                <a:ea typeface="黑体" pitchFamily="49" charset="-122"/>
              </a:rPr>
              <a:t>show </a:t>
            </a:r>
            <a:r>
              <a:rPr lang="en-US" altLang="zh-CN" sz="2000" dirty="0" err="1">
                <a:latin typeface="黑体" pitchFamily="49" charset="-122"/>
                <a:ea typeface="黑体" pitchFamily="49" charset="-122"/>
              </a:rPr>
              <a:t>cpu</a:t>
            </a:r>
            <a:r>
              <a:rPr lang="zh-CN" altLang="en-US" sz="2000" dirty="0">
                <a:latin typeface="黑体" pitchFamily="49" charset="-122"/>
                <a:ea typeface="黑体" pitchFamily="49" charset="-122"/>
              </a:rPr>
              <a:t>、</a:t>
            </a:r>
            <a:r>
              <a:rPr lang="en-US" altLang="zh-CN" sz="2000" dirty="0">
                <a:latin typeface="黑体" pitchFamily="49" charset="-122"/>
                <a:ea typeface="黑体" pitchFamily="49" charset="-122"/>
              </a:rPr>
              <a:t>show </a:t>
            </a:r>
            <a:r>
              <a:rPr lang="en-US" altLang="zh-CN" sz="2000" dirty="0" err="1">
                <a:latin typeface="黑体" pitchFamily="49" charset="-122"/>
                <a:ea typeface="黑体" pitchFamily="49" charset="-122"/>
              </a:rPr>
              <a:t>arp</a:t>
            </a:r>
            <a:r>
              <a:rPr lang="zh-CN" altLang="en-US" sz="2000" dirty="0">
                <a:latin typeface="黑体" pitchFamily="49" charset="-122"/>
                <a:ea typeface="黑体" pitchFamily="49" charset="-122"/>
              </a:rPr>
              <a:t>或</a:t>
            </a:r>
            <a:r>
              <a:rPr lang="en-US" altLang="zh-CN" sz="2000" dirty="0">
                <a:latin typeface="黑体" pitchFamily="49" charset="-122"/>
                <a:ea typeface="黑体" pitchFamily="49" charset="-122"/>
              </a:rPr>
              <a:t>show mac</a:t>
            </a:r>
            <a:r>
              <a:rPr lang="zh-CN" altLang="en-US" sz="2000" dirty="0">
                <a:latin typeface="黑体" pitchFamily="49" charset="-122"/>
                <a:ea typeface="黑体" pitchFamily="49" charset="-122"/>
              </a:rPr>
              <a:t>定位故障点。</a:t>
            </a:r>
          </a:p>
          <a:p>
            <a:r>
              <a:rPr lang="en-US" altLang="zh-CN" sz="2000" b="1" dirty="0">
                <a:solidFill>
                  <a:srgbClr val="FF0000"/>
                </a:solidFill>
                <a:latin typeface="黑体" pitchFamily="49" charset="-122"/>
                <a:ea typeface="黑体" pitchFamily="49" charset="-122"/>
              </a:rPr>
              <a:t>core1#sh mac-address</a:t>
            </a:r>
          </a:p>
          <a:p>
            <a:r>
              <a:rPr lang="en-US" altLang="zh-CN" sz="2000" dirty="0" err="1">
                <a:latin typeface="黑体" pitchFamily="49" charset="-122"/>
                <a:ea typeface="黑体" pitchFamily="49" charset="-122"/>
              </a:rPr>
              <a:t>Vlan</a:t>
            </a:r>
            <a:r>
              <a:rPr lang="en-US" altLang="zh-CN" sz="2000" dirty="0">
                <a:latin typeface="黑体" pitchFamily="49" charset="-122"/>
                <a:ea typeface="黑体" pitchFamily="49" charset="-122"/>
              </a:rPr>
              <a:t>        MAC Address          Type     Interface</a:t>
            </a:r>
          </a:p>
          <a:p>
            <a:r>
              <a:rPr lang="en-US" altLang="zh-CN" sz="2000" dirty="0">
                <a:latin typeface="黑体" pitchFamily="49" charset="-122"/>
                <a:ea typeface="黑体" pitchFamily="49" charset="-122"/>
              </a:rPr>
              <a:t>----------  -------------------- -------- -------------------</a:t>
            </a:r>
          </a:p>
          <a:p>
            <a:r>
              <a:rPr lang="en-US" altLang="zh-CN" sz="2000" dirty="0">
                <a:latin typeface="黑体" pitchFamily="49" charset="-122"/>
                <a:ea typeface="黑体" pitchFamily="49" charset="-122"/>
              </a:rPr>
              <a:t>1           00d0.f8b9.ce00       DYNAMIC  Gi2/12</a:t>
            </a:r>
          </a:p>
          <a:p>
            <a:r>
              <a:rPr lang="en-US" altLang="zh-CN" sz="2000" dirty="0">
                <a:latin typeface="黑体" pitchFamily="49" charset="-122"/>
                <a:ea typeface="黑体" pitchFamily="49" charset="-122"/>
              </a:rPr>
              <a:t>1           00d0.f8db.9717       DYNAMIC  Gi2/5</a:t>
            </a:r>
          </a:p>
          <a:p>
            <a:r>
              <a:rPr lang="en-US" altLang="zh-CN" sz="2000" dirty="0">
                <a:latin typeface="黑体" pitchFamily="49" charset="-122"/>
                <a:ea typeface="黑体" pitchFamily="49" charset="-122"/>
              </a:rPr>
              <a:t>1           00d0.f8f1.4d80       DYNAMIC  Gi2/6</a:t>
            </a:r>
          </a:p>
          <a:p>
            <a:r>
              <a:rPr lang="en-US" altLang="zh-CN" sz="2000" dirty="0">
                <a:latin typeface="黑体" pitchFamily="49" charset="-122"/>
                <a:ea typeface="黑体" pitchFamily="49" charset="-122"/>
              </a:rPr>
              <a:t>1           00d0.f8fa.f60c       DYNAMIC  Gi2/4</a:t>
            </a:r>
          </a:p>
          <a:p>
            <a:r>
              <a:rPr lang="en-US" altLang="zh-CN" sz="2000" dirty="0">
                <a:latin typeface="黑体" pitchFamily="49" charset="-122"/>
                <a:ea typeface="黑体" pitchFamily="49" charset="-122"/>
              </a:rPr>
              <a:t>11          0000.5e00.010b       DYNAMIC  Gi2/12</a:t>
            </a:r>
            <a:endParaRPr lang="zh-CN" altLang="en-US" sz="2000" dirty="0">
              <a:latin typeface="黑体" pitchFamily="49" charset="-122"/>
              <a:ea typeface="黑体" pitchFamily="49" charset="-122"/>
            </a:endParaRPr>
          </a:p>
          <a:p>
            <a:pPr>
              <a:lnSpc>
                <a:spcPct val="150000"/>
              </a:lnSpc>
            </a:pPr>
            <a:r>
              <a:rPr lang="en-US" altLang="zh-CN" sz="2000" dirty="0">
                <a:latin typeface="黑体" pitchFamily="49" charset="-122"/>
                <a:ea typeface="黑体" pitchFamily="49" charset="-122"/>
              </a:rPr>
              <a:t>3</a:t>
            </a:r>
            <a:r>
              <a:rPr lang="zh-CN" altLang="en-US" sz="2000" dirty="0">
                <a:latin typeface="黑体" pitchFamily="49" charset="-122"/>
                <a:ea typeface="黑体" pitchFamily="49" charset="-122"/>
              </a:rPr>
              <a:t>）</a:t>
            </a:r>
            <a:r>
              <a:rPr lang="en-US" altLang="zh-CN" sz="2000" dirty="0">
                <a:latin typeface="黑体" pitchFamily="49" charset="-122"/>
                <a:ea typeface="黑体" pitchFamily="49" charset="-122"/>
              </a:rPr>
              <a:t>shutdown </a:t>
            </a:r>
            <a:r>
              <a:rPr lang="en-US" altLang="zh-CN" sz="2000" dirty="0" err="1">
                <a:latin typeface="黑体" pitchFamily="49" charset="-122"/>
                <a:ea typeface="黑体" pitchFamily="49" charset="-122"/>
              </a:rPr>
              <a:t>int</a:t>
            </a:r>
            <a:r>
              <a:rPr lang="en-US" altLang="zh-CN" sz="2000" dirty="0">
                <a:latin typeface="黑体" pitchFamily="49" charset="-122"/>
                <a:ea typeface="黑体" pitchFamily="49" charset="-122"/>
              </a:rPr>
              <a:t> </a:t>
            </a:r>
            <a:r>
              <a:rPr lang="zh-CN" altLang="en-US" sz="2000" dirty="0">
                <a:latin typeface="黑体" pitchFamily="49" charset="-122"/>
                <a:ea typeface="黑体" pitchFamily="49" charset="-122"/>
              </a:rPr>
              <a:t>关闭端口来隔离病毒源</a:t>
            </a:r>
            <a:r>
              <a:rPr lang="zh-CN" altLang="en-US" sz="2000" dirty="0"/>
              <a:t>。</a:t>
            </a:r>
          </a:p>
        </p:txBody>
      </p:sp>
    </p:spTree>
    <p:extLst>
      <p:ext uri="{BB962C8B-B14F-4D97-AF65-F5344CB8AC3E}">
        <p14:creationId xmlns:p14="http://schemas.microsoft.com/office/powerpoint/2010/main" val="1246211807"/>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874" name="Picture 2"/>
          <p:cNvPicPr>
            <a:picLocks noChangeAspect="1" noChangeArrowheads="1"/>
          </p:cNvPicPr>
          <p:nvPr/>
        </p:nvPicPr>
        <p:blipFill>
          <a:blip r:embed="rId2">
            <a:extLst>
              <a:ext uri="{28A0092B-C50C-407E-A947-70E740481C1C}">
                <a14:useLocalDpi xmlns:a14="http://schemas.microsoft.com/office/drawing/2010/main" val="0"/>
              </a:ext>
            </a:extLst>
          </a:blip>
          <a:srcRect l="23611" t="25000" r="3473" b="25000"/>
          <a:stretch>
            <a:fillRect/>
          </a:stretch>
        </p:blipFill>
        <p:spPr bwMode="auto">
          <a:xfrm>
            <a:off x="76200" y="838200"/>
            <a:ext cx="8991600" cy="4624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9875" name="Rectangle 3"/>
          <p:cNvSpPr>
            <a:spLocks noChangeArrowheads="1"/>
          </p:cNvSpPr>
          <p:nvPr/>
        </p:nvSpPr>
        <p:spPr bwMode="auto">
          <a:xfrm>
            <a:off x="76200" y="2286000"/>
            <a:ext cx="2286000" cy="2362200"/>
          </a:xfrm>
          <a:prstGeom prst="rect">
            <a:avLst/>
          </a:prstGeom>
          <a:noFill/>
          <a:ln w="38100">
            <a:solidFill>
              <a:srgbClr val="FF0000"/>
            </a:solidFill>
            <a:prstDash val="dash"/>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9876" name="Rectangle 4"/>
          <p:cNvSpPr>
            <a:spLocks noChangeArrowheads="1"/>
          </p:cNvSpPr>
          <p:nvPr/>
        </p:nvSpPr>
        <p:spPr bwMode="auto">
          <a:xfrm>
            <a:off x="2438400" y="3429000"/>
            <a:ext cx="1524000" cy="2057400"/>
          </a:xfrm>
          <a:prstGeom prst="rect">
            <a:avLst/>
          </a:prstGeom>
          <a:noFill/>
          <a:ln w="38100">
            <a:solidFill>
              <a:srgbClr val="FF0000"/>
            </a:solidFill>
            <a:prstDash val="dash"/>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9877" name="Rectangle 5"/>
          <p:cNvSpPr>
            <a:spLocks noChangeArrowheads="1"/>
          </p:cNvSpPr>
          <p:nvPr/>
        </p:nvSpPr>
        <p:spPr bwMode="auto">
          <a:xfrm>
            <a:off x="4038600" y="3429000"/>
            <a:ext cx="1524000" cy="2057400"/>
          </a:xfrm>
          <a:prstGeom prst="rect">
            <a:avLst/>
          </a:prstGeom>
          <a:noFill/>
          <a:ln w="38100">
            <a:solidFill>
              <a:srgbClr val="FF0000"/>
            </a:solidFill>
            <a:prstDash val="dash"/>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9878" name="Rectangle 6"/>
          <p:cNvSpPr>
            <a:spLocks noChangeArrowheads="1"/>
          </p:cNvSpPr>
          <p:nvPr/>
        </p:nvSpPr>
        <p:spPr bwMode="auto">
          <a:xfrm>
            <a:off x="5638800" y="3429000"/>
            <a:ext cx="1524000" cy="2057400"/>
          </a:xfrm>
          <a:prstGeom prst="rect">
            <a:avLst/>
          </a:prstGeom>
          <a:noFill/>
          <a:ln w="38100">
            <a:solidFill>
              <a:srgbClr val="FF0000"/>
            </a:solidFill>
            <a:prstDash val="dash"/>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9879" name="Rectangle 7"/>
          <p:cNvSpPr>
            <a:spLocks noChangeArrowheads="1"/>
          </p:cNvSpPr>
          <p:nvPr/>
        </p:nvSpPr>
        <p:spPr bwMode="auto">
          <a:xfrm>
            <a:off x="7239000" y="3429000"/>
            <a:ext cx="1752600" cy="2057400"/>
          </a:xfrm>
          <a:prstGeom prst="rect">
            <a:avLst/>
          </a:prstGeom>
          <a:noFill/>
          <a:ln w="38100">
            <a:solidFill>
              <a:srgbClr val="FF0000"/>
            </a:solidFill>
            <a:prstDash val="dash"/>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9880" name="Text Box 8"/>
          <p:cNvSpPr txBox="1">
            <a:spLocks noChangeArrowheads="1"/>
          </p:cNvSpPr>
          <p:nvPr/>
        </p:nvSpPr>
        <p:spPr bwMode="auto">
          <a:xfrm>
            <a:off x="609600" y="4724400"/>
            <a:ext cx="10985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0" lang="zh-CN" altLang="en-US" sz="1800">
                <a:latin typeface="Arial" pitchFamily="34" charset="0"/>
                <a:ea typeface="黑体" pitchFamily="49" charset="-122"/>
              </a:rPr>
              <a:t>服务器群</a:t>
            </a:r>
          </a:p>
        </p:txBody>
      </p:sp>
      <p:sp>
        <p:nvSpPr>
          <p:cNvPr id="79881" name="Text Box 9"/>
          <p:cNvSpPr txBox="1">
            <a:spLocks noChangeArrowheads="1"/>
          </p:cNvSpPr>
          <p:nvPr/>
        </p:nvSpPr>
        <p:spPr bwMode="auto">
          <a:xfrm>
            <a:off x="2787650" y="5576888"/>
            <a:ext cx="8699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0" lang="zh-CN" altLang="en-US" sz="1800">
                <a:latin typeface="Arial" pitchFamily="34" charset="0"/>
                <a:ea typeface="黑体" pitchFamily="49" charset="-122"/>
              </a:rPr>
              <a:t>电子系</a:t>
            </a:r>
          </a:p>
        </p:txBody>
      </p:sp>
      <p:sp>
        <p:nvSpPr>
          <p:cNvPr id="79882" name="Text Box 10"/>
          <p:cNvSpPr txBox="1">
            <a:spLocks noChangeArrowheads="1"/>
          </p:cNvSpPr>
          <p:nvPr/>
        </p:nvSpPr>
        <p:spPr bwMode="auto">
          <a:xfrm>
            <a:off x="4387850" y="5562600"/>
            <a:ext cx="8699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0" lang="zh-CN" altLang="en-US" sz="1800">
                <a:latin typeface="Arial" pitchFamily="34" charset="0"/>
                <a:ea typeface="黑体" pitchFamily="49" charset="-122"/>
              </a:rPr>
              <a:t>经管系</a:t>
            </a:r>
          </a:p>
        </p:txBody>
      </p:sp>
      <p:sp>
        <p:nvSpPr>
          <p:cNvPr id="79883" name="Text Box 11"/>
          <p:cNvSpPr txBox="1">
            <a:spLocks noChangeArrowheads="1"/>
          </p:cNvSpPr>
          <p:nvPr/>
        </p:nvSpPr>
        <p:spPr bwMode="auto">
          <a:xfrm>
            <a:off x="5943600" y="5576888"/>
            <a:ext cx="8699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0" lang="zh-CN" altLang="en-US" sz="1800">
                <a:latin typeface="Arial" pitchFamily="34" charset="0"/>
                <a:ea typeface="黑体" pitchFamily="49" charset="-122"/>
              </a:rPr>
              <a:t>教务处</a:t>
            </a:r>
          </a:p>
        </p:txBody>
      </p:sp>
      <p:sp>
        <p:nvSpPr>
          <p:cNvPr id="79884" name="Text Box 12"/>
          <p:cNvSpPr txBox="1">
            <a:spLocks noChangeArrowheads="1"/>
          </p:cNvSpPr>
          <p:nvPr/>
        </p:nvSpPr>
        <p:spPr bwMode="auto">
          <a:xfrm>
            <a:off x="7512050" y="5576888"/>
            <a:ext cx="10985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0" lang="zh-CN" altLang="en-US" sz="1800">
                <a:latin typeface="Arial" pitchFamily="34" charset="0"/>
                <a:ea typeface="黑体" pitchFamily="49" charset="-122"/>
              </a:rPr>
              <a:t>网络机房</a:t>
            </a:r>
          </a:p>
        </p:txBody>
      </p:sp>
      <p:sp>
        <p:nvSpPr>
          <p:cNvPr id="79885" name="Text Box 13"/>
          <p:cNvSpPr txBox="1">
            <a:spLocks noChangeArrowheads="1"/>
          </p:cNvSpPr>
          <p:nvPr/>
        </p:nvSpPr>
        <p:spPr bwMode="auto">
          <a:xfrm>
            <a:off x="2667000" y="685800"/>
            <a:ext cx="10985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0" lang="zh-CN" altLang="en-US" sz="1800">
                <a:solidFill>
                  <a:srgbClr val="CC00CC"/>
                </a:solidFill>
                <a:latin typeface="Arial" pitchFamily="34" charset="0"/>
                <a:ea typeface="黑体" pitchFamily="49" charset="-122"/>
              </a:rPr>
              <a:t>链路聚合</a:t>
            </a:r>
          </a:p>
        </p:txBody>
      </p:sp>
      <p:sp>
        <p:nvSpPr>
          <p:cNvPr id="79886" name="Text Box 14"/>
          <p:cNvSpPr txBox="1">
            <a:spLocks noChangeArrowheads="1"/>
          </p:cNvSpPr>
          <p:nvPr/>
        </p:nvSpPr>
        <p:spPr bwMode="auto">
          <a:xfrm>
            <a:off x="1352550" y="1295400"/>
            <a:ext cx="10858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0" lang="en-US" altLang="zh-CN" sz="1800">
                <a:solidFill>
                  <a:srgbClr val="CC00CC"/>
                </a:solidFill>
                <a:latin typeface="Arial" pitchFamily="34" charset="0"/>
                <a:ea typeface="黑体" pitchFamily="49" charset="-122"/>
              </a:rPr>
              <a:t>STP</a:t>
            </a:r>
            <a:r>
              <a:rPr kumimoji="0" lang="zh-CN" altLang="en-US" sz="1800">
                <a:solidFill>
                  <a:srgbClr val="CC00CC"/>
                </a:solidFill>
                <a:latin typeface="Arial" pitchFamily="34" charset="0"/>
                <a:ea typeface="黑体" pitchFamily="49" charset="-122"/>
              </a:rPr>
              <a:t>技术</a:t>
            </a:r>
          </a:p>
        </p:txBody>
      </p:sp>
      <p:sp>
        <p:nvSpPr>
          <p:cNvPr id="79887" name="Text Box 15"/>
          <p:cNvSpPr txBox="1">
            <a:spLocks noChangeArrowheads="1"/>
          </p:cNvSpPr>
          <p:nvPr/>
        </p:nvSpPr>
        <p:spPr bwMode="auto">
          <a:xfrm>
            <a:off x="609600" y="6248400"/>
            <a:ext cx="12382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0" lang="en-US" altLang="zh-CN" sz="1800">
                <a:solidFill>
                  <a:srgbClr val="CC00CC"/>
                </a:solidFill>
                <a:latin typeface="Arial" pitchFamily="34" charset="0"/>
                <a:ea typeface="黑体" pitchFamily="49" charset="-122"/>
              </a:rPr>
              <a:t>VLAN</a:t>
            </a:r>
            <a:r>
              <a:rPr kumimoji="0" lang="zh-CN" altLang="en-US" sz="1800">
                <a:solidFill>
                  <a:srgbClr val="CC00CC"/>
                </a:solidFill>
                <a:latin typeface="Arial" pitchFamily="34" charset="0"/>
                <a:ea typeface="黑体" pitchFamily="49" charset="-122"/>
              </a:rPr>
              <a:t>技术</a:t>
            </a:r>
          </a:p>
        </p:txBody>
      </p:sp>
      <p:sp>
        <p:nvSpPr>
          <p:cNvPr id="79888" name="Arc 16"/>
          <p:cNvSpPr>
            <a:spLocks/>
          </p:cNvSpPr>
          <p:nvPr/>
        </p:nvSpPr>
        <p:spPr bwMode="auto">
          <a:xfrm>
            <a:off x="3733800" y="838200"/>
            <a:ext cx="381000" cy="6096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rgbClr val="0000FF"/>
            </a:solidFill>
            <a:round/>
            <a:headEnd/>
            <a:tailEnd type="triangl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9889" name="Arc 17"/>
          <p:cNvSpPr>
            <a:spLocks/>
          </p:cNvSpPr>
          <p:nvPr/>
        </p:nvSpPr>
        <p:spPr bwMode="auto">
          <a:xfrm>
            <a:off x="2438400" y="1524000"/>
            <a:ext cx="381000" cy="4572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rgbClr val="0000FF"/>
            </a:solidFill>
            <a:round/>
            <a:headEnd/>
            <a:tailEnd type="triangl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9890" name="Line 18"/>
          <p:cNvSpPr>
            <a:spLocks noChangeShapeType="1"/>
          </p:cNvSpPr>
          <p:nvPr/>
        </p:nvSpPr>
        <p:spPr bwMode="auto">
          <a:xfrm>
            <a:off x="1219200" y="5257800"/>
            <a:ext cx="152400" cy="838200"/>
          </a:xfrm>
          <a:prstGeom prst="line">
            <a:avLst/>
          </a:prstGeom>
          <a:noFill/>
          <a:ln w="28575">
            <a:solidFill>
              <a:srgbClr val="0000FF"/>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9891" name="Line 19"/>
          <p:cNvSpPr>
            <a:spLocks noChangeShapeType="1"/>
          </p:cNvSpPr>
          <p:nvPr/>
        </p:nvSpPr>
        <p:spPr bwMode="auto">
          <a:xfrm flipH="1">
            <a:off x="1828800" y="5638800"/>
            <a:ext cx="685800" cy="533400"/>
          </a:xfrm>
          <a:prstGeom prst="line">
            <a:avLst/>
          </a:prstGeom>
          <a:noFill/>
          <a:ln w="28575">
            <a:solidFill>
              <a:srgbClr val="0000FF"/>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9892" name="Line 20"/>
          <p:cNvSpPr>
            <a:spLocks noChangeShapeType="1"/>
          </p:cNvSpPr>
          <p:nvPr/>
        </p:nvSpPr>
        <p:spPr bwMode="auto">
          <a:xfrm flipH="1">
            <a:off x="1981200" y="5943600"/>
            <a:ext cx="5791200" cy="457200"/>
          </a:xfrm>
          <a:prstGeom prst="line">
            <a:avLst/>
          </a:prstGeom>
          <a:noFill/>
          <a:ln w="28575">
            <a:solidFill>
              <a:srgbClr val="0000FF"/>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9893" name="Text Box 21"/>
          <p:cNvSpPr txBox="1">
            <a:spLocks noChangeArrowheads="1"/>
          </p:cNvSpPr>
          <p:nvPr/>
        </p:nvSpPr>
        <p:spPr bwMode="auto">
          <a:xfrm>
            <a:off x="5076825" y="260350"/>
            <a:ext cx="3841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0" lang="zh-CN" altLang="en-US">
                <a:solidFill>
                  <a:srgbClr val="FF0000"/>
                </a:solidFill>
                <a:latin typeface="Arial" pitchFamily="34" charset="0"/>
                <a:ea typeface="黑体" pitchFamily="49" charset="-122"/>
              </a:rPr>
              <a:t>发现电子系网内病毒很多？</a:t>
            </a:r>
          </a:p>
        </p:txBody>
      </p:sp>
      <p:sp>
        <p:nvSpPr>
          <p:cNvPr id="79894" name="Oval 22"/>
          <p:cNvSpPr>
            <a:spLocks noChangeArrowheads="1"/>
          </p:cNvSpPr>
          <p:nvPr/>
        </p:nvSpPr>
        <p:spPr bwMode="auto">
          <a:xfrm>
            <a:off x="2555875" y="3213100"/>
            <a:ext cx="1152525" cy="1152525"/>
          </a:xfrm>
          <a:prstGeom prst="ellipse">
            <a:avLst/>
          </a:prstGeom>
          <a:noFill/>
          <a:ln w="38100">
            <a:solidFill>
              <a:srgbClr val="008000"/>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9895" name="Oval 23"/>
          <p:cNvSpPr>
            <a:spLocks noChangeArrowheads="1"/>
          </p:cNvSpPr>
          <p:nvPr/>
        </p:nvSpPr>
        <p:spPr bwMode="auto">
          <a:xfrm>
            <a:off x="3563938" y="2420938"/>
            <a:ext cx="1152525" cy="1079500"/>
          </a:xfrm>
          <a:prstGeom prst="ellipse">
            <a:avLst/>
          </a:prstGeom>
          <a:noFill/>
          <a:ln w="38100">
            <a:solidFill>
              <a:srgbClr val="008000"/>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281923963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title" idx="4294967295"/>
          </p:nvPr>
        </p:nvSpPr>
        <p:spPr>
          <a:xfrm>
            <a:off x="827584" y="332656"/>
            <a:ext cx="6048672" cy="1143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a:bodyPr>
          <a:lstStyle/>
          <a:p>
            <a:pPr algn="l"/>
            <a:r>
              <a:rPr lang="zh-CN" altLang="en-US" sz="3200" b="1" dirty="0" smtClean="0">
                <a:effectLst/>
                <a:latin typeface="微软雅黑" panose="020B0503020204020204" pitchFamily="34" charset="-122"/>
                <a:ea typeface="微软雅黑" panose="020B0503020204020204" pitchFamily="34" charset="-122"/>
              </a:rPr>
              <a:t>场景三：</a:t>
            </a:r>
            <a:r>
              <a:rPr lang="en-US" altLang="zh-CN" sz="3200" b="1" dirty="0" smtClean="0">
                <a:effectLst/>
                <a:latin typeface="微软雅黑" panose="020B0503020204020204" pitchFamily="34" charset="-122"/>
                <a:ea typeface="微软雅黑" panose="020B0503020204020204" pitchFamily="34" charset="-122"/>
              </a:rPr>
              <a:t>IP</a:t>
            </a:r>
            <a:r>
              <a:rPr lang="zh-CN" altLang="en-US" sz="3200" b="1" dirty="0" smtClean="0">
                <a:effectLst/>
                <a:latin typeface="微软雅黑" panose="020B0503020204020204" pitchFamily="34" charset="-122"/>
                <a:ea typeface="微软雅黑" panose="020B0503020204020204" pitchFamily="34" charset="-122"/>
              </a:rPr>
              <a:t>地址设计</a:t>
            </a:r>
          </a:p>
        </p:txBody>
      </p:sp>
      <p:graphicFrame>
        <p:nvGraphicFramePr>
          <p:cNvPr id="72707" name="Object 3"/>
          <p:cNvGraphicFramePr>
            <a:graphicFrameLocks noGrp="1" noChangeAspect="1"/>
          </p:cNvGraphicFramePr>
          <p:nvPr>
            <p:ph idx="4294967295"/>
          </p:nvPr>
        </p:nvGraphicFramePr>
        <p:xfrm>
          <a:off x="539750" y="1570038"/>
          <a:ext cx="7777163" cy="4306887"/>
        </p:xfrm>
        <a:graphic>
          <a:graphicData uri="http://schemas.openxmlformats.org/presentationml/2006/ole">
            <mc:AlternateContent xmlns:mc="http://schemas.openxmlformats.org/markup-compatibility/2006">
              <mc:Choice xmlns:v="urn:schemas-microsoft-com:vml" Requires="v">
                <p:oleObj spid="_x0000_s2062" name="Document" r:id="rId3" imgW="3959280" imgH="1974960" progId="WordPro.Document">
                  <p:embed/>
                </p:oleObj>
              </mc:Choice>
              <mc:Fallback>
                <p:oleObj name="Document" r:id="rId3" imgW="3959280" imgH="1974960" progId="WordPro.Document">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9750" y="1570038"/>
                        <a:ext cx="7777163" cy="4306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rnd">
                            <a:solidFill>
                              <a:schemeClr val="tx1"/>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31546615"/>
      </p:ext>
    </p:extLst>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6903" y="1124744"/>
            <a:ext cx="7243555" cy="45365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3655147" y="771381"/>
            <a:ext cx="1467068" cy="400110"/>
          </a:xfrm>
          <a:prstGeom prst="rect">
            <a:avLst/>
          </a:prstGeom>
          <a:noFill/>
        </p:spPr>
        <p:txBody>
          <a:bodyPr wrap="none" rtlCol="0">
            <a:spAutoFit/>
          </a:bodyPr>
          <a:lstStyle/>
          <a:p>
            <a:r>
              <a:rPr lang="zh-CN" altLang="en-US" sz="2000" b="1" dirty="0" smtClean="0">
                <a:latin typeface="微软雅黑" panose="020B0503020204020204" pitchFamily="34" charset="-122"/>
                <a:ea typeface="微软雅黑" panose="020B0503020204020204" pitchFamily="34" charset="-122"/>
              </a:rPr>
              <a:t>企业网实例</a:t>
            </a:r>
            <a:endParaRPr lang="zh-CN" altLang="en-US" sz="2000" b="1" dirty="0">
              <a:latin typeface="微软雅黑" panose="020B0503020204020204" pitchFamily="34" charset="-122"/>
              <a:ea typeface="微软雅黑" panose="020B0503020204020204" pitchFamily="34" charset="-122"/>
            </a:endParaRPr>
          </a:p>
        </p:txBody>
      </p:sp>
      <p:sp>
        <p:nvSpPr>
          <p:cNvPr id="9" name="矩形 8"/>
          <p:cNvSpPr/>
          <p:nvPr/>
        </p:nvSpPr>
        <p:spPr>
          <a:xfrm>
            <a:off x="5526030" y="1268760"/>
            <a:ext cx="2502354" cy="1800200"/>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 name="直接连接符 11"/>
          <p:cNvCxnSpPr/>
          <p:nvPr/>
        </p:nvCxnSpPr>
        <p:spPr>
          <a:xfrm>
            <a:off x="1043608" y="5733256"/>
            <a:ext cx="1512168" cy="0"/>
          </a:xfrm>
          <a:prstGeom prst="line">
            <a:avLst/>
          </a:prstGeom>
          <a:ln w="25400">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2843808" y="5733256"/>
            <a:ext cx="1512168" cy="0"/>
          </a:xfrm>
          <a:prstGeom prst="line">
            <a:avLst/>
          </a:prstGeom>
          <a:ln w="25400">
            <a:solidFill>
              <a:srgbClr val="0070C0"/>
            </a:solidFill>
            <a:prstDash val="dash"/>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4644008" y="5733256"/>
            <a:ext cx="1296144" cy="0"/>
          </a:xfrm>
          <a:prstGeom prst="line">
            <a:avLst/>
          </a:prstGeom>
          <a:ln w="25400">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6228184" y="5733256"/>
            <a:ext cx="1512168" cy="0"/>
          </a:xfrm>
          <a:prstGeom prst="line">
            <a:avLst/>
          </a:prstGeom>
          <a:ln w="25400">
            <a:solidFill>
              <a:srgbClr val="0070C0"/>
            </a:solidFill>
            <a:prstDash val="dash"/>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5580112" y="1340768"/>
            <a:ext cx="1454244" cy="369332"/>
          </a:xfrm>
          <a:prstGeom prst="rect">
            <a:avLst/>
          </a:prstGeom>
          <a:noFill/>
        </p:spPr>
        <p:txBody>
          <a:bodyPr wrap="none" rtlCol="0">
            <a:spAutoFit/>
          </a:bodyPr>
          <a:lstStyle/>
          <a:p>
            <a:r>
              <a:rPr lang="zh-CN" altLang="en-US" dirty="0" smtClean="0">
                <a:latin typeface="黑体" panose="02010609060101010101" pitchFamily="49" charset="-122"/>
                <a:ea typeface="黑体" panose="02010609060101010101" pitchFamily="49" charset="-122"/>
              </a:rPr>
              <a:t>服务器群</a:t>
            </a:r>
            <a:r>
              <a:rPr lang="en-US" altLang="zh-CN" dirty="0" smtClean="0">
                <a:latin typeface="黑体" panose="02010609060101010101" pitchFamily="49" charset="-122"/>
                <a:ea typeface="黑体" panose="02010609060101010101" pitchFamily="49" charset="-122"/>
              </a:rPr>
              <a:t>100</a:t>
            </a:r>
            <a:endParaRPr lang="zh-CN" altLang="en-US" dirty="0">
              <a:latin typeface="黑体" panose="02010609060101010101" pitchFamily="49" charset="-122"/>
              <a:ea typeface="黑体" panose="02010609060101010101" pitchFamily="49" charset="-122"/>
            </a:endParaRPr>
          </a:p>
        </p:txBody>
      </p:sp>
      <p:sp>
        <p:nvSpPr>
          <p:cNvPr id="19" name="TextBox 18"/>
          <p:cNvSpPr txBox="1"/>
          <p:nvPr/>
        </p:nvSpPr>
        <p:spPr>
          <a:xfrm>
            <a:off x="1043608" y="5867980"/>
            <a:ext cx="1569660" cy="369332"/>
          </a:xfrm>
          <a:prstGeom prst="rect">
            <a:avLst/>
          </a:prstGeom>
          <a:noFill/>
        </p:spPr>
        <p:txBody>
          <a:bodyPr wrap="none" rtlCol="0">
            <a:spAutoFit/>
          </a:bodyPr>
          <a:lstStyle/>
          <a:p>
            <a:r>
              <a:rPr lang="zh-CN" altLang="en-US" dirty="0" smtClean="0">
                <a:latin typeface="黑体" panose="02010609060101010101" pitchFamily="49" charset="-122"/>
                <a:ea typeface="黑体" panose="02010609060101010101" pitchFamily="49" charset="-122"/>
              </a:rPr>
              <a:t>计算机学院</a:t>
            </a:r>
            <a:r>
              <a:rPr lang="en-US" altLang="zh-CN" dirty="0" smtClean="0">
                <a:latin typeface="黑体" panose="02010609060101010101" pitchFamily="49" charset="-122"/>
                <a:ea typeface="黑体" panose="02010609060101010101" pitchFamily="49" charset="-122"/>
              </a:rPr>
              <a:t>10</a:t>
            </a:r>
            <a:endParaRPr lang="zh-CN" altLang="en-US" dirty="0">
              <a:latin typeface="黑体" panose="02010609060101010101" pitchFamily="49" charset="-122"/>
              <a:ea typeface="黑体" panose="02010609060101010101" pitchFamily="49" charset="-122"/>
            </a:endParaRPr>
          </a:p>
        </p:txBody>
      </p:sp>
      <p:sp>
        <p:nvSpPr>
          <p:cNvPr id="20" name="TextBox 19"/>
          <p:cNvSpPr txBox="1"/>
          <p:nvPr/>
        </p:nvSpPr>
        <p:spPr>
          <a:xfrm>
            <a:off x="2945140" y="5867980"/>
            <a:ext cx="1338828" cy="369332"/>
          </a:xfrm>
          <a:prstGeom prst="rect">
            <a:avLst/>
          </a:prstGeom>
          <a:noFill/>
        </p:spPr>
        <p:txBody>
          <a:bodyPr wrap="none" rtlCol="0">
            <a:spAutoFit/>
          </a:bodyPr>
          <a:lstStyle/>
          <a:p>
            <a:r>
              <a:rPr lang="zh-CN" altLang="en-US" dirty="0">
                <a:latin typeface="黑体" panose="02010609060101010101" pitchFamily="49" charset="-122"/>
                <a:ea typeface="黑体" panose="02010609060101010101" pitchFamily="49" charset="-122"/>
              </a:rPr>
              <a:t>电气</a:t>
            </a:r>
            <a:r>
              <a:rPr lang="zh-CN" altLang="en-US" dirty="0" smtClean="0">
                <a:latin typeface="黑体" panose="02010609060101010101" pitchFamily="49" charset="-122"/>
                <a:ea typeface="黑体" panose="02010609060101010101" pitchFamily="49" charset="-122"/>
              </a:rPr>
              <a:t>学院</a:t>
            </a:r>
            <a:r>
              <a:rPr lang="en-US" altLang="zh-CN" dirty="0" smtClean="0">
                <a:latin typeface="黑体" panose="02010609060101010101" pitchFamily="49" charset="-122"/>
                <a:ea typeface="黑体" panose="02010609060101010101" pitchFamily="49" charset="-122"/>
              </a:rPr>
              <a:t>20</a:t>
            </a:r>
            <a:endParaRPr lang="zh-CN" altLang="en-US" dirty="0">
              <a:latin typeface="黑体" panose="02010609060101010101" pitchFamily="49" charset="-122"/>
              <a:ea typeface="黑体" panose="02010609060101010101" pitchFamily="49" charset="-122"/>
            </a:endParaRPr>
          </a:p>
        </p:txBody>
      </p:sp>
      <p:sp>
        <p:nvSpPr>
          <p:cNvPr id="21" name="TextBox 20"/>
          <p:cNvSpPr txBox="1"/>
          <p:nvPr/>
        </p:nvSpPr>
        <p:spPr>
          <a:xfrm>
            <a:off x="4644008" y="5867980"/>
            <a:ext cx="1338828" cy="369332"/>
          </a:xfrm>
          <a:prstGeom prst="rect">
            <a:avLst/>
          </a:prstGeom>
          <a:noFill/>
        </p:spPr>
        <p:txBody>
          <a:bodyPr wrap="none" rtlCol="0">
            <a:spAutoFit/>
          </a:bodyPr>
          <a:lstStyle/>
          <a:p>
            <a:r>
              <a:rPr lang="zh-CN" altLang="en-US" dirty="0" smtClean="0">
                <a:latin typeface="黑体" panose="02010609060101010101" pitchFamily="49" charset="-122"/>
                <a:ea typeface="黑体" panose="02010609060101010101" pitchFamily="49" charset="-122"/>
              </a:rPr>
              <a:t>交通学院</a:t>
            </a:r>
            <a:r>
              <a:rPr lang="en-US" altLang="zh-CN" dirty="0" smtClean="0">
                <a:latin typeface="黑体" panose="02010609060101010101" pitchFamily="49" charset="-122"/>
                <a:ea typeface="黑体" panose="02010609060101010101" pitchFamily="49" charset="-122"/>
              </a:rPr>
              <a:t>10</a:t>
            </a:r>
            <a:endParaRPr lang="zh-CN" altLang="en-US" dirty="0">
              <a:latin typeface="黑体" panose="02010609060101010101" pitchFamily="49" charset="-122"/>
              <a:ea typeface="黑体" panose="02010609060101010101" pitchFamily="49" charset="-122"/>
            </a:endParaRPr>
          </a:p>
        </p:txBody>
      </p:sp>
      <p:sp>
        <p:nvSpPr>
          <p:cNvPr id="22" name="TextBox 21"/>
          <p:cNvSpPr txBox="1"/>
          <p:nvPr/>
        </p:nvSpPr>
        <p:spPr>
          <a:xfrm>
            <a:off x="6300192" y="5877272"/>
            <a:ext cx="1338828" cy="369332"/>
          </a:xfrm>
          <a:prstGeom prst="rect">
            <a:avLst/>
          </a:prstGeom>
          <a:noFill/>
        </p:spPr>
        <p:txBody>
          <a:bodyPr wrap="none" rtlCol="0">
            <a:spAutoFit/>
          </a:bodyPr>
          <a:lstStyle/>
          <a:p>
            <a:r>
              <a:rPr lang="zh-CN" altLang="en-US" dirty="0" smtClean="0">
                <a:latin typeface="黑体" panose="02010609060101010101" pitchFamily="49" charset="-122"/>
                <a:ea typeface="黑体" panose="02010609060101010101" pitchFamily="49" charset="-122"/>
              </a:rPr>
              <a:t>士官学院</a:t>
            </a:r>
            <a:r>
              <a:rPr lang="en-US" altLang="zh-CN" dirty="0" smtClean="0">
                <a:latin typeface="黑体" panose="02010609060101010101" pitchFamily="49" charset="-122"/>
                <a:ea typeface="黑体" panose="02010609060101010101" pitchFamily="49" charset="-122"/>
              </a:rPr>
              <a:t>30</a:t>
            </a:r>
            <a:endParaRPr lang="zh-CN" altLang="en-US" dirty="0">
              <a:latin typeface="黑体" panose="02010609060101010101" pitchFamily="49" charset="-122"/>
              <a:ea typeface="黑体" panose="02010609060101010101" pitchFamily="49" charset="-122"/>
            </a:endParaRPr>
          </a:p>
        </p:txBody>
      </p:sp>
      <p:sp>
        <p:nvSpPr>
          <p:cNvPr id="23" name="TextBox 22"/>
          <p:cNvSpPr txBox="1"/>
          <p:nvPr/>
        </p:nvSpPr>
        <p:spPr>
          <a:xfrm>
            <a:off x="2513092" y="2348880"/>
            <a:ext cx="1338828" cy="369332"/>
          </a:xfrm>
          <a:prstGeom prst="rect">
            <a:avLst/>
          </a:prstGeom>
          <a:noFill/>
        </p:spPr>
        <p:txBody>
          <a:bodyPr wrap="none" rtlCol="0">
            <a:spAutoFit/>
          </a:bodyPr>
          <a:lstStyle/>
          <a:p>
            <a:r>
              <a:rPr lang="zh-CN" altLang="en-US" dirty="0" smtClean="0">
                <a:latin typeface="黑体" panose="02010609060101010101" pitchFamily="49" charset="-122"/>
                <a:ea typeface="黑体" panose="02010609060101010101" pitchFamily="49" charset="-122"/>
              </a:rPr>
              <a:t>互联网出口</a:t>
            </a:r>
            <a:endParaRPr lang="zh-CN" altLang="en-US"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251157472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361</TotalTime>
  <Words>4040</Words>
  <Application>Microsoft Office PowerPoint</Application>
  <PresentationFormat>全屏显示(4:3)</PresentationFormat>
  <Paragraphs>706</Paragraphs>
  <Slides>71</Slides>
  <Notes>11</Notes>
  <HiddenSlides>0</HiddenSlides>
  <MMClips>0</MMClips>
  <ScaleCrop>false</ScaleCrop>
  <HeadingPairs>
    <vt:vector size="6" baseType="variant">
      <vt:variant>
        <vt:lpstr>主题</vt:lpstr>
      </vt:variant>
      <vt:variant>
        <vt:i4>1</vt:i4>
      </vt:variant>
      <vt:variant>
        <vt:lpstr>嵌入 OLE 服务器</vt:lpstr>
      </vt:variant>
      <vt:variant>
        <vt:i4>3</vt:i4>
      </vt:variant>
      <vt:variant>
        <vt:lpstr>幻灯片标题</vt:lpstr>
      </vt:variant>
      <vt:variant>
        <vt:i4>71</vt:i4>
      </vt:variant>
    </vt:vector>
  </HeadingPairs>
  <TitlesOfParts>
    <vt:vector size="75" baseType="lpstr">
      <vt:lpstr>Office 主题</vt:lpstr>
      <vt:lpstr>Document</vt:lpstr>
      <vt:lpstr>Image</vt:lpstr>
      <vt:lpstr>Bitmap Image</vt:lpstr>
      <vt:lpstr>PowerPoint 演示文稿</vt:lpstr>
      <vt:lpstr>场景一：需求分析</vt:lpstr>
      <vt:lpstr>PowerPoint 演示文稿</vt:lpstr>
      <vt:lpstr>场景二：二层交换机技术参数示例</vt:lpstr>
      <vt:lpstr>场景二：二层交换机技术参数示例</vt:lpstr>
      <vt:lpstr>场景二：三层交换机技术参数示例</vt:lpstr>
      <vt:lpstr>场景二：三层交换机技术参数示例</vt:lpstr>
      <vt:lpstr>场景三：IP地址设计</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NAT --- 网络地址转换</vt:lpstr>
      <vt:lpstr>PAT --- 端口地址转换</vt:lpstr>
      <vt:lpstr>配置静态转换</vt:lpstr>
      <vt:lpstr>静态NAT配置举例</vt:lpstr>
      <vt:lpstr>配置动态转换</vt:lpstr>
      <vt:lpstr>动态地址转换举例</vt:lpstr>
      <vt:lpstr>复用一个内部全局地址-PAT（基于端口） </vt:lpstr>
      <vt:lpstr>配置复用全局地址</vt:lpstr>
      <vt:lpstr>复用一个内部全局地址举例</vt:lpstr>
      <vt:lpstr>PowerPoint 演示文稿</vt:lpstr>
      <vt:lpstr>PowerPoint 演示文稿</vt:lpstr>
      <vt:lpstr>交换机新技术</vt:lpstr>
      <vt:lpstr>Cisco Switch 产品介绍</vt:lpstr>
      <vt:lpstr>产品介绍</vt:lpstr>
      <vt:lpstr>PowerPoint 演示文稿</vt:lpstr>
      <vt:lpstr>S10508-V产品形态</vt:lpstr>
      <vt:lpstr>S10508产品形态</vt:lpstr>
      <vt:lpstr>PowerPoint 演示文稿</vt:lpstr>
      <vt:lpstr>新一代核心交换机的特征</vt:lpstr>
      <vt:lpstr>S10500实现严格意义上的完全无阻塞</vt:lpstr>
      <vt:lpstr>交换网片M+N冗余保护</vt:lpstr>
      <vt:lpstr>增强IRF2技术的优势</vt:lpstr>
      <vt:lpstr>PowerPoint 演示文稿</vt:lpstr>
      <vt:lpstr>新一代业务模块</vt:lpstr>
      <vt:lpstr>新一代业务模块</vt:lpstr>
      <vt:lpstr>园区网应用</vt:lpstr>
      <vt:lpstr>城域网应用</vt:lpstr>
      <vt:lpstr>交换机管理技术</vt:lpstr>
      <vt:lpstr>场景一：交换机级联</vt:lpstr>
      <vt:lpstr>级联的方式</vt:lpstr>
      <vt:lpstr>场景二：交换机堆叠</vt:lpstr>
      <vt:lpstr>两种堆叠模式</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LYP</dc:creator>
  <cp:lastModifiedBy>jsj</cp:lastModifiedBy>
  <cp:revision>55</cp:revision>
  <dcterms:created xsi:type="dcterms:W3CDTF">2018-10-06T14:01:45Z</dcterms:created>
  <dcterms:modified xsi:type="dcterms:W3CDTF">2019-11-01T01:31:25Z</dcterms:modified>
</cp:coreProperties>
</file>